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4" r:id="rId17"/>
    <p:sldId id="275" r:id="rId18"/>
    <p:sldId id="27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C36"/>
    <a:srgbClr val="FFA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67541-D574-4228-98F7-7AAD139752EB}" v="81" dt="2023-10-02T13:30:18.477"/>
    <p1510:client id="{2CB153B2-D6FA-4520-BDC0-1AC9CCECC19B}" v="1" dt="2023-10-04T11:17:00.607"/>
    <p1510:client id="{35C10D75-837A-430F-A945-064D85C2E303}" v="62" dt="2023-10-01T13:43:27.977"/>
    <p1510:client id="{6340795E-3A6B-4CE4-8986-302CAF94124F}" v="172" dt="2023-09-29T14:11:38.612"/>
    <p1510:client id="{773B1B25-F496-40E7-ABF8-348FD4759FF0}" v="341" dt="2023-10-04T12:03:34.121"/>
    <p1510:client id="{A8B3084A-D680-4FC9-BA9A-61313B3BCB4E}" v="421" dt="2023-09-30T18:43:18.452"/>
    <p1510:client id="{EF051AF1-9239-44A8-8E62-18513361225E}" v="11" dt="2023-10-04T12:27:21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CDE76-1B4D-8D32-494D-C5AD51C9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1C164-FE39-7BB7-378D-E8B84D0A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ноутбук, компьютер, мультфильм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1C320AB6-0DE1-BF99-341F-9DEF7188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44" y="1073447"/>
            <a:ext cx="5572233" cy="4535934"/>
          </a:xfrm>
          <a:prstGeom prst="rect">
            <a:avLst/>
          </a:prstGeom>
        </p:spPr>
      </p:pic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B2F3C16-9FC7-2326-4014-5739EAC7983E}"/>
              </a:ext>
            </a:extLst>
          </p:cNvPr>
          <p:cNvSpPr/>
          <p:nvPr/>
        </p:nvSpPr>
        <p:spPr>
          <a:xfrm>
            <a:off x="-921713" y="-1251"/>
            <a:ext cx="14247961" cy="1129588"/>
          </a:xfrm>
          <a:prstGeom prst="homePlate">
            <a:avLst/>
          </a:prstGeom>
          <a:solidFill>
            <a:srgbClr val="F5AC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105" y="149638"/>
            <a:ext cx="11532357" cy="921110"/>
          </a:xfrm>
        </p:spPr>
        <p:txBody>
          <a:bodyPr/>
          <a:lstStyle/>
          <a:p>
            <a:pPr algn="l"/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Информационное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обеспечение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ИС</a:t>
            </a:r>
            <a:endParaRPr lang="en-US" sz="36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288A1-56DE-C744-ACB0-C539C49E1F7C}"/>
              </a:ext>
            </a:extLst>
          </p:cNvPr>
          <p:cNvSpPr txBox="1"/>
          <p:nvPr/>
        </p:nvSpPr>
        <p:spPr>
          <a:xfrm>
            <a:off x="324134" y="1285164"/>
            <a:ext cx="577238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Информационное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обеспечение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(ИО) -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предоставление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информационных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ресурсов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в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распоряжение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какого-либо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объекта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или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субъекта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Цель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информационного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обеспечения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-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своевременная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выдача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необходимой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достоверной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информации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для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выработки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и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принятия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управленческих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решений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ru-RU" sz="2400" dirty="0">
              <a:ea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52B43820-8AD2-B42B-5898-318D4237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710" y="5797331"/>
            <a:ext cx="1052787" cy="10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26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B2F3C16-9FC7-2326-4014-5739EAC7983E}"/>
              </a:ext>
            </a:extLst>
          </p:cNvPr>
          <p:cNvSpPr/>
          <p:nvPr/>
        </p:nvSpPr>
        <p:spPr>
          <a:xfrm>
            <a:off x="-921713" y="-1251"/>
            <a:ext cx="14247961" cy="1129588"/>
          </a:xfrm>
          <a:prstGeom prst="homePlate">
            <a:avLst/>
          </a:prstGeom>
          <a:solidFill>
            <a:srgbClr val="F5AC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105" y="149638"/>
            <a:ext cx="11532357" cy="921110"/>
          </a:xfrm>
        </p:spPr>
        <p:txBody>
          <a:bodyPr/>
          <a:lstStyle/>
          <a:p>
            <a:pPr algn="l"/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Информационное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обеспечение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ИС</a:t>
            </a:r>
            <a:endParaRPr lang="en-US" sz="36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288A1-56DE-C744-ACB0-C539C49E1F7C}"/>
              </a:ext>
            </a:extLst>
          </p:cNvPr>
          <p:cNvSpPr txBox="1"/>
          <p:nvPr/>
        </p:nvSpPr>
        <p:spPr>
          <a:xfrm>
            <a:off x="324134" y="1125940"/>
            <a:ext cx="93430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rgbClr val="1C1C1C"/>
                </a:solidFill>
                <a:ea typeface="+mn-lt"/>
                <a:cs typeface="+mn-lt"/>
              </a:rPr>
              <a:t>Требования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C1C1C"/>
                </a:solidFill>
                <a:ea typeface="+mn-lt"/>
                <a:cs typeface="+mn-lt"/>
              </a:rPr>
              <a:t>по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C1C1C"/>
                </a:solidFill>
                <a:ea typeface="+mn-lt"/>
                <a:cs typeface="+mn-lt"/>
              </a:rPr>
              <a:t>информационному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C1C1C"/>
                </a:solidFill>
                <a:ea typeface="+mn-lt"/>
                <a:cs typeface="+mn-lt"/>
              </a:rPr>
              <a:t>обеспечению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ИС - </a:t>
            </a:r>
            <a:r>
              <a:rPr lang="en-US" sz="2400" err="1">
                <a:solidFill>
                  <a:srgbClr val="1C1C1C"/>
                </a:solidFill>
                <a:ea typeface="+mn-lt"/>
                <a:cs typeface="+mn-lt"/>
              </a:rPr>
              <a:t>это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C1C1C"/>
                </a:solidFill>
                <a:ea typeface="+mn-lt"/>
                <a:cs typeface="+mn-lt"/>
              </a:rPr>
              <a:t>требования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: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9D241-9B2C-1D0F-0328-B53A8D28A2B1}"/>
              </a:ext>
            </a:extLst>
          </p:cNvPr>
          <p:cNvSpPr txBox="1"/>
          <p:nvPr/>
        </p:nvSpPr>
        <p:spPr>
          <a:xfrm>
            <a:off x="321062" y="1583481"/>
            <a:ext cx="5774805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к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составу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структуре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и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способам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организации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данных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в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системе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{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информационно-логическая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схема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);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к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информационному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обмену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между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компонентами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системы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к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информационной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совместимости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со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смежными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системами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по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использованию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общероссийских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и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других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классификаторов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унифицированных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документов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по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применению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систем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управления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базами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данных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к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структуре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процесса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сбора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обработки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передачи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данных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в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системе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и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представлению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данных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к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защите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данных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от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разрушений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при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авариях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и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сбоях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в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электропитании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системы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к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контролю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хранению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обновлению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и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восстановлению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данных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к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процедуре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придания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юридической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силы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документам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продуцируемым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техническими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средствами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АС.</a:t>
            </a:r>
            <a:br>
              <a:rPr lang="en-US" dirty="0">
                <a:ea typeface="+mn-lt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BEFD9B43-F970-7360-AB2B-D7AB8C51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710" y="5797331"/>
            <a:ext cx="1052787" cy="1061545"/>
          </a:xfrm>
          <a:prstGeom prst="rect">
            <a:avLst/>
          </a:prstGeom>
        </p:spPr>
      </p:pic>
      <p:pic>
        <p:nvPicPr>
          <p:cNvPr id="5" name="Рисунок 4" descr="Изображение выглядит как мультфильм, компьютер, ноутбу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3ED35A33-C331-4794-BE29-586B83511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52" y="1426779"/>
            <a:ext cx="4696372" cy="46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7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B2F3C16-9FC7-2326-4014-5739EAC7983E}"/>
              </a:ext>
            </a:extLst>
          </p:cNvPr>
          <p:cNvSpPr/>
          <p:nvPr/>
        </p:nvSpPr>
        <p:spPr>
          <a:xfrm>
            <a:off x="-921713" y="-1251"/>
            <a:ext cx="14247961" cy="1129588"/>
          </a:xfrm>
          <a:prstGeom prst="homePlate">
            <a:avLst/>
          </a:prstGeom>
          <a:solidFill>
            <a:srgbClr val="F5AC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105" y="149638"/>
            <a:ext cx="11532357" cy="921110"/>
          </a:xfrm>
        </p:spPr>
        <p:txBody>
          <a:bodyPr/>
          <a:lstStyle/>
          <a:p>
            <a:pPr algn="l"/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Информационное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обеспечение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ИС</a:t>
            </a:r>
            <a:endParaRPr lang="en-US" sz="36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288A1-56DE-C744-ACB0-C539C49E1F7C}"/>
              </a:ext>
            </a:extLst>
          </p:cNvPr>
          <p:cNvSpPr txBox="1"/>
          <p:nvPr/>
        </p:nvSpPr>
        <p:spPr>
          <a:xfrm>
            <a:off x="324134" y="1125940"/>
            <a:ext cx="1154825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ea typeface="Calibri"/>
              </a:rPr>
              <a:t>Информационное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обеспечение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-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совокупность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единой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системы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классификации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и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кодирования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информации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унифицированных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систем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документации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схем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информационных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потоков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циркулирующих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в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организации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методология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построения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баз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данных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.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Данная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подсистема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предназначена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для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своевременного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представления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информации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принятия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управленческих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решений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. ИО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предприятия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представляет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собой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информационную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модель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данного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объекта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.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Для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создания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 ИО </a:t>
            </a:r>
            <a:r>
              <a:rPr lang="en-US" sz="2000" dirty="0" err="1">
                <a:solidFill>
                  <a:srgbClr val="000000"/>
                </a:solidFill>
                <a:ea typeface="Calibri"/>
              </a:rPr>
              <a:t>нужно</a:t>
            </a:r>
            <a:r>
              <a:rPr lang="en-US" sz="2000" dirty="0">
                <a:solidFill>
                  <a:srgbClr val="000000"/>
                </a:solidFill>
                <a:ea typeface="Calibri"/>
              </a:rPr>
              <a:t>:</a:t>
            </a: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5" name="Рисунок 4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53DB6F1C-3554-0A52-CAFF-6A246084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710" y="5797331"/>
            <a:ext cx="1052787" cy="1061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FC8E8C-7474-8357-6B77-37A21105F0F6}"/>
              </a:ext>
            </a:extLst>
          </p:cNvPr>
          <p:cNvSpPr txBox="1"/>
          <p:nvPr/>
        </p:nvSpPr>
        <p:spPr>
          <a:xfrm>
            <a:off x="326571" y="3064329"/>
            <a:ext cx="545374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ясное понимание целей и задач, функций системы управления;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совершение системы документооборота;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выявление движения информации от момента ее возникновения и до ее использования на 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различных уровнях управления;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наличие и использование классификации и кодирования информации;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создание массивов информации на машинных носителях;</a:t>
            </a:r>
            <a:endParaRPr lang="ru-RU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владение методологией создания информационных моделей.</a:t>
            </a:r>
            <a:br>
              <a:rPr lang="ru-RU" dirty="0">
                <a:ea typeface="+mn-lt"/>
                <a:cs typeface="+mn-lt"/>
              </a:rPr>
            </a:br>
            <a:endParaRPr lang="ru-RU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4904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B2F3C16-9FC7-2326-4014-5739EAC7983E}"/>
              </a:ext>
            </a:extLst>
          </p:cNvPr>
          <p:cNvSpPr/>
          <p:nvPr/>
        </p:nvSpPr>
        <p:spPr>
          <a:xfrm>
            <a:off x="-921713" y="-1251"/>
            <a:ext cx="14247961" cy="1129588"/>
          </a:xfrm>
          <a:prstGeom prst="homePlate">
            <a:avLst/>
          </a:prstGeom>
          <a:solidFill>
            <a:srgbClr val="F5AC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105" y="149638"/>
            <a:ext cx="11532357" cy="921110"/>
          </a:xfrm>
        </p:spPr>
        <p:txBody>
          <a:bodyPr/>
          <a:lstStyle/>
          <a:p>
            <a:pPr algn="l"/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Информационное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обеспечение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ИС</a:t>
            </a:r>
            <a:endParaRPr lang="en-US" sz="36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288A1-56DE-C744-ACB0-C539C49E1F7C}"/>
              </a:ext>
            </a:extLst>
          </p:cNvPr>
          <p:cNvSpPr txBox="1"/>
          <p:nvPr/>
        </p:nvSpPr>
        <p:spPr>
          <a:xfrm>
            <a:off x="324134" y="1125940"/>
            <a:ext cx="61358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При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организации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ИО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используется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sz="2000" dirty="0">
              <a:ea typeface="+mn-lt"/>
              <a:cs typeface="+mn-lt"/>
            </a:endParaRPr>
          </a:p>
        </p:txBody>
      </p:sp>
      <p:pic>
        <p:nvPicPr>
          <p:cNvPr id="5" name="Рисунок 4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32B4EB8E-A485-DEE0-6C74-815251591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710" y="5797331"/>
            <a:ext cx="1052787" cy="1061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FC7810-876D-3FA2-0853-8693F64D0668}"/>
              </a:ext>
            </a:extLst>
          </p:cNvPr>
          <p:cNvSpPr txBox="1"/>
          <p:nvPr/>
        </p:nvSpPr>
        <p:spPr>
          <a:xfrm>
            <a:off x="321879" y="1721069"/>
            <a:ext cx="613541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2000" dirty="0">
                <a:ea typeface="+mn-lt"/>
                <a:cs typeface="+mn-lt"/>
              </a:rPr>
              <a:t>системный подход, обеспечивающий создание единой информационной базы;</a:t>
            </a:r>
          </a:p>
          <a:p>
            <a:pPr marL="342900" indent="-342900">
              <a:buFont typeface="Arial"/>
              <a:buChar char="•"/>
            </a:pPr>
            <a:r>
              <a:rPr lang="ru-RU" sz="2000" dirty="0">
                <a:ea typeface="+mn-lt"/>
                <a:cs typeface="+mn-lt"/>
              </a:rPr>
              <a:t>разработку типовой схемы обмена данными между различными уровнями системы и внутри каждого уровня;</a:t>
            </a:r>
          </a:p>
          <a:p>
            <a:pPr marL="342900" indent="-342900">
              <a:buFont typeface="Arial"/>
              <a:buChar char="•"/>
            </a:pPr>
            <a:r>
              <a:rPr lang="ru-RU" sz="2000" dirty="0">
                <a:ea typeface="+mn-lt"/>
                <a:cs typeface="+mn-lt"/>
              </a:rPr>
              <a:t>организацию единой схемы ведения и хранения информации;</a:t>
            </a:r>
          </a:p>
          <a:p>
            <a:pPr marL="342900" indent="-342900">
              <a:buFont typeface="Arial"/>
              <a:buChar char="•"/>
            </a:pPr>
            <a:r>
              <a:rPr lang="ru-RU" sz="2000" dirty="0">
                <a:ea typeface="+mn-lt"/>
                <a:cs typeface="+mn-lt"/>
              </a:rPr>
              <a:t>обеспечение решаемых задач исходными данными;</a:t>
            </a:r>
          </a:p>
          <a:p>
            <a:pPr marL="342900" indent="-342900">
              <a:buFont typeface="Arial"/>
              <a:buChar char="•"/>
            </a:pPr>
            <a:endParaRPr lang="ru-RU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6181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B2F3C16-9FC7-2326-4014-5739EAC7983E}"/>
              </a:ext>
            </a:extLst>
          </p:cNvPr>
          <p:cNvSpPr/>
          <p:nvPr/>
        </p:nvSpPr>
        <p:spPr>
          <a:xfrm>
            <a:off x="-921713" y="-1251"/>
            <a:ext cx="14247961" cy="1129588"/>
          </a:xfrm>
          <a:prstGeom prst="homePlate">
            <a:avLst/>
          </a:prstGeom>
          <a:solidFill>
            <a:srgbClr val="F5AC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105" y="149638"/>
            <a:ext cx="11532357" cy="921110"/>
          </a:xfrm>
        </p:spPr>
        <p:txBody>
          <a:bodyPr/>
          <a:lstStyle/>
          <a:p>
            <a:pPr algn="l"/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Информационное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обеспечение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ИС</a:t>
            </a:r>
            <a:endParaRPr lang="en-US" sz="36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288A1-56DE-C744-ACB0-C539C49E1F7C}"/>
              </a:ext>
            </a:extLst>
          </p:cNvPr>
          <p:cNvSpPr txBox="1"/>
          <p:nvPr/>
        </p:nvSpPr>
        <p:spPr>
          <a:xfrm>
            <a:off x="324134" y="1125940"/>
            <a:ext cx="108329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rgbClr val="1C1C1C"/>
                </a:solidFill>
                <a:ea typeface="+mn-lt"/>
                <a:cs typeface="+mn-lt"/>
              </a:rPr>
              <a:t>Основными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C1C1C"/>
                </a:solidFill>
                <a:ea typeface="+mn-lt"/>
                <a:cs typeface="+mn-lt"/>
              </a:rPr>
              <a:t>функциями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ИО </a:t>
            </a:r>
            <a:r>
              <a:rPr lang="en-US" sz="2400" err="1">
                <a:solidFill>
                  <a:srgbClr val="1C1C1C"/>
                </a:solidFill>
                <a:ea typeface="+mn-lt"/>
                <a:cs typeface="+mn-lt"/>
              </a:rPr>
              <a:t>являются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:</a:t>
            </a:r>
            <a:endParaRPr lang="ru-RU" sz="240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61B02-708D-A7BC-35D5-00BA9B3B74EC}"/>
              </a:ext>
            </a:extLst>
          </p:cNvPr>
          <p:cNvSpPr txBox="1"/>
          <p:nvPr/>
        </p:nvSpPr>
        <p:spPr>
          <a:xfrm>
            <a:off x="324134" y="1586553"/>
            <a:ext cx="618129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наблюдение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за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ходом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производственно-хозяйственной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деятельности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,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выявление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и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регистрация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состояния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управляемых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параметров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и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их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отклонение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от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заданных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режимов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;</a:t>
            </a:r>
            <a:endParaRPr lang="ru-RU" sz="2400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подготовка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к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обработке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первичных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документов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,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отражающих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состояние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управляемых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объектов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;</a:t>
            </a:r>
            <a:endParaRPr lang="ru-RU" sz="2400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обеспечение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автоматизированной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обработки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данных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;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осуществление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прямой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и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обратной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связи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между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объектами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и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субъектами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1C1C1C"/>
                </a:solidFill>
                <a:latin typeface="Times New Roman"/>
                <a:cs typeface="Times New Roman"/>
              </a:rPr>
              <a:t>управления</a:t>
            </a:r>
            <a:r>
              <a:rPr lang="en-US" sz="2400" dirty="0">
                <a:solidFill>
                  <a:srgbClr val="1C1C1C"/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1C1C1C"/>
              </a:solidFill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6" name="Рисунок 5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23654730-EA3C-6426-74AB-6C487685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710" y="5797331"/>
            <a:ext cx="1052787" cy="10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28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B2F3C16-9FC7-2326-4014-5739EAC7983E}"/>
              </a:ext>
            </a:extLst>
          </p:cNvPr>
          <p:cNvSpPr/>
          <p:nvPr/>
        </p:nvSpPr>
        <p:spPr>
          <a:xfrm>
            <a:off x="-921713" y="-1251"/>
            <a:ext cx="14247961" cy="1129588"/>
          </a:xfrm>
          <a:prstGeom prst="homePlate">
            <a:avLst/>
          </a:prstGeom>
          <a:solidFill>
            <a:srgbClr val="F5AC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105" y="149638"/>
            <a:ext cx="11532357" cy="921110"/>
          </a:xfrm>
        </p:spPr>
        <p:txBody>
          <a:bodyPr>
            <a:normAutofit/>
          </a:bodyPr>
          <a:lstStyle/>
          <a:p>
            <a:pPr algn="l"/>
            <a:r>
              <a:rPr lang="en-US" sz="20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Информационное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обеспечение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ИС</a:t>
            </a:r>
            <a:endParaRPr lang="en-US" sz="20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288A1-56DE-C744-ACB0-C539C49E1F7C}"/>
              </a:ext>
            </a:extLst>
          </p:cNvPr>
          <p:cNvSpPr txBox="1"/>
          <p:nvPr/>
        </p:nvSpPr>
        <p:spPr>
          <a:xfrm>
            <a:off x="324134" y="1099665"/>
            <a:ext cx="11555496" cy="734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Информационное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обеспечение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автоматизированных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информационных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систем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состоит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из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внемашинного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внутримашинного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ИО.</a:t>
            </a:r>
            <a:endParaRPr lang="ru-RU" sz="2000" dirty="0">
              <a:ea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D0007C54-36ED-507F-9266-4A0001B8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710" y="5797331"/>
            <a:ext cx="1052787" cy="1061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30B42A-2233-87CC-F83D-0D928849EF65}"/>
              </a:ext>
            </a:extLst>
          </p:cNvPr>
          <p:cNvSpPr txBox="1"/>
          <p:nvPr/>
        </p:nvSpPr>
        <p:spPr>
          <a:xfrm>
            <a:off x="321879" y="1819603"/>
            <a:ext cx="587265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2000" err="1">
                <a:ea typeface="+mn-lt"/>
                <a:cs typeface="+mn-lt"/>
              </a:rPr>
              <a:t>Внемашинное</a:t>
            </a:r>
            <a:r>
              <a:rPr lang="ru-RU" sz="2000" dirty="0">
                <a:ea typeface="+mn-lt"/>
                <a:cs typeface="+mn-lt"/>
              </a:rPr>
              <a:t> ИО включает систему классификации и кодирования технико-экономической информации; </a:t>
            </a:r>
            <a:endParaRPr lang="ru-RU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ru-RU" sz="2000">
                <a:ea typeface="+mn-lt"/>
                <a:cs typeface="+mn-lt"/>
              </a:rPr>
              <a:t>систему документации; схему </a:t>
            </a:r>
            <a:r>
              <a:rPr lang="ru-RU" sz="2000" dirty="0">
                <a:ea typeface="+mn-lt"/>
                <a:cs typeface="+mn-lt"/>
              </a:rPr>
              <a:t>информационных потоков (документооборота: первичные, результативные, нормативно-справочные документы).</a:t>
            </a:r>
            <a:endParaRPr lang="ru-RU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95DCA-7C36-5B6A-DAE4-DAD14313C79C}"/>
              </a:ext>
            </a:extLst>
          </p:cNvPr>
          <p:cNvSpPr txBox="1"/>
          <p:nvPr/>
        </p:nvSpPr>
        <p:spPr>
          <a:xfrm>
            <a:off x="328448" y="3980792"/>
            <a:ext cx="1155480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err="1">
                <a:ea typeface="+mn-lt"/>
                <a:cs typeface="+mn-lt"/>
              </a:rPr>
              <a:t>Внемашинное</a:t>
            </a:r>
            <a:r>
              <a:rPr lang="ru-RU" sz="2000" dirty="0">
                <a:ea typeface="+mn-lt"/>
                <a:cs typeface="+mn-lt"/>
              </a:rPr>
              <a:t> ИО - информация, которая воспринимается человеком без каких-либо технических средств (документы).</a:t>
            </a:r>
            <a:br>
              <a:rPr lang="ru-RU" sz="2000" dirty="0">
                <a:ea typeface="+mn-lt"/>
                <a:cs typeface="+mn-lt"/>
              </a:rPr>
            </a:br>
            <a:r>
              <a:rPr lang="ru-RU" sz="2000" dirty="0" err="1">
                <a:ea typeface="+mn-lt"/>
                <a:cs typeface="+mn-lt"/>
              </a:rPr>
              <a:t>Внутримашинное</a:t>
            </a:r>
            <a:r>
              <a:rPr lang="ru-RU" sz="2000" dirty="0">
                <a:ea typeface="+mn-lt"/>
                <a:cs typeface="+mn-lt"/>
              </a:rPr>
              <a:t> ИО содержит массивы данных на машинных носителях и программу организации доступа к этим данным.</a:t>
            </a:r>
            <a:endParaRPr lang="ru-RU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208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B2F3C16-9FC7-2326-4014-5739EAC7983E}"/>
              </a:ext>
            </a:extLst>
          </p:cNvPr>
          <p:cNvSpPr/>
          <p:nvPr/>
        </p:nvSpPr>
        <p:spPr>
          <a:xfrm>
            <a:off x="-921713" y="-1251"/>
            <a:ext cx="14247961" cy="1129588"/>
          </a:xfrm>
          <a:prstGeom prst="homePlate">
            <a:avLst/>
          </a:prstGeom>
          <a:solidFill>
            <a:srgbClr val="F5AC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105" y="149638"/>
            <a:ext cx="11532357" cy="921110"/>
          </a:xfrm>
        </p:spPr>
        <p:txBody>
          <a:bodyPr/>
          <a:lstStyle/>
          <a:p>
            <a:pPr algn="just"/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Техническое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обеспечение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 </a:t>
            </a:r>
            <a:endParaRPr lang="ru-RU" sz="3600">
              <a:solidFill>
                <a:schemeClr val="bg1"/>
              </a:solidFill>
              <a:latin typeface="Calibri Light" panose="020F0302020204030204"/>
              <a:ea typeface="Calibri Light"/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288A1-56DE-C744-ACB0-C539C49E1F7C}"/>
              </a:ext>
            </a:extLst>
          </p:cNvPr>
          <p:cNvSpPr txBox="1"/>
          <p:nvPr/>
        </p:nvSpPr>
        <p:spPr>
          <a:xfrm>
            <a:off x="324134" y="1099665"/>
            <a:ext cx="115511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Техническое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обеспечение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ИС -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комплекс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технических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средств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предназначенных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для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работы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информационной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системы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, а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также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 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документация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на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эти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средства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и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технологические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процессы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.</a:t>
            </a:r>
            <a:endParaRPr lang="ru-RU" sz="2400">
              <a:solidFill>
                <a:srgbClr val="1C1C1C"/>
              </a:solidFill>
              <a:ea typeface="+mn-lt"/>
              <a:cs typeface="+mn-lt"/>
            </a:endParaRPr>
          </a:p>
        </p:txBody>
      </p:sp>
      <p:pic>
        <p:nvPicPr>
          <p:cNvPr id="6" name="Рисунок 5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546EDC7C-4EDD-A62A-5460-FC75361B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710" y="5797331"/>
            <a:ext cx="1052787" cy="106154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компьютер, дисплей, Устройство вывода&#10;&#10;Автоматически созданное описание">
            <a:extLst>
              <a:ext uri="{FF2B5EF4-FFF2-40B4-BE49-F238E27FC236}">
                <a16:creationId xmlns:a16="http://schemas.microsoft.com/office/drawing/2014/main" id="{9A69FDCA-5202-1F14-D87D-6AB50B2FD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0" t="19408" r="34000" b="-141"/>
          <a:stretch/>
        </p:blipFill>
        <p:spPr>
          <a:xfrm>
            <a:off x="6292194" y="2548759"/>
            <a:ext cx="4143921" cy="4052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C97C19-41C0-E6D2-B5A3-B247388491D8}"/>
              </a:ext>
            </a:extLst>
          </p:cNvPr>
          <p:cNvSpPr txBox="1"/>
          <p:nvPr/>
        </p:nvSpPr>
        <p:spPr>
          <a:xfrm>
            <a:off x="335017" y="2299138"/>
            <a:ext cx="576755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rgbClr val="1C1C1C"/>
                </a:solidFill>
                <a:ea typeface="+mn-lt"/>
                <a:cs typeface="+mn-lt"/>
              </a:rPr>
              <a:t>Структура технического обеспечения ИС:</a:t>
            </a:r>
            <a:endParaRPr lang="ru-RU" sz="24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ru-RU" sz="2400">
                <a:solidFill>
                  <a:srgbClr val="1C1C1C"/>
                </a:solidFill>
                <a:ea typeface="+mn-lt"/>
                <a:cs typeface="+mn-lt"/>
              </a:rPr>
              <a:t> Комплекс технических средств (КТС);</a:t>
            </a:r>
            <a:endParaRPr lang="ru-RU" sz="24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1C1C1C"/>
                </a:solidFill>
                <a:ea typeface="+mn-lt"/>
                <a:cs typeface="+mn-lt"/>
              </a:rPr>
              <a:t>Документация;</a:t>
            </a:r>
            <a:endParaRPr lang="ru-RU" sz="24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1C1C1C"/>
                </a:solidFill>
                <a:ea typeface="+mn-lt"/>
                <a:cs typeface="+mn-lt"/>
              </a:rPr>
              <a:t>Кадры, занимающиеся установкой и обслуживанием технических средств.</a:t>
            </a:r>
            <a:endParaRPr lang="ru-RU" sz="2400" dirty="0">
              <a:ea typeface="Calibri"/>
              <a:cs typeface="Calibri"/>
            </a:endParaRPr>
          </a:p>
          <a:p>
            <a:pPr algn="l"/>
            <a:endParaRPr lang="ru-RU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0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B2F3C16-9FC7-2326-4014-5739EAC7983E}"/>
              </a:ext>
            </a:extLst>
          </p:cNvPr>
          <p:cNvSpPr/>
          <p:nvPr/>
        </p:nvSpPr>
        <p:spPr>
          <a:xfrm>
            <a:off x="-921713" y="-1251"/>
            <a:ext cx="14247961" cy="1129588"/>
          </a:xfrm>
          <a:prstGeom prst="homePlate">
            <a:avLst/>
          </a:prstGeom>
          <a:solidFill>
            <a:srgbClr val="F5AC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105" y="149638"/>
            <a:ext cx="11532357" cy="921110"/>
          </a:xfrm>
        </p:spPr>
        <p:txBody>
          <a:bodyPr/>
          <a:lstStyle/>
          <a:p>
            <a:pPr algn="just"/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Техническое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обеспечение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 </a:t>
            </a:r>
            <a:endParaRPr lang="ru-RU" sz="3600">
              <a:solidFill>
                <a:schemeClr val="bg1"/>
              </a:solidFill>
              <a:latin typeface="Calibri Light" panose="020F0302020204030204"/>
              <a:ea typeface="Calibri Light"/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288A1-56DE-C744-ACB0-C539C49E1F7C}"/>
              </a:ext>
            </a:extLst>
          </p:cNvPr>
          <p:cNvSpPr txBox="1"/>
          <p:nvPr/>
        </p:nvSpPr>
        <p:spPr>
          <a:xfrm>
            <a:off x="324134" y="1125940"/>
            <a:ext cx="115380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Классификация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технических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средств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по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процедурно-функциональному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1C1C"/>
                </a:solidFill>
                <a:ea typeface="+mn-lt"/>
                <a:cs typeface="+mn-lt"/>
              </a:rPr>
              <a:t>признаку</a:t>
            </a:r>
            <a:r>
              <a:rPr lang="en-US" sz="2400" dirty="0">
                <a:solidFill>
                  <a:srgbClr val="1C1C1C"/>
                </a:solidFill>
                <a:ea typeface="+mn-lt"/>
                <a:cs typeface="+mn-lt"/>
              </a:rPr>
              <a:t>:</a:t>
            </a:r>
            <a:endParaRPr lang="ru-RU" sz="2400">
              <a:solidFill>
                <a:srgbClr val="1C1C1C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29CE4-1626-72FC-C0E3-77ECFFAED38D}"/>
              </a:ext>
            </a:extLst>
          </p:cNvPr>
          <p:cNvSpPr txBox="1"/>
          <p:nvPr/>
        </p:nvSpPr>
        <p:spPr>
          <a:xfrm>
            <a:off x="324133" y="1582630"/>
            <a:ext cx="7836088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средства</a:t>
            </a:r>
            <a:r>
              <a:rPr lang="en-US" sz="20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сбора</a:t>
            </a:r>
            <a:r>
              <a:rPr lang="en-US" sz="2000">
                <a:solidFill>
                  <a:srgbClr val="1C1C1C"/>
                </a:solidFill>
                <a:ea typeface="+mn-lt"/>
                <a:cs typeface="+mn-lt"/>
              </a:rPr>
              <a:t> и регистрации информации и устройства ввода-вывода;</a:t>
            </a:r>
            <a:endParaRPr lang="ru-RU" sz="2000">
              <a:latin typeface="Calibri"/>
              <a:ea typeface="+mn-l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средства</a:t>
            </a:r>
            <a:r>
              <a:rPr lang="en-US" sz="20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передачи</a:t>
            </a:r>
            <a:r>
              <a:rPr lang="en-US" sz="20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данных</a:t>
            </a:r>
            <a:r>
              <a:rPr lang="en-US" sz="2000">
                <a:solidFill>
                  <a:srgbClr val="1C1C1C"/>
                </a:solidFill>
                <a:ea typeface="+mn-lt"/>
                <a:cs typeface="+mn-lt"/>
              </a:rPr>
              <a:t> и линии связи;</a:t>
            </a:r>
            <a:endParaRPr lang="en-US" sz="20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средства</a:t>
            </a:r>
            <a:r>
              <a:rPr lang="en-US" sz="20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обработки</a:t>
            </a:r>
            <a:r>
              <a:rPr lang="en-US" sz="2000">
                <a:solidFill>
                  <a:srgbClr val="1C1C1C"/>
                </a:solidFill>
                <a:ea typeface="+mn-lt"/>
                <a:cs typeface="+mn-lt"/>
              </a:rPr>
              <a:t>;</a:t>
            </a:r>
            <a:endParaRPr lang="en-US" sz="20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средства</a:t>
            </a:r>
            <a:r>
              <a:rPr lang="en-US" sz="20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хранения</a:t>
            </a:r>
            <a:r>
              <a:rPr lang="en-US" sz="2000">
                <a:solidFill>
                  <a:srgbClr val="1C1C1C"/>
                </a:solidFill>
                <a:ea typeface="+mn-lt"/>
                <a:cs typeface="+mn-lt"/>
              </a:rPr>
              <a:t> и вывода информации;</a:t>
            </a:r>
            <a:endParaRPr lang="ru-RU" sz="2000">
              <a:solidFill>
                <a:srgbClr val="1C1C1C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средства</a:t>
            </a:r>
            <a:r>
              <a:rPr lang="en-US" sz="20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оргтехники</a:t>
            </a:r>
            <a:r>
              <a:rPr lang="en-US" sz="2000" dirty="0">
                <a:solidFill>
                  <a:srgbClr val="1C1C1C"/>
                </a:solidFill>
                <a:ea typeface="+mn-lt"/>
                <a:cs typeface="+mn-lt"/>
              </a:rPr>
              <a:t>;</a:t>
            </a:r>
            <a:endParaRPr lang="ru-RU" sz="2000">
              <a:solidFill>
                <a:srgbClr val="1C1C1C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средства</a:t>
            </a:r>
            <a:r>
              <a:rPr lang="en-US" sz="20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сбора</a:t>
            </a:r>
            <a:r>
              <a:rPr lang="en-US" sz="2000" dirty="0">
                <a:solidFill>
                  <a:srgbClr val="1C1C1C"/>
                </a:solidFill>
                <a:ea typeface="+mn-lt"/>
                <a:cs typeface="+mn-lt"/>
              </a:rPr>
              <a:t> и </a:t>
            </a: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регистрации</a:t>
            </a:r>
            <a:r>
              <a:rPr lang="en-US" sz="20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информации</a:t>
            </a:r>
            <a:r>
              <a:rPr lang="en-US" sz="2000" dirty="0">
                <a:solidFill>
                  <a:srgbClr val="1C1C1C"/>
                </a:solidFill>
                <a:ea typeface="+mn-lt"/>
                <a:cs typeface="+mn-lt"/>
              </a:rPr>
              <a:t> и </a:t>
            </a: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устройства</a:t>
            </a:r>
            <a:r>
              <a:rPr lang="en-US" sz="2000" dirty="0">
                <a:solidFill>
                  <a:srgbClr val="1C1C1C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C1C1C"/>
                </a:solidFill>
                <a:ea typeface="+mn-lt"/>
                <a:cs typeface="+mn-lt"/>
              </a:rPr>
              <a:t>ввода</a:t>
            </a:r>
            <a:r>
              <a:rPr lang="en-US" sz="2000" dirty="0">
                <a:solidFill>
                  <a:srgbClr val="1C1C1C"/>
                </a:solidFill>
                <a:ea typeface="+mn-lt"/>
                <a:cs typeface="+mn-lt"/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6" name="Рисунок 5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91FE0D32-90FE-FFD4-B0CD-0017972D4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710" y="5797331"/>
            <a:ext cx="1052787" cy="10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73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B2F3C16-9FC7-2326-4014-5739EAC7983E}"/>
              </a:ext>
            </a:extLst>
          </p:cNvPr>
          <p:cNvSpPr/>
          <p:nvPr/>
        </p:nvSpPr>
        <p:spPr>
          <a:xfrm>
            <a:off x="-921713" y="2864779"/>
            <a:ext cx="14247961" cy="1129588"/>
          </a:xfrm>
          <a:prstGeom prst="homePlate">
            <a:avLst/>
          </a:prstGeom>
          <a:solidFill>
            <a:srgbClr val="F5AC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1836" y="2970175"/>
            <a:ext cx="11532357" cy="921110"/>
          </a:xfrm>
        </p:spPr>
        <p:txBody>
          <a:bodyPr/>
          <a:lstStyle/>
          <a:p>
            <a:pPr algn="just"/>
            <a:r>
              <a:rPr lang="en-US" sz="3600" dirty="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Спасибо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за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55396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5C8E5D-5116-7F73-F3D3-941777C2EDC5}"/>
              </a:ext>
            </a:extLst>
          </p:cNvPr>
          <p:cNvSpPr/>
          <p:nvPr/>
        </p:nvSpPr>
        <p:spPr>
          <a:xfrm>
            <a:off x="6088185" y="-2658"/>
            <a:ext cx="6110377" cy="687237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1A58CB1-6745-E4B0-67C8-4A6AE9045213}"/>
              </a:ext>
            </a:extLst>
          </p:cNvPr>
          <p:cNvSpPr/>
          <p:nvPr/>
        </p:nvSpPr>
        <p:spPr>
          <a:xfrm>
            <a:off x="-22191" y="-31412"/>
            <a:ext cx="6110376" cy="6915508"/>
          </a:xfrm>
          <a:prstGeom prst="rect">
            <a:avLst/>
          </a:prstGeom>
          <a:solidFill>
            <a:srgbClr val="FFA56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Восьмиугольник 9">
            <a:extLst>
              <a:ext uri="{FF2B5EF4-FFF2-40B4-BE49-F238E27FC236}">
                <a16:creationId xmlns:a16="http://schemas.microsoft.com/office/drawing/2014/main" id="{0B91B3A2-BC50-9789-31EF-96C19B89D5B9}"/>
              </a:ext>
            </a:extLst>
          </p:cNvPr>
          <p:cNvSpPr/>
          <p:nvPr/>
        </p:nvSpPr>
        <p:spPr>
          <a:xfrm>
            <a:off x="5395049" y="2718071"/>
            <a:ext cx="1398895" cy="1421641"/>
          </a:xfrm>
          <a:prstGeom prst="octagon">
            <a:avLst/>
          </a:prstGeom>
          <a:solidFill>
            <a:srgbClr val="F5AC36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ea typeface="Calibri"/>
                <a:cs typeface="Calibri"/>
              </a:rPr>
              <a:t>|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5C8E5D-5116-7F73-F3D3-941777C2EDC5}"/>
              </a:ext>
            </a:extLst>
          </p:cNvPr>
          <p:cNvSpPr/>
          <p:nvPr/>
        </p:nvSpPr>
        <p:spPr>
          <a:xfrm>
            <a:off x="13190600" y="-2658"/>
            <a:ext cx="6110377" cy="687237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1A58CB1-6745-E4B0-67C8-4A6AE9045213}"/>
              </a:ext>
            </a:extLst>
          </p:cNvPr>
          <p:cNvSpPr/>
          <p:nvPr/>
        </p:nvSpPr>
        <p:spPr>
          <a:xfrm>
            <a:off x="-6908946" y="-31412"/>
            <a:ext cx="6110376" cy="6915508"/>
          </a:xfrm>
          <a:prstGeom prst="rect">
            <a:avLst/>
          </a:prstGeom>
          <a:solidFill>
            <a:srgbClr val="FFA56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Восьмиугольник 5">
            <a:extLst>
              <a:ext uri="{FF2B5EF4-FFF2-40B4-BE49-F238E27FC236}">
                <a16:creationId xmlns:a16="http://schemas.microsoft.com/office/drawing/2014/main" id="{E7678EE5-4B80-FD01-0532-5A12E1363495}"/>
              </a:ext>
            </a:extLst>
          </p:cNvPr>
          <p:cNvSpPr/>
          <p:nvPr/>
        </p:nvSpPr>
        <p:spPr>
          <a:xfrm rot="5400000">
            <a:off x="12497464" y="2718071"/>
            <a:ext cx="1398895" cy="1421641"/>
          </a:xfrm>
          <a:prstGeom prst="octagon">
            <a:avLst/>
          </a:prstGeom>
          <a:solidFill>
            <a:srgbClr val="F5AC36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ea typeface="Calibri"/>
                <a:cs typeface="Calibri"/>
              </a:rPr>
              <a:t>|</a:t>
            </a:r>
            <a:endParaRPr lang="ru-RU" sz="4400" dirty="0"/>
          </a:p>
        </p:txBody>
      </p:sp>
      <p:sp>
        <p:nvSpPr>
          <p:cNvPr id="4" name="Стрелка: пятиугольник 3">
            <a:extLst>
              <a:ext uri="{FF2B5EF4-FFF2-40B4-BE49-F238E27FC236}">
                <a16:creationId xmlns:a16="http://schemas.microsoft.com/office/drawing/2014/main" id="{FEFE153F-363A-8D6B-AC3C-F4F351AD5224}"/>
              </a:ext>
            </a:extLst>
          </p:cNvPr>
          <p:cNvSpPr/>
          <p:nvPr/>
        </p:nvSpPr>
        <p:spPr>
          <a:xfrm>
            <a:off x="-3629031" y="1832175"/>
            <a:ext cx="3508075" cy="1768415"/>
          </a:xfrm>
          <a:prstGeom prst="homePlate">
            <a:avLst/>
          </a:prstGeom>
          <a:solidFill>
            <a:srgbClr val="F5AC3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775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пятиугольник 4">
            <a:extLst>
              <a:ext uri="{FF2B5EF4-FFF2-40B4-BE49-F238E27FC236}">
                <a16:creationId xmlns:a16="http://schemas.microsoft.com/office/drawing/2014/main" id="{B420CA7C-7B5F-3A26-0282-0F528EC8858D}"/>
              </a:ext>
            </a:extLst>
          </p:cNvPr>
          <p:cNvSpPr/>
          <p:nvPr/>
        </p:nvSpPr>
        <p:spPr>
          <a:xfrm>
            <a:off x="-1026729" y="1717156"/>
            <a:ext cx="14478000" cy="1782792"/>
          </a:xfrm>
          <a:prstGeom prst="homePlate">
            <a:avLst/>
          </a:prstGeom>
          <a:solidFill>
            <a:srgbClr val="F5AC3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a typeface="Calibri Light"/>
                <a:cs typeface="Calibri Light"/>
              </a:rPr>
              <a:t>Особенности ИС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B2F3C16-9FC7-2326-4014-5739EAC7983E}"/>
              </a:ext>
            </a:extLst>
          </p:cNvPr>
          <p:cNvSpPr/>
          <p:nvPr/>
        </p:nvSpPr>
        <p:spPr>
          <a:xfrm>
            <a:off x="-2517600" y="-1251"/>
            <a:ext cx="2516037" cy="1595886"/>
          </a:xfrm>
          <a:prstGeom prst="homePlate">
            <a:avLst/>
          </a:prstGeom>
          <a:solidFill>
            <a:srgbClr val="F5AC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531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диаграмма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68E4173-8B8D-B96E-A049-D84FA0A2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504" y="2551094"/>
            <a:ext cx="7980854" cy="3017054"/>
          </a:xfrm>
          <a:prstGeom prst="rect">
            <a:avLst/>
          </a:prstGeom>
        </p:spPr>
      </p:pic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B2F3C16-9FC7-2326-4014-5739EAC7983E}"/>
              </a:ext>
            </a:extLst>
          </p:cNvPr>
          <p:cNvSpPr/>
          <p:nvPr/>
        </p:nvSpPr>
        <p:spPr>
          <a:xfrm>
            <a:off x="-921713" y="-1251"/>
            <a:ext cx="14247961" cy="1129588"/>
          </a:xfrm>
          <a:prstGeom prst="homePlate">
            <a:avLst/>
          </a:prstGeom>
          <a:solidFill>
            <a:srgbClr val="F5AC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пятиугольник 4">
            <a:extLst>
              <a:ext uri="{FF2B5EF4-FFF2-40B4-BE49-F238E27FC236}">
                <a16:creationId xmlns:a16="http://schemas.microsoft.com/office/drawing/2014/main" id="{B420CA7C-7B5F-3A26-0282-0F528EC8858D}"/>
              </a:ext>
            </a:extLst>
          </p:cNvPr>
          <p:cNvSpPr/>
          <p:nvPr/>
        </p:nvSpPr>
        <p:spPr>
          <a:xfrm>
            <a:off x="12286704" y="1717156"/>
            <a:ext cx="1164567" cy="1782792"/>
          </a:xfrm>
          <a:prstGeom prst="homePlate">
            <a:avLst/>
          </a:prstGeom>
          <a:solidFill>
            <a:srgbClr val="F5AC3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105" y="149638"/>
            <a:ext cx="11532357" cy="921110"/>
          </a:xfrm>
        </p:spPr>
        <p:txBody>
          <a:bodyPr/>
          <a:lstStyle/>
          <a:p>
            <a:pPr algn="l"/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Программное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обеспечение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ИС</a:t>
            </a:r>
            <a:endParaRPr lang="ru-RU" sz="3600" dirty="0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288A1-56DE-C744-ACB0-C539C49E1F7C}"/>
              </a:ext>
            </a:extLst>
          </p:cNvPr>
          <p:cNvSpPr txBox="1"/>
          <p:nvPr/>
        </p:nvSpPr>
        <p:spPr>
          <a:xfrm>
            <a:off x="324134" y="1285164"/>
            <a:ext cx="117545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+mn-lt"/>
                <a:cs typeface="+mn-lt"/>
              </a:rPr>
              <a:t>Программное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обеспечение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i="1" dirty="0">
                <a:ea typeface="+mn-lt"/>
                <a:cs typeface="+mn-lt"/>
              </a:rPr>
              <a:t>– </a:t>
            </a:r>
            <a:r>
              <a:rPr lang="en-US" sz="2400" dirty="0" err="1">
                <a:ea typeface="+mn-lt"/>
                <a:cs typeface="+mn-lt"/>
              </a:rPr>
              <a:t>совокупность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математических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программ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для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реализации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целей</a:t>
            </a:r>
            <a:r>
              <a:rPr lang="en-US" sz="2400" dirty="0">
                <a:ea typeface="+mn-lt"/>
                <a:cs typeface="+mn-lt"/>
              </a:rPr>
              <a:t> и </a:t>
            </a:r>
            <a:r>
              <a:rPr lang="en-US" sz="2400" dirty="0" err="1">
                <a:ea typeface="+mn-lt"/>
                <a:cs typeface="+mn-lt"/>
              </a:rPr>
              <a:t>задач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информационной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системы</a:t>
            </a:r>
            <a:r>
              <a:rPr lang="en-US" sz="2400" dirty="0">
                <a:ea typeface="+mn-lt"/>
                <a:cs typeface="+mn-lt"/>
              </a:rPr>
              <a:t>, а </a:t>
            </a:r>
            <a:r>
              <a:rPr lang="en-US" sz="2400" dirty="0" err="1">
                <a:ea typeface="+mn-lt"/>
                <a:cs typeface="+mn-lt"/>
              </a:rPr>
              <a:t>также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нормального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функционирования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комплекса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технических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средств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0164A-D274-237B-F26B-61777C8D8BA4}"/>
              </a:ext>
            </a:extLst>
          </p:cNvPr>
          <p:cNvSpPr txBox="1"/>
          <p:nvPr/>
        </p:nvSpPr>
        <p:spPr>
          <a:xfrm>
            <a:off x="324133" y="2482873"/>
            <a:ext cx="6084627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В </a:t>
            </a:r>
            <a:r>
              <a:rPr lang="en-US" sz="2400" err="1">
                <a:ea typeface="+mn-lt"/>
                <a:cs typeface="+mn-lt"/>
              </a:rPr>
              <a:t>состав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программного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обеспечения</a:t>
            </a:r>
            <a:r>
              <a:rPr lang="en-US" sz="2400" i="1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входят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общесистемные</a:t>
            </a:r>
            <a:r>
              <a:rPr lang="en-US" sz="2400" dirty="0">
                <a:ea typeface="+mn-lt"/>
                <a:cs typeface="+mn-lt"/>
              </a:rPr>
              <a:t> и </a:t>
            </a:r>
            <a:r>
              <a:rPr lang="en-US" sz="2400" err="1">
                <a:ea typeface="+mn-lt"/>
                <a:cs typeface="+mn-lt"/>
              </a:rPr>
              <a:t>специальные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программные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продукты</a:t>
            </a:r>
            <a:r>
              <a:rPr lang="en-US" sz="2400" dirty="0">
                <a:ea typeface="+mn-lt"/>
                <a:cs typeface="+mn-lt"/>
              </a:rPr>
              <a:t>, а </a:t>
            </a:r>
            <a:r>
              <a:rPr lang="en-US" sz="2400" err="1">
                <a:ea typeface="+mn-lt"/>
                <a:cs typeface="+mn-lt"/>
              </a:rPr>
              <a:t>также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техническая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документация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ru-RU" sz="2400" dirty="0"/>
          </a:p>
          <a:p>
            <a:pPr algn="l"/>
            <a:endParaRPr lang="ru-RU" dirty="0">
              <a:ea typeface="Calibri"/>
              <a:cs typeface="Calibri"/>
            </a:endParaRPr>
          </a:p>
        </p:txBody>
      </p:sp>
      <p:pic>
        <p:nvPicPr>
          <p:cNvPr id="7" name="Рисунок 6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45533463-9EAF-9FAB-4D17-E0CE4A579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710" y="5797331"/>
            <a:ext cx="1052787" cy="10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1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B2F3C16-9FC7-2326-4014-5739EAC7983E}"/>
              </a:ext>
            </a:extLst>
          </p:cNvPr>
          <p:cNvSpPr/>
          <p:nvPr/>
        </p:nvSpPr>
        <p:spPr>
          <a:xfrm>
            <a:off x="-921713" y="-1251"/>
            <a:ext cx="14247961" cy="1129588"/>
          </a:xfrm>
          <a:prstGeom prst="homePlate">
            <a:avLst/>
          </a:prstGeom>
          <a:solidFill>
            <a:srgbClr val="F5AC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105" y="149638"/>
            <a:ext cx="11532357" cy="921110"/>
          </a:xfrm>
        </p:spPr>
        <p:txBody>
          <a:bodyPr/>
          <a:lstStyle/>
          <a:p>
            <a:pPr algn="l"/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Программное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обеспечение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ИС</a:t>
            </a:r>
            <a:endParaRPr lang="ru-RU" sz="3600" dirty="0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288A1-56DE-C744-ACB0-C539C49E1F7C}"/>
              </a:ext>
            </a:extLst>
          </p:cNvPr>
          <p:cNvSpPr txBox="1"/>
          <p:nvPr/>
        </p:nvSpPr>
        <p:spPr>
          <a:xfrm>
            <a:off x="324134" y="1285164"/>
            <a:ext cx="1175452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К </a:t>
            </a:r>
            <a:r>
              <a:rPr lang="en-US" sz="2400" dirty="0" err="1">
                <a:ea typeface="+mn-lt"/>
                <a:cs typeface="+mn-lt"/>
              </a:rPr>
              <a:t>общесистемному</a:t>
            </a:r>
            <a:r>
              <a:rPr lang="en-US" sz="2400" i="1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программному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обеспечению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относятся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комплексы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программ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ориентированные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пользователей</a:t>
            </a:r>
            <a:r>
              <a:rPr lang="en-US" sz="2400" dirty="0">
                <a:ea typeface="+mn-lt"/>
                <a:cs typeface="+mn-lt"/>
              </a:rPr>
              <a:t> и </a:t>
            </a:r>
            <a:r>
              <a:rPr lang="en-US" sz="2400" dirty="0" err="1">
                <a:ea typeface="+mn-lt"/>
                <a:cs typeface="+mn-lt"/>
              </a:rPr>
              <a:t>предназначенные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для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решения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типовых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задач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обработки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информации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dirty="0" err="1">
                <a:ea typeface="+mn-lt"/>
                <a:cs typeface="+mn-lt"/>
              </a:rPr>
              <a:t>Они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служат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для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обеспечения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функциональных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возможностей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компьютеров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контроля</a:t>
            </a:r>
            <a:r>
              <a:rPr lang="en-US" sz="2400" dirty="0">
                <a:ea typeface="+mn-lt"/>
                <a:cs typeface="+mn-lt"/>
              </a:rPr>
              <a:t> и </a:t>
            </a:r>
            <a:r>
              <a:rPr lang="en-US" sz="2400" dirty="0" err="1">
                <a:ea typeface="+mn-lt"/>
                <a:cs typeface="+mn-lt"/>
              </a:rPr>
              <a:t>управления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процессов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обработки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данных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ru-RU" sz="2400" dirty="0">
              <a:ea typeface="+mn-lt"/>
              <a:cs typeface="+mn-lt"/>
            </a:endParaRPr>
          </a:p>
        </p:txBody>
      </p:sp>
      <p:pic>
        <p:nvPicPr>
          <p:cNvPr id="5" name="Рисунок 4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3CE4AD82-601D-E3DC-2A55-D848F9783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710" y="5797331"/>
            <a:ext cx="1052787" cy="1061545"/>
          </a:xfrm>
          <a:prstGeom prst="rect">
            <a:avLst/>
          </a:prstGeom>
        </p:spPr>
      </p:pic>
      <p:pic>
        <p:nvPicPr>
          <p:cNvPr id="3" name="Рисунок 2" descr="Изображение выглядит как электроника, блокнот, компьютер, Нетбук&#10;&#10;Автоматически созданное описание">
            <a:extLst>
              <a:ext uri="{FF2B5EF4-FFF2-40B4-BE49-F238E27FC236}">
                <a16:creationId xmlns:a16="http://schemas.microsoft.com/office/drawing/2014/main" id="{AE106C5A-F4CE-2D9D-CA82-35AC2528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918" y="2787319"/>
            <a:ext cx="4328508" cy="4016050"/>
          </a:xfrm>
          <a:prstGeom prst="rect">
            <a:avLst/>
          </a:prstGeom>
        </p:spPr>
      </p:pic>
      <p:pic>
        <p:nvPicPr>
          <p:cNvPr id="6" name="Рисунок 5" descr="Thinking Ponder Sticker - Thinking Think Ponder Stickers">
            <a:extLst>
              <a:ext uri="{FF2B5EF4-FFF2-40B4-BE49-F238E27FC236}">
                <a16:creationId xmlns:a16="http://schemas.microsoft.com/office/drawing/2014/main" id="{CDA05B53-6765-8CA9-EE58-66E34B9E5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090" y="2852325"/>
            <a:ext cx="3478924" cy="389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9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B2F3C16-9FC7-2326-4014-5739EAC7983E}"/>
              </a:ext>
            </a:extLst>
          </p:cNvPr>
          <p:cNvSpPr/>
          <p:nvPr/>
        </p:nvSpPr>
        <p:spPr>
          <a:xfrm>
            <a:off x="-921713" y="-1251"/>
            <a:ext cx="14247961" cy="1129588"/>
          </a:xfrm>
          <a:prstGeom prst="homePlate">
            <a:avLst/>
          </a:prstGeom>
          <a:solidFill>
            <a:srgbClr val="F5AC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105" y="149638"/>
            <a:ext cx="11532357" cy="921110"/>
          </a:xfrm>
        </p:spPr>
        <p:txBody>
          <a:bodyPr/>
          <a:lstStyle/>
          <a:p>
            <a:pPr algn="l"/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Программное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обеспечение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ИС</a:t>
            </a:r>
            <a:endParaRPr lang="ru-RU" sz="3600" dirty="0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288A1-56DE-C744-ACB0-C539C49E1F7C}"/>
              </a:ext>
            </a:extLst>
          </p:cNvPr>
          <p:cNvSpPr txBox="1"/>
          <p:nvPr/>
        </p:nvSpPr>
        <p:spPr>
          <a:xfrm>
            <a:off x="324134" y="1285164"/>
            <a:ext cx="577238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ea typeface="+mn-lt"/>
                <a:cs typeface="+mn-lt"/>
              </a:rPr>
              <a:t>Специальное</a:t>
            </a:r>
            <a:r>
              <a:rPr lang="en-US" sz="2400" i="1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программное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обеспечение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представляет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собой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совокупность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программ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разработанных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при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создании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конкретной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информационной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системы</a:t>
            </a:r>
            <a:r>
              <a:rPr lang="en-US" sz="2400" dirty="0">
                <a:ea typeface="+mn-lt"/>
                <a:cs typeface="+mn-lt"/>
              </a:rPr>
              <a:t>. В </a:t>
            </a:r>
            <a:r>
              <a:rPr lang="en-US" sz="2400" err="1">
                <a:ea typeface="+mn-lt"/>
                <a:cs typeface="+mn-lt"/>
              </a:rPr>
              <a:t>его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состав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входят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пакеты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прикладных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программ</a:t>
            </a:r>
            <a:r>
              <a:rPr lang="en-US" sz="2400" dirty="0">
                <a:ea typeface="+mn-lt"/>
                <a:cs typeface="+mn-lt"/>
              </a:rPr>
              <a:t> (ППП), </a:t>
            </a:r>
            <a:r>
              <a:rPr lang="en-US" sz="2400" err="1">
                <a:ea typeface="+mn-lt"/>
                <a:cs typeface="+mn-lt"/>
              </a:rPr>
              <a:t>реализующие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модели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функционирования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реальных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объектов</a:t>
            </a:r>
            <a:r>
              <a:rPr lang="en-US" sz="2400" dirty="0">
                <a:ea typeface="+mn-lt"/>
                <a:cs typeface="+mn-lt"/>
              </a:rPr>
              <a:t> в ИС.</a:t>
            </a:r>
            <a:endParaRPr lang="ru-RU" sz="2400" dirty="0">
              <a:ea typeface="+mn-lt"/>
              <a:cs typeface="+mn-lt"/>
            </a:endParaRPr>
          </a:p>
        </p:txBody>
      </p:sp>
      <p:pic>
        <p:nvPicPr>
          <p:cNvPr id="5" name="Рисунок 4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09E13830-8A5B-0196-3D78-FB25F627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710" y="5797331"/>
            <a:ext cx="1052787" cy="1061545"/>
          </a:xfrm>
          <a:prstGeom prst="rect">
            <a:avLst/>
          </a:prstGeom>
        </p:spPr>
      </p:pic>
      <p:pic>
        <p:nvPicPr>
          <p:cNvPr id="3" name="Рисунок 2" descr="Изображение выглядит как компьютер, текст, графическая вставка, Устройство вывода&#10;&#10;Автоматически созданное описание">
            <a:extLst>
              <a:ext uri="{FF2B5EF4-FFF2-40B4-BE49-F238E27FC236}">
                <a16:creationId xmlns:a16="http://schemas.microsoft.com/office/drawing/2014/main" id="{5607C222-C275-6822-3AAE-BF7486790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" t="-219" r="-595" b="6346"/>
          <a:stretch/>
        </p:blipFill>
        <p:spPr>
          <a:xfrm>
            <a:off x="6122341" y="1456451"/>
            <a:ext cx="5330439" cy="45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6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Шрифт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59C7861-3D60-CD2E-2983-4DAA8F65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937" y="1432758"/>
            <a:ext cx="6314363" cy="4219945"/>
          </a:xfrm>
          <a:prstGeom prst="rect">
            <a:avLst/>
          </a:prstGeom>
        </p:spPr>
      </p:pic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B2F3C16-9FC7-2326-4014-5739EAC7983E}"/>
              </a:ext>
            </a:extLst>
          </p:cNvPr>
          <p:cNvSpPr/>
          <p:nvPr/>
        </p:nvSpPr>
        <p:spPr>
          <a:xfrm>
            <a:off x="-921713" y="-1251"/>
            <a:ext cx="14247961" cy="1129588"/>
          </a:xfrm>
          <a:prstGeom prst="homePlate">
            <a:avLst/>
          </a:prstGeom>
          <a:solidFill>
            <a:srgbClr val="F5AC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105" y="149638"/>
            <a:ext cx="11532357" cy="921110"/>
          </a:xfrm>
        </p:spPr>
        <p:txBody>
          <a:bodyPr/>
          <a:lstStyle/>
          <a:p>
            <a:pPr algn="l"/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Информационное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обеспечение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ИС</a:t>
            </a:r>
            <a:endParaRPr lang="en-US" sz="36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288A1-56DE-C744-ACB0-C539C49E1F7C}"/>
              </a:ext>
            </a:extLst>
          </p:cNvPr>
          <p:cNvSpPr txBox="1"/>
          <p:nvPr/>
        </p:nvSpPr>
        <p:spPr>
          <a:xfrm>
            <a:off x="324134" y="1285164"/>
            <a:ext cx="587422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Информационное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обеспечение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ИС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Информационное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обеспечение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-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совокупность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единой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системы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классификации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и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кодирования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информации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унифицированных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систем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документации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схем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информационных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потоков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циркулирующих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в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организации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а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также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методология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построения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баз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данных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ru-RU" sz="200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5" name="Рисунок 4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CC661EAF-451F-BAEB-855C-D0E91293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710" y="5797331"/>
            <a:ext cx="1052787" cy="10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2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4B2F3C16-9FC7-2326-4014-5739EAC7983E}"/>
              </a:ext>
            </a:extLst>
          </p:cNvPr>
          <p:cNvSpPr/>
          <p:nvPr/>
        </p:nvSpPr>
        <p:spPr>
          <a:xfrm>
            <a:off x="-921713" y="-1251"/>
            <a:ext cx="14247961" cy="1129588"/>
          </a:xfrm>
          <a:prstGeom prst="homePlate">
            <a:avLst/>
          </a:prstGeom>
          <a:solidFill>
            <a:srgbClr val="F5AC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105" y="149638"/>
            <a:ext cx="11532357" cy="921110"/>
          </a:xfrm>
        </p:spPr>
        <p:txBody>
          <a:bodyPr/>
          <a:lstStyle/>
          <a:p>
            <a:pPr algn="l"/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Информационное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обеспечение</a:t>
            </a:r>
            <a:r>
              <a:rPr lang="en-US" sz="3600" dirty="0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 ИС</a:t>
            </a:r>
            <a:endParaRPr lang="en-US" sz="36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288A1-56DE-C744-ACB0-C539C49E1F7C}"/>
              </a:ext>
            </a:extLst>
          </p:cNvPr>
          <p:cNvSpPr txBox="1"/>
          <p:nvPr/>
        </p:nvSpPr>
        <p:spPr>
          <a:xfrm>
            <a:off x="324134" y="1285164"/>
            <a:ext cx="117632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Информационные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средства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обеспечивают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эффективное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представление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предметной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области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 К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их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числу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относятся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информационные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модели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системы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классификации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и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кодирования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информации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общероссийские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отраслевые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) и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др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ru-RU" sz="240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5" name="Рисунок 4" descr="Изображение выглядит как Графика, дизайн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FBEF18C4-9B76-41F8-E0AC-EE39D662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710" y="5797331"/>
            <a:ext cx="1052787" cy="1061545"/>
          </a:xfrm>
          <a:prstGeom prst="rect">
            <a:avLst/>
          </a:prstGeom>
        </p:spPr>
      </p:pic>
      <p:pic>
        <p:nvPicPr>
          <p:cNvPr id="6" name="Рисунок 5" descr="Изображение выглядит как зарисовка, текст, рисуно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639820A-01A2-9C64-197D-F3300BA82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30" r="24522" b="9976"/>
          <a:stretch/>
        </p:blipFill>
        <p:spPr>
          <a:xfrm>
            <a:off x="6940331" y="2642477"/>
            <a:ext cx="3057609" cy="4165949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, Прямоугольник, дизайн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FC40F454-319C-0628-E675-2D5A4DE51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332" y="2875584"/>
            <a:ext cx="3715407" cy="334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41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Особенности ИС</vt:lpstr>
      <vt:lpstr>Программное обеспечение ИС</vt:lpstr>
      <vt:lpstr>Программное обеспечение ИС</vt:lpstr>
      <vt:lpstr>Программное обеспечение ИС</vt:lpstr>
      <vt:lpstr>Информационное обеспечение ИС</vt:lpstr>
      <vt:lpstr>Информационное обеспечение ИС</vt:lpstr>
      <vt:lpstr>Информационное обеспечение ИС</vt:lpstr>
      <vt:lpstr>Информационное обеспечение ИС</vt:lpstr>
      <vt:lpstr>Информационное обеспечение ИС</vt:lpstr>
      <vt:lpstr>Информационное обеспечение ИС</vt:lpstr>
      <vt:lpstr>Информационное обеспечение ИС</vt:lpstr>
      <vt:lpstr>Информационное обеспечение ИС</vt:lpstr>
      <vt:lpstr>Техническое обеспечение </vt:lpstr>
      <vt:lpstr>Техническое обеспечение 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442</cp:revision>
  <dcterms:created xsi:type="dcterms:W3CDTF">2023-09-29T13:27:11Z</dcterms:created>
  <dcterms:modified xsi:type="dcterms:W3CDTF">2023-10-04T12:27:26Z</dcterms:modified>
</cp:coreProperties>
</file>