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fonts/font1.fntdata" ContentType="application/x-fontdata"/>
  <Override PartName="/ppt/fonts/font2.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package/2006/relationships/metadata/core-properties" Target="docProps/core.xml" /><Relationship Id="rId2" Type="http://schemas.openxmlformats.org/officeDocument/2006/relationships/extended-properties" Target="docProps/app.xml" /><Relationship Id="rId3" Type="http://schemas.openxmlformats.org/officeDocument/2006/relationships/officeDocument" Target="ppt/presentation.xml" /></Relationships>
</file>

<file path=ppt/presentation.xml><?xml version="1.0" encoding="utf-8"?>
<p:presentation xmlns:p="http://schemas.openxmlformats.org/presentationml/2006/main" xmlns:a="http://schemas.openxmlformats.org/drawingml/2006/main" xmlns:r="http://schemas.openxmlformats.org/officeDocument/2006/relationships" embedTrueTypeFonts="1" saveSubsetFonts="1">
  <p:sldMasterIdLst>
    <p:sldMasterId id="2147483648" r:id="rId5"/>
  </p:sldMasterIdLst>
  <p:sldIdLst>
    <p:sldId id="256" r:id="rId6"/>
    <p:sldId id="257" r:id="rId7"/>
    <p:sldId id="258" r:id="rId8"/>
    <p:sldId id="259" r:id="rId9"/>
    <p:sldId id="260" r:id="rId10"/>
    <p:sldId id="261" r:id="rId11"/>
    <p:sldId id="262" r:id="rId12"/>
    <p:sldId id="263" r:id="rId13"/>
  </p:sldIdLst>
  <p:sldSz cx="7772400" cy="10058400"/>
  <p:notesSz cx="7772400" cy="10058400"/>
  <p:embeddedFontLst>
    <p:embeddedFont>
      <p:font typeface="WTDAPH+SimSun"/>
      <p:regular r:id="rId14"/>
    </p:embeddedFont>
    <p:embeddedFont>
      <p:font typeface="ARHDLR+SimSun"/>
      <p:regular r:id="rId15"/>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2482" y="-91"/>
      </p:cViewPr>
      <p:guideLst>
        <p:guide orient="horz" pos="3168"/>
        <p:guide pos="2448"/>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presProps" Target="presProps.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font" Target="fonts/font1.fntdata" /><Relationship Id="rId15" Type="http://schemas.openxmlformats.org/officeDocument/2006/relationships/font" Target="fonts/font2.fntdata" /><Relationship Id="rId2" Type="http://schemas.openxmlformats.org/officeDocument/2006/relationships/tableStyles" Target="tableStyles.xml" /><Relationship Id="rId3" Type="http://schemas.openxmlformats.org/officeDocument/2006/relationships/viewProps" Target="viewProps.xml" /><Relationship Id="rId4" Type="http://schemas.openxmlformats.org/officeDocument/2006/relationships/theme" Target="theme/theme1.xml" /><Relationship Id="rId5" Type="http://schemas.openxmlformats.org/officeDocument/2006/relationships/slideMaster" Target="slideMasters/slideMaster1.xml" /><Relationship Id="rId6" Type="http://schemas.openxmlformats.org/officeDocument/2006/relationships/slide" Target="slides/slide1.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p:nvPr>
        </p:nvSpPr>
        <p:spPr/>
        <p:txBody>
          <a:bodyPr/>
          <a:lstStyle/>
          <a:p>
            <a:r>
              <a:rPr lang="en-US" smtClean="0"/>
              <a:t>Title</a:t>
            </a:r>
            <a:endParaRPr lang="en-US"/>
          </a:p>
        </p:txBody>
      </p:sp>
      <p:sp>
        <p:nvSpPr>
          <p:cNvPr id="3" name="Text 2"/>
          <p:cNvSpPr>
            <a:spLocks noGrp="1"/>
          </p:cNvSpPr>
          <p:nvPr>
            <p:ph type="body" idx="1"/>
          </p:nvPr>
        </p:nvSpPr>
        <p:spPr/>
        <p:txBody>
          <a:bodyPr/>
          <a:lstStyle/>
          <a:p>
            <a:pPr lvl="0"/>
            <a:r>
              <a:rPr lang="en-US" smtClean="0"/>
              <a:t>Text</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3"/>
          <p:cNvSpPr>
            <a:spLocks noGrp="1"/>
          </p:cNvSpPr>
          <p:nvPr>
            <p:ph type="dt" sz="half" idx="10"/>
          </p:nvPr>
        </p:nvSpPr>
        <p:spPr/>
        <p:txBody>
          <a:bodyPr/>
          <a:lstStyle/>
          <a:p>
            <a:fld id="{C16525B2-4347-4F72-BAF7-76B19438D329}" type="datetimeFigureOut">
              <a:rPr lang="en-US" smtClean="0"/>
              <a:t>27.02.2014</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p:txBody>
      </p:sp>
      <p:sp>
        <p:nvSpPr>
          <p:cNvPr id="4" name="Holder 4"/>
          <p:cNvSpPr>
            <a:spLocks noGrp="1"/>
          </p:cNvSpPr>
          <p:nvPr>
            <p:ph type="ftr" idx="5" sz="quarter"/>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idx="6" sz="half"/>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p>
        </p:txBody>
      </p:sp>
      <p:sp>
        <p:nvSpPr>
          <p:cNvPr id="6" name="Holder 6"/>
          <p:cNvSpPr>
            <a:spLocks noGrp="1"/>
          </p:cNvSpPr>
          <p:nvPr>
            <p:ph type="sldNum" idx="7" sz="quarter"/>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В‹#В›</a:t>
            </a:fld>
          </a:p>
        </p:txBody>
      </p:sp>
    </p:spTree>
  </p:cSld>
  <p:clrMap folHlink="folHlink" hlink="hlink" accent1="accent1" accent2="accent2" accent3="accent3" accent4="accent4" accent5="accent5" accent6="accent6" tx2="dk2" bg2="lt2" tx1="dk1" bg1="lt1"/>
  <p:sldLayoutIdLst>
    <p:sldLayoutId id="2147483649"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 Id="rId3" Type="http://schemas.openxmlformats.org/officeDocument/2006/relationships/image" Target="../media/image5.png" /><Relationship Id="rId4" Type="http://schemas.openxmlformats.org/officeDocument/2006/relationships/image" Target="../media/image6.png" /><Relationship Id="rId5"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8.png" /><Relationship Id="rId3" Type="http://schemas.openxmlformats.org/officeDocument/2006/relationships/image" Target="../media/image9.png" /><Relationship Id="rId4" Type="http://schemas.openxmlformats.org/officeDocument/2006/relationships/image" Target="../media/image10.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1.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2.png" /><Relationship Id="rId3" Type="http://schemas.openxmlformats.org/officeDocument/2006/relationships/image" Target="../media/image13.png" /><Relationship Id="rId4" Type="http://schemas.openxmlformats.org/officeDocument/2006/relationships/image" Target="../media/image14.png" /><Relationship Id="rId5" Type="http://schemas.openxmlformats.org/officeDocument/2006/relationships/image" Target="../media/image15.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6.png" /><Relationship Id="rId3" Type="http://schemas.openxmlformats.org/officeDocument/2006/relationships/image" Target="../media/image17.png" /><Relationship Id="rId4" Type="http://schemas.openxmlformats.org/officeDocument/2006/relationships/image" Target="../media/image18.png" /><Relationship Id="rId5" Type="http://schemas.openxmlformats.org/officeDocument/2006/relationships/image" Target="../media/image19.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0.png" /><Relationship Id="rId3" Type="http://schemas.openxmlformats.org/officeDocument/2006/relationships/image" Target="../media/image21.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2.png" /><Relationship Id="rId3" Type="http://schemas.openxmlformats.org/officeDocument/2006/relationships/image" Target="../media/image23.png" /></Relationships>
</file>

<file path=ppt/slides/slide1.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99795" y="1019530"/>
            <a:ext cx="5972810" cy="19050"/>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899795" y="3679393"/>
            <a:ext cx="2743200" cy="2743200"/>
          </a:xfrm>
          <a:prstGeom prst="rect">
            <a:avLst/>
          </a:prstGeom>
          <a:blipFill>
            <a:blip cstate="print" r:embed="rId3"/>
            <a:stretch>
              <a:fillRect/>
            </a:stretch>
          </a:blipFill>
        </p:spPr>
        <p:txBody>
          <a:bodyPr wrap="square" lIns="0" tIns="0" rIns="0" bIns="0" rtlCol="0">
            <a:spAutoFit/>
          </a:bodyPr>
          <a:lstStyle/>
          <a:p/>
        </p:txBody>
      </p:sp>
      <p:sp>
        <p:nvSpPr>
          <p:cNvPr id="3" name="object 3"/>
          <p:cNvSpPr/>
          <p:nvPr/>
        </p:nvSpPr>
        <p:spPr>
          <a:xfrm>
            <a:off x="881380" y="8277796"/>
            <a:ext cx="6009640" cy="823531"/>
          </a:xfrm>
          <a:prstGeom prst="rect">
            <a:avLst/>
          </a:prstGeom>
          <a:blipFill>
            <a:blip cstate="print" r:embed="rId4"/>
            <a:stretch>
              <a:fillRect/>
            </a:stretch>
          </a:blipFill>
        </p:spPr>
        <p:txBody>
          <a:bodyPr wrap="square" lIns="0" tIns="0" rIns="0" bIns="0" rtlCol="0">
            <a:spAutoFit/>
          </a:bodyPr>
          <a:lstStyle/>
          <a:p/>
        </p:txBody>
      </p:sp>
      <p:sp>
        <p:nvSpPr>
          <p:cNvPr id="5" name="object 5"/>
          <p:cNvSpPr txBox="1"/>
          <p:nvPr/>
        </p:nvSpPr>
        <p:spPr>
          <a:xfrm>
            <a:off x="899795" y="1242353"/>
            <a:ext cx="2609948" cy="697898"/>
          </a:xfrm>
          <a:prstGeom prst="rect">
            <a:avLst/>
          </a:prstGeom>
        </p:spPr>
        <p:txBody>
          <a:bodyPr wrap="square" lIns="0" tIns="0" rIns="0" bIns="0" rtlCol="0" vert="horz">
            <a:spAutoFit/>
          </a:bodyPr>
          <a:lstStyle/>
          <a:p>
            <a:pPr marL="0" marR="0">
              <a:lnSpc>
                <a:spcPts val="1564"/>
              </a:lnSpc>
              <a:spcBef>
                <a:spcPts val="0"/>
              </a:spcBef>
              <a:spcAft>
                <a:spcPts val="0"/>
              </a:spcAft>
            </a:pPr>
            <a:r>
              <a:rPr dirty="0" sz="1400">
                <a:solidFill>
                  <a:srgbClr val="000000"/>
                </a:solidFill>
                <a:latin typeface="Arial"/>
                <a:cs typeface="Arial"/>
              </a:rPr>
              <a:t>title:</a:t>
            </a:r>
            <a:r>
              <a:rPr dirty="0" sz="1400">
                <a:solidFill>
                  <a:srgbClr val="000000"/>
                </a:solidFill>
                <a:latin typeface="Arial"/>
                <a:cs typeface="Arial"/>
              </a:rPr>
              <a:t> </a:t>
            </a:r>
            <a:r>
              <a:rPr dirty="0" sz="1400">
                <a:solidFill>
                  <a:srgbClr val="000000"/>
                </a:solidFill>
                <a:latin typeface="Arial"/>
                <a:cs typeface="Arial"/>
              </a:rPr>
              <a:t>"</a:t>
            </a:r>
            <a:r>
              <a:rPr dirty="0" sz="1400">
                <a:solidFill>
                  <a:srgbClr val="000000"/>
                </a:solidFill>
                <a:latin typeface="WTDAPH+SimSun"/>
                <a:cs typeface="WTDAPH+SimSun"/>
              </a:rPr>
              <a:t>职位数据爬取与分析系统</a:t>
            </a:r>
            <a:r>
              <a:rPr dirty="0" sz="1400">
                <a:solidFill>
                  <a:srgbClr val="000000"/>
                </a:solidFill>
                <a:latin typeface="Arial"/>
                <a:cs typeface="Arial"/>
              </a:rPr>
              <a:t>"</a:t>
            </a:r>
          </a:p>
          <a:p>
            <a:pPr marL="0" marR="0">
              <a:lnSpc>
                <a:spcPts val="1564"/>
              </a:lnSpc>
              <a:spcBef>
                <a:spcPts val="201"/>
              </a:spcBef>
              <a:spcAft>
                <a:spcPts val="0"/>
              </a:spcAft>
            </a:pPr>
            <a:r>
              <a:rPr dirty="0" sz="1400">
                <a:solidFill>
                  <a:srgbClr val="000000"/>
                </a:solidFill>
                <a:latin typeface="Arial"/>
                <a:cs typeface="Arial"/>
              </a:rPr>
              <a:t>author:</a:t>
            </a:r>
            <a:r>
              <a:rPr dirty="0" sz="1400">
                <a:solidFill>
                  <a:srgbClr val="000000"/>
                </a:solidFill>
                <a:latin typeface="Arial"/>
                <a:cs typeface="Arial"/>
              </a:rPr>
              <a:t> </a:t>
            </a:r>
            <a:r>
              <a:rPr dirty="0" sz="1400">
                <a:solidFill>
                  <a:srgbClr val="000000"/>
                </a:solidFill>
                <a:latin typeface="Arial"/>
                <a:cs typeface="Arial"/>
              </a:rPr>
              <a:t>"</a:t>
            </a:r>
            <a:r>
              <a:rPr dirty="0" sz="1400">
                <a:solidFill>
                  <a:srgbClr val="000000"/>
                </a:solidFill>
                <a:latin typeface="WTDAPH+SimSun"/>
                <a:cs typeface="WTDAPH+SimSun"/>
              </a:rPr>
              <a:t>用户指南</a:t>
            </a:r>
            <a:r>
              <a:rPr dirty="0" sz="1400">
                <a:solidFill>
                  <a:srgbClr val="000000"/>
                </a:solidFill>
                <a:latin typeface="Arial"/>
                <a:cs typeface="Arial"/>
              </a:rPr>
              <a:t>"</a:t>
            </a:r>
          </a:p>
          <a:p>
            <a:pPr marL="0" marR="0">
              <a:lnSpc>
                <a:spcPts val="1564"/>
              </a:lnSpc>
              <a:spcBef>
                <a:spcPts val="201"/>
              </a:spcBef>
              <a:spcAft>
                <a:spcPts val="0"/>
              </a:spcAft>
            </a:pPr>
            <a:r>
              <a:rPr dirty="0" sz="1400">
                <a:solidFill>
                  <a:srgbClr val="000000"/>
                </a:solidFill>
                <a:latin typeface="Arial"/>
                <a:cs typeface="Arial"/>
              </a:rPr>
              <a:t>date:</a:t>
            </a:r>
            <a:r>
              <a:rPr dirty="0" sz="1400">
                <a:solidFill>
                  <a:srgbClr val="000000"/>
                </a:solidFill>
                <a:latin typeface="Arial"/>
                <a:cs typeface="Arial"/>
              </a:rPr>
              <a:t> </a:t>
            </a:r>
            <a:r>
              <a:rPr dirty="0" sz="1400">
                <a:solidFill>
                  <a:srgbClr val="000000"/>
                </a:solidFill>
                <a:latin typeface="Arial"/>
                <a:cs typeface="Arial"/>
              </a:rPr>
              <a:t>"2023</a:t>
            </a:r>
            <a:r>
              <a:rPr dirty="0" sz="1400">
                <a:solidFill>
                  <a:srgbClr val="000000"/>
                </a:solidFill>
                <a:latin typeface="WTDAPH+SimSun"/>
                <a:cs typeface="WTDAPH+SimSun"/>
              </a:rPr>
              <a:t>年</a:t>
            </a:r>
            <a:r>
              <a:rPr dirty="0" sz="1400">
                <a:solidFill>
                  <a:srgbClr val="000000"/>
                </a:solidFill>
                <a:latin typeface="Arial"/>
                <a:cs typeface="Arial"/>
              </a:rPr>
              <a:t>"</a:t>
            </a:r>
          </a:p>
        </p:txBody>
      </p:sp>
      <p:sp>
        <p:nvSpPr>
          <p:cNvPr id="6" name="object 6"/>
          <p:cNvSpPr txBox="1"/>
          <p:nvPr/>
        </p:nvSpPr>
        <p:spPr>
          <a:xfrm>
            <a:off x="899795" y="2098623"/>
            <a:ext cx="2387600" cy="241300"/>
          </a:xfrm>
          <a:prstGeom prst="rect">
            <a:avLst/>
          </a:prstGeom>
        </p:spPr>
        <p:txBody>
          <a:bodyPr wrap="square" lIns="0" tIns="0" rIns="0" bIns="0" rtlCol="0" vert="horz">
            <a:spAutoFit/>
          </a:bodyPr>
          <a:lstStyle/>
          <a:p>
            <a:pPr marL="0" marR="0">
              <a:lnSpc>
                <a:spcPts val="1600"/>
              </a:lnSpc>
              <a:spcBef>
                <a:spcPts val="0"/>
              </a:spcBef>
              <a:spcAft>
                <a:spcPts val="0"/>
              </a:spcAft>
            </a:pPr>
            <a:r>
              <a:rPr dirty="0" sz="1600">
                <a:solidFill>
                  <a:srgbClr val="000000"/>
                </a:solidFill>
                <a:latin typeface="WTDAPH+SimSun"/>
                <a:cs typeface="WTDAPH+SimSun"/>
              </a:rPr>
              <a:t>职位数据爬取与分析系统</a:t>
            </a:r>
          </a:p>
        </p:txBody>
      </p:sp>
      <p:sp>
        <p:nvSpPr>
          <p:cNvPr id="7" name="object 7"/>
          <p:cNvSpPr txBox="1"/>
          <p:nvPr/>
        </p:nvSpPr>
        <p:spPr>
          <a:xfrm>
            <a:off x="899795" y="2510583"/>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项目概述</a:t>
            </a:r>
          </a:p>
        </p:txBody>
      </p:sp>
      <p:sp>
        <p:nvSpPr>
          <p:cNvPr id="8" name="object 8"/>
          <p:cNvSpPr txBox="1"/>
          <p:nvPr/>
        </p:nvSpPr>
        <p:spPr>
          <a:xfrm>
            <a:off x="899795" y="2773309"/>
            <a:ext cx="6019800" cy="358978"/>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本系统是一个用于爬取招聘网站职位信息并进行数据分析的综合平台。采用模块化设计，将数据</a:t>
            </a:r>
          </a:p>
          <a:p>
            <a:pPr marL="0" marR="0">
              <a:lnSpc>
                <a:spcPts val="1100"/>
              </a:lnSpc>
              <a:spcBef>
                <a:spcPts val="326"/>
              </a:spcBef>
              <a:spcAft>
                <a:spcPts val="0"/>
              </a:spcAft>
            </a:pPr>
            <a:r>
              <a:rPr dirty="0" sz="1100">
                <a:solidFill>
                  <a:srgbClr val="000000"/>
                </a:solidFill>
                <a:latin typeface="WTDAPH+SimSun"/>
                <a:cs typeface="WTDAPH+SimSun"/>
              </a:rPr>
              <a:t>爬取、存储和分析功能分离，便于维护和扩展。</a:t>
            </a:r>
          </a:p>
        </p:txBody>
      </p:sp>
      <p:sp>
        <p:nvSpPr>
          <p:cNvPr id="9" name="object 9"/>
          <p:cNvSpPr txBox="1"/>
          <p:nvPr/>
        </p:nvSpPr>
        <p:spPr>
          <a:xfrm>
            <a:off x="899795" y="3237266"/>
            <a:ext cx="6019800" cy="358978"/>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系统可以自动收集职位数据、存储到统一数据库中，并提供多维度的数据可视化分析，帮助用户</a:t>
            </a:r>
          </a:p>
          <a:p>
            <a:pPr marL="0" marR="0">
              <a:lnSpc>
                <a:spcPts val="1100"/>
              </a:lnSpc>
              <a:spcBef>
                <a:spcPts val="326"/>
              </a:spcBef>
              <a:spcAft>
                <a:spcPts val="0"/>
              </a:spcAft>
            </a:pPr>
            <a:r>
              <a:rPr dirty="0" sz="1100">
                <a:solidFill>
                  <a:srgbClr val="000000"/>
                </a:solidFill>
                <a:latin typeface="WTDAPH+SimSun"/>
                <a:cs typeface="WTDAPH+SimSun"/>
              </a:rPr>
              <a:t>了解就业市场趋势、薪资水平、地域分布等关键信息。</a:t>
            </a:r>
          </a:p>
        </p:txBody>
      </p:sp>
      <p:sp>
        <p:nvSpPr>
          <p:cNvPr id="10" name="object 10"/>
          <p:cNvSpPr txBox="1"/>
          <p:nvPr/>
        </p:nvSpPr>
        <p:spPr>
          <a:xfrm>
            <a:off x="899795" y="6602777"/>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系统架构</a:t>
            </a:r>
          </a:p>
        </p:txBody>
      </p:sp>
      <p:sp>
        <p:nvSpPr>
          <p:cNvPr id="11" name="object 11"/>
          <p:cNvSpPr txBox="1"/>
          <p:nvPr/>
        </p:nvSpPr>
        <p:spPr>
          <a:xfrm>
            <a:off x="899795" y="6865503"/>
            <a:ext cx="18288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系统由三个核心模块组成：</a:t>
            </a:r>
          </a:p>
        </p:txBody>
      </p:sp>
      <p:sp>
        <p:nvSpPr>
          <p:cNvPr id="12" name="object 12"/>
          <p:cNvSpPr txBox="1"/>
          <p:nvPr/>
        </p:nvSpPr>
        <p:spPr>
          <a:xfrm>
            <a:off x="1128395" y="7135321"/>
            <a:ext cx="3457701" cy="774189"/>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WTDAPH+SimSun"/>
                <a:cs typeface="WTDAPH+SimSun"/>
              </a:rPr>
              <a:t>数据爬取模块</a:t>
            </a:r>
            <a:r>
              <a:rPr dirty="0" sz="1100">
                <a:solidFill>
                  <a:srgbClr val="000000"/>
                </a:solidFill>
                <a:latin typeface="WTDAPH+SimSun"/>
                <a:cs typeface="WTDAPH+SimSun"/>
              </a:rPr>
              <a:t>：负责从招聘网站收集职位信息</a:t>
            </a:r>
          </a:p>
          <a:p>
            <a:pPr marL="0" marR="0">
              <a:lnSpc>
                <a:spcPts val="1342"/>
              </a:lnSpc>
              <a:spcBef>
                <a:spcPts val="933"/>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数据管理模块</a:t>
            </a:r>
            <a:r>
              <a:rPr dirty="0" sz="1100">
                <a:solidFill>
                  <a:srgbClr val="000000"/>
                </a:solidFill>
                <a:latin typeface="WTDAPH+SimSun"/>
                <a:cs typeface="WTDAPH+SimSun"/>
              </a:rPr>
              <a:t>：负责数据的存储、检索和管理</a:t>
            </a:r>
          </a:p>
          <a:p>
            <a:pPr marL="0" marR="0">
              <a:lnSpc>
                <a:spcPts val="1342"/>
              </a:lnSpc>
              <a:spcBef>
                <a:spcPts val="883"/>
              </a:spcBef>
              <a:spcAft>
                <a:spcPts val="0"/>
              </a:spcAft>
            </a:pPr>
            <a:r>
              <a:rPr dirty="0" sz="1100">
                <a:solidFill>
                  <a:srgbClr val="000000"/>
                </a:solidFill>
                <a:latin typeface="Calibri"/>
                <a:cs typeface="Calibri"/>
              </a:rPr>
              <a:t>3.</a:t>
            </a:r>
            <a:r>
              <a:rPr dirty="0" sz="1100" spc="715">
                <a:solidFill>
                  <a:srgbClr val="000000"/>
                </a:solidFill>
                <a:latin typeface="Calibri"/>
                <a:cs typeface="Calibri"/>
              </a:rPr>
              <a:t> </a:t>
            </a:r>
            <a:r>
              <a:rPr dirty="0" sz="1100">
                <a:solidFill>
                  <a:srgbClr val="000000"/>
                </a:solidFill>
                <a:latin typeface="WTDAPH+SimSun"/>
                <a:cs typeface="WTDAPH+SimSun"/>
              </a:rPr>
              <a:t>数据分析模块</a:t>
            </a:r>
            <a:r>
              <a:rPr dirty="0" sz="1100">
                <a:solidFill>
                  <a:srgbClr val="000000"/>
                </a:solidFill>
                <a:latin typeface="WTDAPH+SimSun"/>
                <a:cs typeface="WTDAPH+SimSun"/>
              </a:rPr>
              <a:t>：负责数据的可视化分析和报告生成</a:t>
            </a:r>
          </a:p>
        </p:txBody>
      </p:sp>
      <p:sp>
        <p:nvSpPr>
          <p:cNvPr id="13" name="object 13"/>
          <p:cNvSpPr txBox="1"/>
          <p:nvPr/>
        </p:nvSpPr>
        <p:spPr>
          <a:xfrm>
            <a:off x="899795" y="8051382"/>
            <a:ext cx="8128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文件结构</a:t>
            </a:r>
          </a:p>
        </p:txBody>
      </p:sp>
      <p:sp>
        <p:nvSpPr>
          <p:cNvPr id="14" name="object 14"/>
          <p:cNvSpPr txBox="1"/>
          <p:nvPr/>
        </p:nvSpPr>
        <p:spPr>
          <a:xfrm>
            <a:off x="899795" y="8289960"/>
            <a:ext cx="2475864" cy="351510"/>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WTDAPH+SimSun"/>
                <a:cs typeface="WTDAPH+SimSun"/>
              </a:rPr>
              <a:t>项目根目录</a:t>
            </a:r>
            <a:r>
              <a:rPr dirty="0" sz="1000">
                <a:solidFill>
                  <a:srgbClr val="000000"/>
                </a:solidFill>
                <a:latin typeface="Consolas"/>
                <a:cs typeface="Consolas"/>
              </a:rPr>
              <a:t>/</a:t>
            </a:r>
          </a:p>
          <a:p>
            <a:pPr marL="0" marR="0">
              <a:lnSpc>
                <a:spcPts val="1170"/>
              </a:lnSpc>
              <a:spcBef>
                <a:spcPts val="126"/>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zhipin_scraper.py</a:t>
            </a:r>
            <a:r>
              <a:rPr dirty="0" sz="1000" spc="1099">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爬虫模块</a:t>
            </a:r>
          </a:p>
        </p:txBody>
      </p:sp>
      <p:sp>
        <p:nvSpPr>
          <p:cNvPr id="15" name="object 15"/>
          <p:cNvSpPr txBox="1"/>
          <p:nvPr/>
        </p:nvSpPr>
        <p:spPr>
          <a:xfrm>
            <a:off x="899795" y="8619373"/>
            <a:ext cx="1548867" cy="516216"/>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data_manager.py</a:t>
            </a:r>
          </a:p>
          <a:p>
            <a:pPr marL="0" marR="0">
              <a:lnSpc>
                <a:spcPts val="1170"/>
              </a:lnSpc>
              <a:spcBef>
                <a:spcPts val="126"/>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data_analysis.py</a:t>
            </a:r>
          </a:p>
          <a:p>
            <a:pPr marL="0" marR="0">
              <a:lnSpc>
                <a:spcPts val="1170"/>
              </a:lnSpc>
              <a:spcBef>
                <a:spcPts val="126"/>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requirements.txt</a:t>
            </a:r>
          </a:p>
        </p:txBody>
      </p:sp>
      <p:sp>
        <p:nvSpPr>
          <p:cNvPr id="16" name="object 16"/>
          <p:cNvSpPr txBox="1"/>
          <p:nvPr/>
        </p:nvSpPr>
        <p:spPr>
          <a:xfrm>
            <a:off x="2575559" y="8619373"/>
            <a:ext cx="1054100" cy="516216"/>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数据管理模块</a:t>
            </a:r>
          </a:p>
          <a:p>
            <a:pPr marL="0" marR="0">
              <a:lnSpc>
                <a:spcPts val="1170"/>
              </a:lnSpc>
              <a:spcBef>
                <a:spcPts val="126"/>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数据分析模块</a:t>
            </a:r>
          </a:p>
          <a:p>
            <a:pPr marL="0" marR="0">
              <a:lnSpc>
                <a:spcPts val="1170"/>
              </a:lnSpc>
              <a:spcBef>
                <a:spcPts val="126"/>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依赖包列表</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81380" y="6648183"/>
            <a:ext cx="6009640" cy="1253642"/>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828039" y="4778286"/>
            <a:ext cx="6125844" cy="1458341"/>
          </a:xfrm>
          <a:prstGeom prst="rect">
            <a:avLst/>
          </a:prstGeom>
          <a:blipFill>
            <a:blip cstate="print" r:embed="rId3"/>
            <a:stretch>
              <a:fillRect/>
            </a:stretch>
          </a:blipFill>
        </p:spPr>
        <p:txBody>
          <a:bodyPr wrap="square" lIns="0" tIns="0" rIns="0" bIns="0" rtlCol="0">
            <a:spAutoFit/>
          </a:bodyPr>
          <a:lstStyle/>
          <a:p/>
        </p:txBody>
      </p:sp>
      <p:sp>
        <p:nvSpPr>
          <p:cNvPr id="3" name="object 3"/>
          <p:cNvSpPr/>
          <p:nvPr/>
        </p:nvSpPr>
        <p:spPr>
          <a:xfrm>
            <a:off x="0" y="0"/>
            <a:ext cx="12700" cy="12700"/>
          </a:xfrm>
          <a:prstGeom prst="rect">
            <a:avLst/>
          </a:prstGeom>
          <a:blipFill>
            <a:blip cstate="print" r:embed="rId4"/>
            <a:stretch>
              <a:fillRect/>
            </a:stretch>
          </a:blipFill>
        </p:spPr>
        <p:txBody>
          <a:bodyPr wrap="square" lIns="0" tIns="0" rIns="0" bIns="0" rtlCol="0">
            <a:spAutoFit/>
          </a:bodyPr>
          <a:lstStyle/>
          <a:p/>
        </p:txBody>
      </p:sp>
      <p:sp>
        <p:nvSpPr>
          <p:cNvPr id="4" name="object 4"/>
          <p:cNvSpPr/>
          <p:nvPr/>
        </p:nvSpPr>
        <p:spPr>
          <a:xfrm>
            <a:off x="881380" y="899794"/>
            <a:ext cx="6009640" cy="1317650"/>
          </a:xfrm>
          <a:prstGeom prst="rect">
            <a:avLst/>
          </a:prstGeom>
          <a:blipFill>
            <a:blip cstate="print" r:embed="rId5"/>
            <a:stretch>
              <a:fillRect/>
            </a:stretch>
          </a:blipFill>
        </p:spPr>
        <p:txBody>
          <a:bodyPr wrap="square" lIns="0" tIns="0" rIns="0" bIns="0" rtlCol="0">
            <a:spAutoFit/>
          </a:bodyPr>
          <a:lstStyle/>
          <a:p/>
        </p:txBody>
      </p:sp>
      <p:sp>
        <p:nvSpPr>
          <p:cNvPr id="6" name="object 6"/>
          <p:cNvSpPr txBox="1"/>
          <p:nvPr/>
        </p:nvSpPr>
        <p:spPr>
          <a:xfrm>
            <a:off x="899795" y="911958"/>
            <a:ext cx="1060171"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README.md</a:t>
            </a:r>
          </a:p>
        </p:txBody>
      </p:sp>
      <p:sp>
        <p:nvSpPr>
          <p:cNvPr id="7" name="object 7"/>
          <p:cNvSpPr txBox="1"/>
          <p:nvPr/>
        </p:nvSpPr>
        <p:spPr>
          <a:xfrm>
            <a:off x="2575559" y="911958"/>
            <a:ext cx="1054100"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项目说明文档</a:t>
            </a:r>
          </a:p>
        </p:txBody>
      </p:sp>
      <p:sp>
        <p:nvSpPr>
          <p:cNvPr id="8" name="object 8"/>
          <p:cNvSpPr txBox="1"/>
          <p:nvPr/>
        </p:nvSpPr>
        <p:spPr>
          <a:xfrm>
            <a:off x="899795" y="1076664"/>
            <a:ext cx="780771"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data/</a:t>
            </a:r>
          </a:p>
        </p:txBody>
      </p:sp>
      <p:sp>
        <p:nvSpPr>
          <p:cNvPr id="9" name="object 9"/>
          <p:cNvSpPr txBox="1"/>
          <p:nvPr/>
        </p:nvSpPr>
        <p:spPr>
          <a:xfrm>
            <a:off x="2575559" y="1076664"/>
            <a:ext cx="1054100"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数据存储目录</a:t>
            </a:r>
          </a:p>
        </p:txBody>
      </p:sp>
      <p:sp>
        <p:nvSpPr>
          <p:cNvPr id="10" name="object 10"/>
          <p:cNvSpPr txBox="1"/>
          <p:nvPr/>
        </p:nvSpPr>
        <p:spPr>
          <a:xfrm>
            <a:off x="899795" y="1241370"/>
            <a:ext cx="222225" cy="351511"/>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p>
          <a:p>
            <a:pPr marL="0" marR="0">
              <a:lnSpc>
                <a:spcPts val="1170"/>
              </a:lnSpc>
              <a:spcBef>
                <a:spcPts val="126"/>
              </a:spcBef>
              <a:spcAft>
                <a:spcPts val="0"/>
              </a:spcAft>
            </a:pPr>
            <a:r>
              <a:rPr dirty="0" sz="1000">
                <a:solidFill>
                  <a:srgbClr val="000000"/>
                </a:solidFill>
                <a:latin typeface="Consolas"/>
                <a:cs typeface="Consolas"/>
              </a:rPr>
              <a:t>│</a:t>
            </a:r>
          </a:p>
        </p:txBody>
      </p:sp>
      <p:sp>
        <p:nvSpPr>
          <p:cNvPr id="11" name="object 11"/>
          <p:cNvSpPr txBox="1"/>
          <p:nvPr/>
        </p:nvSpPr>
        <p:spPr>
          <a:xfrm>
            <a:off x="1179068" y="1241370"/>
            <a:ext cx="2615564" cy="351511"/>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all_jobs.json</a:t>
            </a:r>
            <a:r>
              <a:rPr dirty="0" sz="1000" spc="1099">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主数据文件</a:t>
            </a:r>
          </a:p>
          <a:p>
            <a:pPr marL="0" marR="0">
              <a:lnSpc>
                <a:spcPts val="1170"/>
              </a:lnSpc>
              <a:spcBef>
                <a:spcPts val="126"/>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jobs_snapshot_*.json</a:t>
            </a:r>
            <a:r>
              <a:rPr dirty="0" sz="1000" spc="549">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数据快照</a:t>
            </a:r>
          </a:p>
        </p:txBody>
      </p:sp>
      <p:sp>
        <p:nvSpPr>
          <p:cNvPr id="12" name="object 12"/>
          <p:cNvSpPr txBox="1"/>
          <p:nvPr/>
        </p:nvSpPr>
        <p:spPr>
          <a:xfrm>
            <a:off x="899795" y="1570784"/>
            <a:ext cx="1339444" cy="516216"/>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eyes/</a:t>
            </a:r>
          </a:p>
          <a:p>
            <a:pPr marL="279272" marR="0">
              <a:lnSpc>
                <a:spcPts val="1170"/>
              </a:lnSpc>
              <a:spcBef>
                <a:spcPts val="126"/>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*.png</a:t>
            </a:r>
          </a:p>
          <a:p>
            <a:pPr marL="279272" marR="0">
              <a:lnSpc>
                <a:spcPts val="1170"/>
              </a:lnSpc>
              <a:spcBef>
                <a:spcPts val="126"/>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*_map.txt</a:t>
            </a:r>
          </a:p>
        </p:txBody>
      </p:sp>
      <p:sp>
        <p:nvSpPr>
          <p:cNvPr id="13" name="object 13"/>
          <p:cNvSpPr txBox="1"/>
          <p:nvPr/>
        </p:nvSpPr>
        <p:spPr>
          <a:xfrm>
            <a:off x="2575559" y="1570784"/>
            <a:ext cx="1181100" cy="516216"/>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可视化结果目录</a:t>
            </a:r>
          </a:p>
          <a:p>
            <a:pPr marL="0" marR="0">
              <a:lnSpc>
                <a:spcPts val="1170"/>
              </a:lnSpc>
              <a:spcBef>
                <a:spcPts val="126"/>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分析图表</a:t>
            </a:r>
          </a:p>
          <a:p>
            <a:pPr marL="0" marR="0">
              <a:lnSpc>
                <a:spcPts val="1170"/>
              </a:lnSpc>
              <a:spcBef>
                <a:spcPts val="126"/>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映射文件</a:t>
            </a:r>
          </a:p>
        </p:txBody>
      </p:sp>
      <p:sp>
        <p:nvSpPr>
          <p:cNvPr id="14" name="object 14"/>
          <p:cNvSpPr txBox="1"/>
          <p:nvPr/>
        </p:nvSpPr>
        <p:spPr>
          <a:xfrm>
            <a:off x="1179068" y="2064902"/>
            <a:ext cx="2755138"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spc="299">
                <a:solidFill>
                  <a:srgbClr val="000000"/>
                </a:solidFill>
                <a:latin typeface="Times New Roman"/>
                <a:cs typeface="Times New Roman"/>
              </a:rPr>
              <a:t> </a:t>
            </a:r>
            <a:r>
              <a:rPr dirty="0" sz="1000">
                <a:solidFill>
                  <a:srgbClr val="000000"/>
                </a:solidFill>
                <a:latin typeface="Consolas"/>
                <a:cs typeface="Consolas"/>
              </a:rPr>
              <a:t>analysis_report_*.html</a:t>
            </a:r>
            <a:r>
              <a:rPr dirty="0" sz="1000" spc="55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分析报告</a:t>
            </a:r>
          </a:p>
        </p:txBody>
      </p:sp>
      <p:sp>
        <p:nvSpPr>
          <p:cNvPr id="15" name="object 15"/>
          <p:cNvSpPr txBox="1"/>
          <p:nvPr/>
        </p:nvSpPr>
        <p:spPr>
          <a:xfrm>
            <a:off x="899795" y="2397629"/>
            <a:ext cx="12192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核心模块详解</a:t>
            </a:r>
          </a:p>
        </p:txBody>
      </p:sp>
      <p:sp>
        <p:nvSpPr>
          <p:cNvPr id="16" name="object 16"/>
          <p:cNvSpPr txBox="1"/>
          <p:nvPr/>
        </p:nvSpPr>
        <p:spPr>
          <a:xfrm>
            <a:off x="899795" y="2771044"/>
            <a:ext cx="2446135" cy="222547"/>
          </a:xfrm>
          <a:prstGeom prst="rect">
            <a:avLst/>
          </a:prstGeom>
        </p:spPr>
        <p:txBody>
          <a:bodyPr wrap="square" lIns="0" tIns="0" rIns="0" bIns="0" rtlCol="0" vert="horz">
            <a:spAutoFit/>
          </a:bodyPr>
          <a:lstStyle/>
          <a:p>
            <a:pPr marL="0" marR="0">
              <a:lnSpc>
                <a:spcPts val="1452"/>
              </a:lnSpc>
              <a:spcBef>
                <a:spcPts val="0"/>
              </a:spcBef>
              <a:spcAft>
                <a:spcPts val="0"/>
              </a:spcAft>
            </a:pPr>
            <a:r>
              <a:rPr dirty="0" sz="1300">
                <a:solidFill>
                  <a:srgbClr val="000000"/>
                </a:solidFill>
                <a:latin typeface="Arial"/>
                <a:cs typeface="Arial"/>
              </a:rPr>
              <a:t>1.</a:t>
            </a:r>
            <a:r>
              <a:rPr dirty="0" sz="1300">
                <a:solidFill>
                  <a:srgbClr val="000000"/>
                </a:solidFill>
                <a:latin typeface="Arial"/>
                <a:cs typeface="Arial"/>
              </a:rPr>
              <a:t> </a:t>
            </a:r>
            <a:r>
              <a:rPr dirty="0" sz="1300">
                <a:solidFill>
                  <a:srgbClr val="000000"/>
                </a:solidFill>
                <a:latin typeface="WTDAPH+SimSun"/>
                <a:cs typeface="WTDAPH+SimSun"/>
              </a:rPr>
              <a:t>爬虫模块</a:t>
            </a:r>
            <a:r>
              <a:rPr dirty="0" sz="1300" spc="36">
                <a:solidFill>
                  <a:srgbClr val="000000"/>
                </a:solidFill>
                <a:latin typeface="Times New Roman"/>
                <a:cs typeface="Times New Roman"/>
              </a:rPr>
              <a:t> </a:t>
            </a:r>
            <a:r>
              <a:rPr dirty="0" sz="1300">
                <a:solidFill>
                  <a:srgbClr val="000000"/>
                </a:solidFill>
                <a:latin typeface="Arial"/>
                <a:cs typeface="Arial"/>
              </a:rPr>
              <a:t>(zhipin_scraper.py)</a:t>
            </a:r>
          </a:p>
        </p:txBody>
      </p:sp>
      <p:sp>
        <p:nvSpPr>
          <p:cNvPr id="17" name="object 17"/>
          <p:cNvSpPr txBox="1"/>
          <p:nvPr/>
        </p:nvSpPr>
        <p:spPr>
          <a:xfrm>
            <a:off x="899795" y="3026864"/>
            <a:ext cx="49022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此模块负责从招聘网站获取职位数据，并将其传递给数据管理模块进行存储。</a:t>
            </a:r>
          </a:p>
        </p:txBody>
      </p:sp>
      <p:sp>
        <p:nvSpPr>
          <p:cNvPr id="18" name="object 18"/>
          <p:cNvSpPr txBox="1"/>
          <p:nvPr/>
        </p:nvSpPr>
        <p:spPr>
          <a:xfrm>
            <a:off x="899795" y="3366398"/>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主要功能</a:t>
            </a:r>
          </a:p>
        </p:txBody>
      </p:sp>
      <p:sp>
        <p:nvSpPr>
          <p:cNvPr id="19" name="object 19"/>
          <p:cNvSpPr txBox="1"/>
          <p:nvPr/>
        </p:nvSpPr>
        <p:spPr>
          <a:xfrm>
            <a:off x="1128395" y="3632876"/>
            <a:ext cx="236233" cy="761910"/>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a:t>
            </a:r>
          </a:p>
          <a:p>
            <a:pPr marL="0" marR="0">
              <a:lnSpc>
                <a:spcPts val="1246"/>
              </a:lnSpc>
              <a:spcBef>
                <a:spcPts val="1030"/>
              </a:spcBef>
              <a:spcAft>
                <a:spcPts val="0"/>
              </a:spcAft>
            </a:pPr>
            <a:r>
              <a:rPr dirty="0" sz="1100">
                <a:solidFill>
                  <a:srgbClr val="000000"/>
                </a:solidFill>
                <a:latin typeface="Courier New"/>
                <a:cs typeface="Courier New"/>
              </a:rPr>
              <a:t>-</a:t>
            </a:r>
          </a:p>
          <a:p>
            <a:pPr marL="0" marR="0">
              <a:lnSpc>
                <a:spcPts val="1246"/>
              </a:lnSpc>
              <a:spcBef>
                <a:spcPts val="980"/>
              </a:spcBef>
              <a:spcAft>
                <a:spcPts val="0"/>
              </a:spcAft>
            </a:pPr>
            <a:r>
              <a:rPr dirty="0" sz="1100">
                <a:solidFill>
                  <a:srgbClr val="000000"/>
                </a:solidFill>
                <a:latin typeface="Courier New"/>
                <a:cs typeface="Courier New"/>
              </a:rPr>
              <a:t>-</a:t>
            </a:r>
          </a:p>
        </p:txBody>
      </p:sp>
      <p:sp>
        <p:nvSpPr>
          <p:cNvPr id="20" name="object 20"/>
          <p:cNvSpPr txBox="1"/>
          <p:nvPr/>
        </p:nvSpPr>
        <p:spPr>
          <a:xfrm>
            <a:off x="1356944" y="3629124"/>
            <a:ext cx="2667000" cy="460578"/>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爬取职位数据（当前版本使用模拟数据）</a:t>
            </a:r>
          </a:p>
          <a:p>
            <a:pPr marL="0" marR="0">
              <a:lnSpc>
                <a:spcPts val="1100"/>
              </a:lnSpc>
              <a:spcBef>
                <a:spcPts val="1126"/>
              </a:spcBef>
              <a:spcAft>
                <a:spcPts val="0"/>
              </a:spcAft>
            </a:pPr>
            <a:r>
              <a:rPr dirty="0" sz="1100">
                <a:solidFill>
                  <a:srgbClr val="000000"/>
                </a:solidFill>
                <a:latin typeface="WTDAPH+SimSun"/>
                <a:cs typeface="WTDAPH+SimSun"/>
              </a:rPr>
              <a:t>数据预处理和清洗</a:t>
            </a:r>
          </a:p>
        </p:txBody>
      </p:sp>
      <p:sp>
        <p:nvSpPr>
          <p:cNvPr id="21" name="object 21"/>
          <p:cNvSpPr txBox="1"/>
          <p:nvPr/>
        </p:nvSpPr>
        <p:spPr>
          <a:xfrm>
            <a:off x="1356944" y="4194681"/>
            <a:ext cx="18288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将数据传递给数据管理模块</a:t>
            </a:r>
          </a:p>
        </p:txBody>
      </p:sp>
      <p:sp>
        <p:nvSpPr>
          <p:cNvPr id="22" name="object 22"/>
          <p:cNvSpPr txBox="1"/>
          <p:nvPr/>
        </p:nvSpPr>
        <p:spPr>
          <a:xfrm>
            <a:off x="899795" y="4534214"/>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核心组件</a:t>
            </a:r>
          </a:p>
        </p:txBody>
      </p:sp>
      <p:sp>
        <p:nvSpPr>
          <p:cNvPr id="23" name="object 23"/>
          <p:cNvSpPr txBox="1"/>
          <p:nvPr/>
        </p:nvSpPr>
        <p:spPr>
          <a:xfrm>
            <a:off x="1838959" y="4790330"/>
            <a:ext cx="625456"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WTDAPH+SimSun"/>
                <a:cs typeface="WTDAPH+SimSun"/>
              </a:rPr>
              <a:t>类</a:t>
            </a:r>
            <a:r>
              <a:rPr dirty="0" sz="1100">
                <a:solidFill>
                  <a:srgbClr val="000000"/>
                </a:solidFill>
                <a:latin typeface="Calibri"/>
                <a:cs typeface="Calibri"/>
              </a:rPr>
              <a:t>/</a:t>
            </a:r>
            <a:r>
              <a:rPr dirty="0" sz="1100">
                <a:solidFill>
                  <a:srgbClr val="000000"/>
                </a:solidFill>
                <a:latin typeface="WTDAPH+SimSun"/>
                <a:cs typeface="WTDAPH+SimSun"/>
              </a:rPr>
              <a:t>方法</a:t>
            </a:r>
          </a:p>
        </p:txBody>
      </p:sp>
      <p:sp>
        <p:nvSpPr>
          <p:cNvPr id="24" name="object 24"/>
          <p:cNvSpPr txBox="1"/>
          <p:nvPr/>
        </p:nvSpPr>
        <p:spPr>
          <a:xfrm>
            <a:off x="4990782" y="4803290"/>
            <a:ext cx="4318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描述</a:t>
            </a:r>
          </a:p>
        </p:txBody>
      </p:sp>
      <p:sp>
        <p:nvSpPr>
          <p:cNvPr id="25" name="object 25"/>
          <p:cNvSpPr txBox="1"/>
          <p:nvPr/>
        </p:nvSpPr>
        <p:spPr>
          <a:xfrm>
            <a:off x="1621624" y="5070586"/>
            <a:ext cx="1060171"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ZhipinScraper</a:t>
            </a:r>
          </a:p>
        </p:txBody>
      </p:sp>
      <p:sp>
        <p:nvSpPr>
          <p:cNvPr id="26" name="object 26"/>
          <p:cNvSpPr txBox="1"/>
          <p:nvPr/>
        </p:nvSpPr>
        <p:spPr>
          <a:xfrm>
            <a:off x="4082732" y="5092418"/>
            <a:ext cx="2247900" cy="756056"/>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爬虫主类，负责数据爬取和预处理</a:t>
            </a:r>
          </a:p>
          <a:p>
            <a:pPr marL="139700" marR="0">
              <a:lnSpc>
                <a:spcPts val="1100"/>
              </a:lnSpc>
              <a:spcBef>
                <a:spcPts val="1176"/>
              </a:spcBef>
              <a:spcAft>
                <a:spcPts val="0"/>
              </a:spcAft>
            </a:pPr>
            <a:r>
              <a:rPr dirty="0" sz="1100">
                <a:solidFill>
                  <a:srgbClr val="000000"/>
                </a:solidFill>
                <a:latin typeface="WTDAPH+SimSun"/>
                <a:cs typeface="WTDAPH+SimSun"/>
              </a:rPr>
              <a:t>生成模拟职位数据（测试用）</a:t>
            </a:r>
          </a:p>
          <a:p>
            <a:pPr marL="419100" marR="0">
              <a:lnSpc>
                <a:spcPts val="1100"/>
              </a:lnSpc>
              <a:spcBef>
                <a:spcPts val="1176"/>
              </a:spcBef>
              <a:spcAft>
                <a:spcPts val="0"/>
              </a:spcAft>
            </a:pPr>
            <a:r>
              <a:rPr dirty="0" sz="1100">
                <a:solidFill>
                  <a:srgbClr val="000000"/>
                </a:solidFill>
                <a:latin typeface="WTDAPH+SimSun"/>
                <a:cs typeface="WTDAPH+SimSun"/>
              </a:rPr>
              <a:t>将数据保存到数据库</a:t>
            </a:r>
          </a:p>
        </p:txBody>
      </p:sp>
      <p:sp>
        <p:nvSpPr>
          <p:cNvPr id="27" name="object 27"/>
          <p:cNvSpPr txBox="1"/>
          <p:nvPr/>
        </p:nvSpPr>
        <p:spPr>
          <a:xfrm>
            <a:off x="1377238" y="5359714"/>
            <a:ext cx="1548903" cy="475932"/>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generate_mock_data()</a:t>
            </a:r>
          </a:p>
          <a:p>
            <a:pPr marL="314210" marR="0">
              <a:lnSpc>
                <a:spcPts val="1170"/>
              </a:lnSpc>
              <a:spcBef>
                <a:spcPts val="1055"/>
              </a:spcBef>
              <a:spcAft>
                <a:spcPts val="0"/>
              </a:spcAft>
            </a:pPr>
            <a:r>
              <a:rPr dirty="0" sz="1000">
                <a:solidFill>
                  <a:srgbClr val="c7254e"/>
                </a:solidFill>
                <a:highlight>
                  <a:srgbClr val="f9f2f4"/>
                </a:highlight>
                <a:latin typeface="Consolas"/>
                <a:cs typeface="Consolas"/>
              </a:rPr>
              <a:t>save_data()</a:t>
            </a:r>
          </a:p>
        </p:txBody>
      </p:sp>
      <p:sp>
        <p:nvSpPr>
          <p:cNvPr id="28" name="object 28"/>
          <p:cNvSpPr txBox="1"/>
          <p:nvPr/>
        </p:nvSpPr>
        <p:spPr>
          <a:xfrm>
            <a:off x="1621624" y="5937971"/>
            <a:ext cx="1060171"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print_stats()</a:t>
            </a:r>
          </a:p>
        </p:txBody>
      </p:sp>
      <p:sp>
        <p:nvSpPr>
          <p:cNvPr id="29" name="object 29"/>
          <p:cNvSpPr txBox="1"/>
          <p:nvPr/>
        </p:nvSpPr>
        <p:spPr>
          <a:xfrm>
            <a:off x="4571682" y="5959803"/>
            <a:ext cx="12700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输出数据统计信息</a:t>
            </a:r>
          </a:p>
        </p:txBody>
      </p:sp>
      <p:sp>
        <p:nvSpPr>
          <p:cNvPr id="30" name="object 30"/>
          <p:cNvSpPr txBox="1"/>
          <p:nvPr/>
        </p:nvSpPr>
        <p:spPr>
          <a:xfrm>
            <a:off x="899795" y="6407286"/>
            <a:ext cx="12192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数据结构示例</a:t>
            </a:r>
          </a:p>
        </p:txBody>
      </p:sp>
      <p:sp>
        <p:nvSpPr>
          <p:cNvPr id="31" name="object 31"/>
          <p:cNvSpPr txBox="1"/>
          <p:nvPr/>
        </p:nvSpPr>
        <p:spPr>
          <a:xfrm>
            <a:off x="899795" y="6648180"/>
            <a:ext cx="222225"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p>
        </p:txBody>
      </p:sp>
      <p:sp>
        <p:nvSpPr>
          <p:cNvPr id="32" name="object 32"/>
          <p:cNvSpPr txBox="1"/>
          <p:nvPr/>
        </p:nvSpPr>
        <p:spPr>
          <a:xfrm>
            <a:off x="1039495" y="6809051"/>
            <a:ext cx="2044167" cy="504049"/>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"title":</a:t>
            </a:r>
            <a:r>
              <a:rPr dirty="0" sz="1000">
                <a:solidFill>
                  <a:srgbClr val="000000"/>
                </a:solidFill>
                <a:latin typeface="Consolas"/>
                <a:cs typeface="Consolas"/>
              </a:rPr>
              <a:t> </a:t>
            </a:r>
            <a:r>
              <a:rPr dirty="0" sz="1000">
                <a:solidFill>
                  <a:srgbClr val="000000"/>
                </a:solidFill>
                <a:latin typeface="Consolas"/>
                <a:cs typeface="Consolas"/>
              </a:rPr>
              <a:t>"Python</a:t>
            </a:r>
            <a:r>
              <a:rPr dirty="0" sz="1000">
                <a:solidFill>
                  <a:srgbClr val="000000"/>
                </a:solidFill>
                <a:latin typeface="WTDAPH+SimSun"/>
                <a:cs typeface="WTDAPH+SimSun"/>
              </a:rPr>
              <a:t>开发工程师</a:t>
            </a:r>
            <a:r>
              <a:rPr dirty="0" sz="1000">
                <a:solidFill>
                  <a:srgbClr val="000000"/>
                </a:solidFill>
                <a:latin typeface="Consolas"/>
                <a:cs typeface="Consolas"/>
              </a:rPr>
              <a:t>",</a:t>
            </a:r>
          </a:p>
          <a:p>
            <a:pPr marL="0" marR="0">
              <a:lnSpc>
                <a:spcPts val="1170"/>
              </a:lnSpc>
              <a:spcBef>
                <a:spcPts val="126"/>
              </a:spcBef>
              <a:spcAft>
                <a:spcPts val="0"/>
              </a:spcAft>
            </a:pPr>
            <a:r>
              <a:rPr dirty="0" sz="1000">
                <a:solidFill>
                  <a:srgbClr val="000000"/>
                </a:solidFill>
                <a:latin typeface="Consolas"/>
                <a:cs typeface="Consolas"/>
              </a:rPr>
              <a:t>"company":</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WTDAPH+SimSun"/>
                <a:cs typeface="WTDAPH+SimSun"/>
              </a:rPr>
              <a:t>腾讯</a:t>
            </a:r>
            <a:r>
              <a:rPr dirty="0" sz="1000">
                <a:solidFill>
                  <a:srgbClr val="000000"/>
                </a:solidFill>
                <a:latin typeface="Consolas"/>
                <a:cs typeface="Consolas"/>
              </a:rPr>
              <a:t>",</a:t>
            </a:r>
          </a:p>
          <a:p>
            <a:pPr marL="0" marR="0">
              <a:lnSpc>
                <a:spcPts val="1170"/>
              </a:lnSpc>
              <a:spcBef>
                <a:spcPts val="30"/>
              </a:spcBef>
              <a:spcAft>
                <a:spcPts val="0"/>
              </a:spcAft>
            </a:pPr>
            <a:r>
              <a:rPr dirty="0" sz="1000">
                <a:solidFill>
                  <a:srgbClr val="000000"/>
                </a:solidFill>
                <a:latin typeface="Consolas"/>
                <a:cs typeface="Consolas"/>
              </a:rPr>
              <a:t>"salary":</a:t>
            </a:r>
            <a:r>
              <a:rPr dirty="0" sz="1000">
                <a:solidFill>
                  <a:srgbClr val="000000"/>
                </a:solidFill>
                <a:latin typeface="Consolas"/>
                <a:cs typeface="Consolas"/>
              </a:rPr>
              <a:t> </a:t>
            </a:r>
            <a:r>
              <a:rPr dirty="0" sz="1000">
                <a:solidFill>
                  <a:srgbClr val="000000"/>
                </a:solidFill>
                <a:latin typeface="Consolas"/>
                <a:cs typeface="Consolas"/>
              </a:rPr>
              <a:t>"25K-35K",</a:t>
            </a:r>
          </a:p>
        </p:txBody>
      </p:sp>
      <p:sp>
        <p:nvSpPr>
          <p:cNvPr id="33" name="object 33"/>
          <p:cNvSpPr txBox="1"/>
          <p:nvPr/>
        </p:nvSpPr>
        <p:spPr>
          <a:xfrm>
            <a:off x="1039495" y="7287167"/>
            <a:ext cx="1453744"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"location":</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WTDAPH+SimSun"/>
                <a:cs typeface="WTDAPH+SimSun"/>
              </a:rPr>
              <a:t>深圳</a:t>
            </a:r>
            <a:r>
              <a:rPr dirty="0" sz="1000">
                <a:solidFill>
                  <a:srgbClr val="000000"/>
                </a:solidFill>
                <a:latin typeface="Consolas"/>
                <a:cs typeface="Consolas"/>
              </a:rPr>
              <a:t>",</a:t>
            </a:r>
          </a:p>
        </p:txBody>
      </p:sp>
      <p:sp>
        <p:nvSpPr>
          <p:cNvPr id="34" name="object 34"/>
          <p:cNvSpPr txBox="1"/>
          <p:nvPr/>
        </p:nvSpPr>
        <p:spPr>
          <a:xfrm>
            <a:off x="1039495" y="7451874"/>
            <a:ext cx="2596236" cy="33934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"experience":</a:t>
            </a:r>
            <a:r>
              <a:rPr dirty="0" sz="1000">
                <a:solidFill>
                  <a:srgbClr val="000000"/>
                </a:solidFill>
                <a:latin typeface="Consolas"/>
                <a:cs typeface="Consolas"/>
              </a:rPr>
              <a:t> </a:t>
            </a:r>
            <a:r>
              <a:rPr dirty="0" sz="1000">
                <a:solidFill>
                  <a:srgbClr val="000000"/>
                </a:solidFill>
                <a:latin typeface="Consolas"/>
                <a:cs typeface="Consolas"/>
              </a:rPr>
              <a:t>"3-5</a:t>
            </a:r>
            <a:r>
              <a:rPr dirty="0" sz="1000">
                <a:solidFill>
                  <a:srgbClr val="000000"/>
                </a:solidFill>
                <a:latin typeface="WTDAPH+SimSun"/>
                <a:cs typeface="WTDAPH+SimSun"/>
              </a:rPr>
              <a:t>年</a:t>
            </a:r>
            <a:r>
              <a:rPr dirty="0" sz="1000">
                <a:solidFill>
                  <a:srgbClr val="000000"/>
                </a:solidFill>
                <a:latin typeface="Consolas"/>
                <a:cs typeface="Consolas"/>
              </a:rPr>
              <a:t>",</a:t>
            </a:r>
          </a:p>
          <a:p>
            <a:pPr marL="0" marR="0">
              <a:lnSpc>
                <a:spcPts val="1170"/>
              </a:lnSpc>
              <a:spcBef>
                <a:spcPts val="30"/>
              </a:spcBef>
              <a:spcAft>
                <a:spcPts val="0"/>
              </a:spcAft>
            </a:pPr>
            <a:r>
              <a:rPr dirty="0" sz="1000">
                <a:solidFill>
                  <a:srgbClr val="000000"/>
                </a:solidFill>
                <a:latin typeface="Consolas"/>
                <a:cs typeface="Consolas"/>
              </a:rPr>
              <a:t>"crawl_time":</a:t>
            </a:r>
            <a:r>
              <a:rPr dirty="0" sz="1000">
                <a:solidFill>
                  <a:srgbClr val="000000"/>
                </a:solidFill>
                <a:latin typeface="Consolas"/>
                <a:cs typeface="Consolas"/>
              </a:rPr>
              <a:t> </a:t>
            </a:r>
            <a:r>
              <a:rPr dirty="0" sz="1000">
                <a:solidFill>
                  <a:srgbClr val="000000"/>
                </a:solidFill>
                <a:latin typeface="Consolas"/>
                <a:cs typeface="Consolas"/>
              </a:rPr>
              <a:t>"2023-06-01</a:t>
            </a:r>
            <a:r>
              <a:rPr dirty="0" sz="1000">
                <a:solidFill>
                  <a:srgbClr val="000000"/>
                </a:solidFill>
                <a:latin typeface="Consolas"/>
                <a:cs typeface="Consolas"/>
              </a:rPr>
              <a:t> </a:t>
            </a:r>
            <a:r>
              <a:rPr dirty="0" sz="1000">
                <a:solidFill>
                  <a:srgbClr val="000000"/>
                </a:solidFill>
                <a:latin typeface="Consolas"/>
                <a:cs typeface="Consolas"/>
              </a:rPr>
              <a:t>14:30:22"</a:t>
            </a:r>
          </a:p>
        </p:txBody>
      </p:sp>
      <p:sp>
        <p:nvSpPr>
          <p:cNvPr id="35" name="object 35"/>
          <p:cNvSpPr txBox="1"/>
          <p:nvPr/>
        </p:nvSpPr>
        <p:spPr>
          <a:xfrm>
            <a:off x="899795" y="7753118"/>
            <a:ext cx="222225"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p>
        </p:txBody>
      </p:sp>
      <p:sp>
        <p:nvSpPr>
          <p:cNvPr id="36" name="object 36"/>
          <p:cNvSpPr txBox="1"/>
          <p:nvPr/>
        </p:nvSpPr>
        <p:spPr>
          <a:xfrm>
            <a:off x="899795" y="8072443"/>
            <a:ext cx="2767419" cy="222547"/>
          </a:xfrm>
          <a:prstGeom prst="rect">
            <a:avLst/>
          </a:prstGeom>
        </p:spPr>
        <p:txBody>
          <a:bodyPr wrap="square" lIns="0" tIns="0" rIns="0" bIns="0" rtlCol="0" vert="horz">
            <a:spAutoFit/>
          </a:bodyPr>
          <a:lstStyle/>
          <a:p>
            <a:pPr marL="0" marR="0">
              <a:lnSpc>
                <a:spcPts val="1452"/>
              </a:lnSpc>
              <a:spcBef>
                <a:spcPts val="0"/>
              </a:spcBef>
              <a:spcAft>
                <a:spcPts val="0"/>
              </a:spcAft>
            </a:pPr>
            <a:r>
              <a:rPr dirty="0" sz="1300">
                <a:solidFill>
                  <a:srgbClr val="000000"/>
                </a:solidFill>
                <a:latin typeface="Arial"/>
                <a:cs typeface="Arial"/>
              </a:rPr>
              <a:t>2.</a:t>
            </a:r>
            <a:r>
              <a:rPr dirty="0" sz="1300">
                <a:solidFill>
                  <a:srgbClr val="000000"/>
                </a:solidFill>
                <a:latin typeface="Arial"/>
                <a:cs typeface="Arial"/>
              </a:rPr>
              <a:t> </a:t>
            </a:r>
            <a:r>
              <a:rPr dirty="0" sz="1300">
                <a:solidFill>
                  <a:srgbClr val="000000"/>
                </a:solidFill>
                <a:latin typeface="WTDAPH+SimSun"/>
                <a:cs typeface="WTDAPH+SimSun"/>
              </a:rPr>
              <a:t>数据管理模块</a:t>
            </a:r>
            <a:r>
              <a:rPr dirty="0" sz="1300" spc="36">
                <a:solidFill>
                  <a:srgbClr val="000000"/>
                </a:solidFill>
                <a:latin typeface="Times New Roman"/>
                <a:cs typeface="Times New Roman"/>
              </a:rPr>
              <a:t> </a:t>
            </a:r>
            <a:r>
              <a:rPr dirty="0" sz="1300">
                <a:solidFill>
                  <a:srgbClr val="000000"/>
                </a:solidFill>
                <a:latin typeface="Arial"/>
                <a:cs typeface="Arial"/>
              </a:rPr>
              <a:t>(data_manager.py)</a:t>
            </a:r>
          </a:p>
        </p:txBody>
      </p:sp>
      <p:sp>
        <p:nvSpPr>
          <p:cNvPr id="37" name="object 37"/>
          <p:cNvSpPr txBox="1"/>
          <p:nvPr/>
        </p:nvSpPr>
        <p:spPr>
          <a:xfrm>
            <a:off x="899795" y="8328264"/>
            <a:ext cx="54610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此模块作为数据存储层，负责管理所有职位数据，提供数据的持久化存储和检索功能。</a:t>
            </a:r>
          </a:p>
        </p:txBody>
      </p:sp>
      <p:sp>
        <p:nvSpPr>
          <p:cNvPr id="38" name="object 38"/>
          <p:cNvSpPr txBox="1"/>
          <p:nvPr/>
        </p:nvSpPr>
        <p:spPr>
          <a:xfrm>
            <a:off x="899795" y="8667797"/>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主要功能</a:t>
            </a:r>
          </a:p>
        </p:txBody>
      </p:sp>
      <p:sp>
        <p:nvSpPr>
          <p:cNvPr id="39" name="object 39"/>
          <p:cNvSpPr txBox="1"/>
          <p:nvPr/>
        </p:nvSpPr>
        <p:spPr>
          <a:xfrm>
            <a:off x="1128395" y="8934276"/>
            <a:ext cx="236233" cy="196353"/>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a:t>
            </a:r>
          </a:p>
        </p:txBody>
      </p:sp>
      <p:sp>
        <p:nvSpPr>
          <p:cNvPr id="40" name="object 40"/>
          <p:cNvSpPr txBox="1"/>
          <p:nvPr/>
        </p:nvSpPr>
        <p:spPr>
          <a:xfrm>
            <a:off x="1356944" y="8930524"/>
            <a:ext cx="14097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管理中央数据存储库</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28039" y="6269367"/>
            <a:ext cx="6125844" cy="2325725"/>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828039" y="2070785"/>
            <a:ext cx="6125844" cy="1747469"/>
          </a:xfrm>
          <a:prstGeom prst="rect">
            <a:avLst/>
          </a:prstGeom>
          <a:blipFill>
            <a:blip cstate="print" r:embed="rId3"/>
            <a:stretch>
              <a:fillRect/>
            </a:stretch>
          </a:blipFill>
        </p:spPr>
        <p:txBody>
          <a:bodyPr wrap="square" lIns="0" tIns="0" rIns="0" bIns="0" rtlCol="0">
            <a:spAutoFit/>
          </a:bodyPr>
          <a:lstStyle/>
          <a:p/>
        </p:txBody>
      </p:sp>
      <p:sp>
        <p:nvSpPr>
          <p:cNvPr id="3" name="object 3"/>
          <p:cNvSpPr/>
          <p:nvPr/>
        </p:nvSpPr>
        <p:spPr>
          <a:xfrm>
            <a:off x="0" y="0"/>
            <a:ext cx="12700" cy="12700"/>
          </a:xfrm>
          <a:prstGeom prst="rect">
            <a:avLst/>
          </a:prstGeom>
          <a:blipFill>
            <a:blip cstate="print" r:embed="rId4"/>
            <a:stretch>
              <a:fillRect/>
            </a:stretch>
          </a:blipFill>
        </p:spPr>
        <p:txBody>
          <a:bodyPr wrap="square" lIns="0" tIns="0" rIns="0" bIns="0" rtlCol="0">
            <a:spAutoFit/>
          </a:bodyPr>
          <a:lstStyle/>
          <a:p/>
        </p:txBody>
      </p:sp>
      <p:sp>
        <p:nvSpPr>
          <p:cNvPr id="5" name="object 5"/>
          <p:cNvSpPr txBox="1"/>
          <p:nvPr/>
        </p:nvSpPr>
        <p:spPr>
          <a:xfrm>
            <a:off x="1128395" y="925376"/>
            <a:ext cx="236233" cy="761910"/>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a:t>
            </a:r>
          </a:p>
          <a:p>
            <a:pPr marL="0" marR="0">
              <a:lnSpc>
                <a:spcPts val="1246"/>
              </a:lnSpc>
              <a:spcBef>
                <a:spcPts val="1030"/>
              </a:spcBef>
              <a:spcAft>
                <a:spcPts val="0"/>
              </a:spcAft>
            </a:pPr>
            <a:r>
              <a:rPr dirty="0" sz="1100">
                <a:solidFill>
                  <a:srgbClr val="000000"/>
                </a:solidFill>
                <a:latin typeface="Courier New"/>
                <a:cs typeface="Courier New"/>
              </a:rPr>
              <a:t>-</a:t>
            </a:r>
          </a:p>
          <a:p>
            <a:pPr marL="0" marR="0">
              <a:lnSpc>
                <a:spcPts val="1246"/>
              </a:lnSpc>
              <a:spcBef>
                <a:spcPts val="980"/>
              </a:spcBef>
              <a:spcAft>
                <a:spcPts val="0"/>
              </a:spcAft>
            </a:pPr>
            <a:r>
              <a:rPr dirty="0" sz="1100">
                <a:solidFill>
                  <a:srgbClr val="000000"/>
                </a:solidFill>
                <a:latin typeface="Courier New"/>
                <a:cs typeface="Courier New"/>
              </a:rPr>
              <a:t>-</a:t>
            </a:r>
          </a:p>
        </p:txBody>
      </p:sp>
      <p:sp>
        <p:nvSpPr>
          <p:cNvPr id="6" name="object 6"/>
          <p:cNvSpPr txBox="1"/>
          <p:nvPr/>
        </p:nvSpPr>
        <p:spPr>
          <a:xfrm>
            <a:off x="1356944" y="921624"/>
            <a:ext cx="1689100" cy="743356"/>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提供数据添加、读取接口</a:t>
            </a:r>
          </a:p>
          <a:p>
            <a:pPr marL="0" marR="0">
              <a:lnSpc>
                <a:spcPts val="1100"/>
              </a:lnSpc>
              <a:spcBef>
                <a:spcPts val="1126"/>
              </a:spcBef>
              <a:spcAft>
                <a:spcPts val="0"/>
              </a:spcAft>
            </a:pPr>
            <a:r>
              <a:rPr dirty="0" sz="1100">
                <a:solidFill>
                  <a:srgbClr val="000000"/>
                </a:solidFill>
                <a:latin typeface="WTDAPH+SimSun"/>
                <a:cs typeface="WTDAPH+SimSun"/>
              </a:rPr>
              <a:t>生成数据快照和备份</a:t>
            </a:r>
          </a:p>
          <a:p>
            <a:pPr marL="0" marR="0">
              <a:lnSpc>
                <a:spcPts val="1100"/>
              </a:lnSpc>
              <a:spcBef>
                <a:spcPts val="1176"/>
              </a:spcBef>
              <a:spcAft>
                <a:spcPts val="0"/>
              </a:spcAft>
            </a:pPr>
            <a:r>
              <a:rPr dirty="0" sz="1100">
                <a:solidFill>
                  <a:srgbClr val="000000"/>
                </a:solidFill>
                <a:latin typeface="WTDAPH+SimSun"/>
                <a:cs typeface="WTDAPH+SimSun"/>
              </a:rPr>
              <a:t>提供数据统计功能</a:t>
            </a:r>
          </a:p>
        </p:txBody>
      </p:sp>
      <p:sp>
        <p:nvSpPr>
          <p:cNvPr id="7" name="object 7"/>
          <p:cNvSpPr txBox="1"/>
          <p:nvPr/>
        </p:nvSpPr>
        <p:spPr>
          <a:xfrm>
            <a:off x="899795" y="1826713"/>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核心组件</a:t>
            </a:r>
          </a:p>
        </p:txBody>
      </p:sp>
      <p:sp>
        <p:nvSpPr>
          <p:cNvPr id="8" name="object 8"/>
          <p:cNvSpPr txBox="1"/>
          <p:nvPr/>
        </p:nvSpPr>
        <p:spPr>
          <a:xfrm>
            <a:off x="1801812" y="2082829"/>
            <a:ext cx="625456"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WTDAPH+SimSun"/>
                <a:cs typeface="WTDAPH+SimSun"/>
              </a:rPr>
              <a:t>类</a:t>
            </a:r>
            <a:r>
              <a:rPr dirty="0" sz="1100">
                <a:solidFill>
                  <a:srgbClr val="000000"/>
                </a:solidFill>
                <a:latin typeface="Calibri"/>
                <a:cs typeface="Calibri"/>
              </a:rPr>
              <a:t>/</a:t>
            </a:r>
            <a:r>
              <a:rPr dirty="0" sz="1100">
                <a:solidFill>
                  <a:srgbClr val="000000"/>
                </a:solidFill>
                <a:latin typeface="WTDAPH+SimSun"/>
                <a:cs typeface="WTDAPH+SimSun"/>
              </a:rPr>
              <a:t>方法</a:t>
            </a:r>
          </a:p>
        </p:txBody>
      </p:sp>
      <p:sp>
        <p:nvSpPr>
          <p:cNvPr id="9" name="object 9"/>
          <p:cNvSpPr txBox="1"/>
          <p:nvPr/>
        </p:nvSpPr>
        <p:spPr>
          <a:xfrm>
            <a:off x="4953635" y="2095789"/>
            <a:ext cx="4318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描述</a:t>
            </a:r>
          </a:p>
        </p:txBody>
      </p:sp>
      <p:sp>
        <p:nvSpPr>
          <p:cNvPr id="10" name="object 10"/>
          <p:cNvSpPr txBox="1"/>
          <p:nvPr/>
        </p:nvSpPr>
        <p:spPr>
          <a:xfrm>
            <a:off x="1654301" y="2363085"/>
            <a:ext cx="920477"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DataManager</a:t>
            </a:r>
          </a:p>
        </p:txBody>
      </p:sp>
      <p:sp>
        <p:nvSpPr>
          <p:cNvPr id="11" name="object 11"/>
          <p:cNvSpPr txBox="1"/>
          <p:nvPr/>
        </p:nvSpPr>
        <p:spPr>
          <a:xfrm>
            <a:off x="4674235" y="2384918"/>
            <a:ext cx="9906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数据管理主类</a:t>
            </a:r>
          </a:p>
        </p:txBody>
      </p:sp>
      <p:sp>
        <p:nvSpPr>
          <p:cNvPr id="12" name="object 12"/>
          <p:cNvSpPr txBox="1"/>
          <p:nvPr/>
        </p:nvSpPr>
        <p:spPr>
          <a:xfrm>
            <a:off x="1654301" y="2652213"/>
            <a:ext cx="920477" cy="475932"/>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save_jobs()</a:t>
            </a:r>
          </a:p>
          <a:p>
            <a:pPr marL="0" marR="0">
              <a:lnSpc>
                <a:spcPts val="1170"/>
              </a:lnSpc>
              <a:spcBef>
                <a:spcPts val="1055"/>
              </a:spcBef>
              <a:spcAft>
                <a:spcPts val="0"/>
              </a:spcAft>
            </a:pPr>
            <a:r>
              <a:rPr dirty="0" sz="1000">
                <a:solidFill>
                  <a:srgbClr val="c7254e"/>
                </a:solidFill>
                <a:highlight>
                  <a:srgbClr val="f9f2f4"/>
                </a:highlight>
                <a:latin typeface="Consolas"/>
                <a:cs typeface="Consolas"/>
              </a:rPr>
              <a:t>load_jobs()</a:t>
            </a:r>
          </a:p>
        </p:txBody>
      </p:sp>
      <p:sp>
        <p:nvSpPr>
          <p:cNvPr id="13" name="object 13"/>
          <p:cNvSpPr txBox="1"/>
          <p:nvPr/>
        </p:nvSpPr>
        <p:spPr>
          <a:xfrm>
            <a:off x="4255135" y="2674046"/>
            <a:ext cx="1828800" cy="1045185"/>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将新数据添加到主数据文件</a:t>
            </a:r>
          </a:p>
          <a:p>
            <a:pPr marL="139700" marR="0">
              <a:lnSpc>
                <a:spcPts val="1100"/>
              </a:lnSpc>
              <a:spcBef>
                <a:spcPts val="1176"/>
              </a:spcBef>
              <a:spcAft>
                <a:spcPts val="0"/>
              </a:spcAft>
            </a:pPr>
            <a:r>
              <a:rPr dirty="0" sz="1100">
                <a:solidFill>
                  <a:srgbClr val="000000"/>
                </a:solidFill>
                <a:latin typeface="WTDAPH+SimSun"/>
                <a:cs typeface="WTDAPH+SimSun"/>
              </a:rPr>
              <a:t>从主数据文件加载数据</a:t>
            </a:r>
          </a:p>
          <a:p>
            <a:pPr marL="170421" marR="0">
              <a:lnSpc>
                <a:spcPts val="1342"/>
              </a:lnSpc>
              <a:spcBef>
                <a:spcPts val="1074"/>
              </a:spcBef>
              <a:spcAft>
                <a:spcPts val="0"/>
              </a:spcAft>
            </a:pPr>
            <a:r>
              <a:rPr dirty="0" sz="1100">
                <a:solidFill>
                  <a:srgbClr val="000000"/>
                </a:solidFill>
                <a:latin typeface="WTDAPH+SimSun"/>
                <a:cs typeface="WTDAPH+SimSun"/>
              </a:rPr>
              <a:t>将数据导出为</a:t>
            </a:r>
            <a:r>
              <a:rPr dirty="0" sz="1100">
                <a:solidFill>
                  <a:srgbClr val="000000"/>
                </a:solidFill>
                <a:latin typeface="Calibri"/>
                <a:cs typeface="Calibri"/>
              </a:rPr>
              <a:t>CSV</a:t>
            </a:r>
            <a:r>
              <a:rPr dirty="0" sz="1100">
                <a:solidFill>
                  <a:srgbClr val="000000"/>
                </a:solidFill>
                <a:latin typeface="WTDAPH+SimSun"/>
                <a:cs typeface="WTDAPH+SimSun"/>
              </a:rPr>
              <a:t>格式</a:t>
            </a:r>
          </a:p>
          <a:p>
            <a:pPr marL="279400" marR="0">
              <a:lnSpc>
                <a:spcPts val="1100"/>
              </a:lnSpc>
              <a:spcBef>
                <a:spcPts val="1035"/>
              </a:spcBef>
              <a:spcAft>
                <a:spcPts val="0"/>
              </a:spcAft>
            </a:pPr>
            <a:r>
              <a:rPr dirty="0" sz="1100">
                <a:solidFill>
                  <a:srgbClr val="000000"/>
                </a:solidFill>
                <a:latin typeface="WTDAPH+SimSun"/>
                <a:cs typeface="WTDAPH+SimSun"/>
              </a:rPr>
              <a:t>获取数据统计信息</a:t>
            </a:r>
          </a:p>
        </p:txBody>
      </p:sp>
      <p:sp>
        <p:nvSpPr>
          <p:cNvPr id="14" name="object 14"/>
          <p:cNvSpPr txBox="1"/>
          <p:nvPr/>
        </p:nvSpPr>
        <p:spPr>
          <a:xfrm>
            <a:off x="1514652" y="3230470"/>
            <a:ext cx="1199777" cy="475932"/>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export_to_csv()</a:t>
            </a:r>
          </a:p>
          <a:p>
            <a:pPr marL="139649" marR="0">
              <a:lnSpc>
                <a:spcPts val="1170"/>
              </a:lnSpc>
              <a:spcBef>
                <a:spcPts val="1055"/>
              </a:spcBef>
              <a:spcAft>
                <a:spcPts val="0"/>
              </a:spcAft>
            </a:pPr>
            <a:r>
              <a:rPr dirty="0" sz="1000">
                <a:solidFill>
                  <a:srgbClr val="c7254e"/>
                </a:solidFill>
                <a:highlight>
                  <a:srgbClr val="f9f2f4"/>
                </a:highlight>
                <a:latin typeface="Consolas"/>
                <a:cs typeface="Consolas"/>
              </a:rPr>
              <a:t>get_stats()</a:t>
            </a:r>
          </a:p>
        </p:txBody>
      </p:sp>
      <p:sp>
        <p:nvSpPr>
          <p:cNvPr id="15" name="object 15"/>
          <p:cNvSpPr txBox="1"/>
          <p:nvPr/>
        </p:nvSpPr>
        <p:spPr>
          <a:xfrm>
            <a:off x="899795" y="3979347"/>
            <a:ext cx="2712276" cy="222547"/>
          </a:xfrm>
          <a:prstGeom prst="rect">
            <a:avLst/>
          </a:prstGeom>
        </p:spPr>
        <p:txBody>
          <a:bodyPr wrap="square" lIns="0" tIns="0" rIns="0" bIns="0" rtlCol="0" vert="horz">
            <a:spAutoFit/>
          </a:bodyPr>
          <a:lstStyle/>
          <a:p>
            <a:pPr marL="0" marR="0">
              <a:lnSpc>
                <a:spcPts val="1452"/>
              </a:lnSpc>
              <a:spcBef>
                <a:spcPts val="0"/>
              </a:spcBef>
              <a:spcAft>
                <a:spcPts val="0"/>
              </a:spcAft>
            </a:pPr>
            <a:r>
              <a:rPr dirty="0" sz="1300">
                <a:solidFill>
                  <a:srgbClr val="000000"/>
                </a:solidFill>
                <a:latin typeface="Arial"/>
                <a:cs typeface="Arial"/>
              </a:rPr>
              <a:t>3.</a:t>
            </a:r>
            <a:r>
              <a:rPr dirty="0" sz="1300">
                <a:solidFill>
                  <a:srgbClr val="000000"/>
                </a:solidFill>
                <a:latin typeface="Arial"/>
                <a:cs typeface="Arial"/>
              </a:rPr>
              <a:t> </a:t>
            </a:r>
            <a:r>
              <a:rPr dirty="0" sz="1300">
                <a:solidFill>
                  <a:srgbClr val="000000"/>
                </a:solidFill>
                <a:latin typeface="WTDAPH+SimSun"/>
                <a:cs typeface="WTDAPH+SimSun"/>
              </a:rPr>
              <a:t>数据分析模块</a:t>
            </a:r>
            <a:r>
              <a:rPr dirty="0" sz="1300" spc="36">
                <a:solidFill>
                  <a:srgbClr val="000000"/>
                </a:solidFill>
                <a:latin typeface="Times New Roman"/>
                <a:cs typeface="Times New Roman"/>
              </a:rPr>
              <a:t> </a:t>
            </a:r>
            <a:r>
              <a:rPr dirty="0" sz="1300">
                <a:solidFill>
                  <a:srgbClr val="000000"/>
                </a:solidFill>
                <a:latin typeface="Arial"/>
                <a:cs typeface="Arial"/>
              </a:rPr>
              <a:t>(data_analysis.py)</a:t>
            </a:r>
          </a:p>
        </p:txBody>
      </p:sp>
      <p:sp>
        <p:nvSpPr>
          <p:cNvPr id="16" name="object 16"/>
          <p:cNvSpPr txBox="1"/>
          <p:nvPr/>
        </p:nvSpPr>
        <p:spPr>
          <a:xfrm>
            <a:off x="899795" y="4235168"/>
            <a:ext cx="49022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此模块负责对收集的职位数据进行多维度分析和可视化，生成综合分析报告。</a:t>
            </a:r>
          </a:p>
        </p:txBody>
      </p:sp>
      <p:sp>
        <p:nvSpPr>
          <p:cNvPr id="17" name="object 17"/>
          <p:cNvSpPr txBox="1"/>
          <p:nvPr/>
        </p:nvSpPr>
        <p:spPr>
          <a:xfrm>
            <a:off x="899795" y="4574701"/>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主要功能</a:t>
            </a:r>
          </a:p>
        </p:txBody>
      </p:sp>
      <p:sp>
        <p:nvSpPr>
          <p:cNvPr id="18" name="object 18"/>
          <p:cNvSpPr txBox="1"/>
          <p:nvPr/>
        </p:nvSpPr>
        <p:spPr>
          <a:xfrm>
            <a:off x="1128395" y="4841179"/>
            <a:ext cx="236233" cy="1044688"/>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a:t>
            </a:r>
          </a:p>
          <a:p>
            <a:pPr marL="0" marR="0">
              <a:lnSpc>
                <a:spcPts val="1246"/>
              </a:lnSpc>
              <a:spcBef>
                <a:spcPts val="1030"/>
              </a:spcBef>
              <a:spcAft>
                <a:spcPts val="0"/>
              </a:spcAft>
            </a:pPr>
            <a:r>
              <a:rPr dirty="0" sz="1100">
                <a:solidFill>
                  <a:srgbClr val="000000"/>
                </a:solidFill>
                <a:latin typeface="Courier New"/>
                <a:cs typeface="Courier New"/>
              </a:rPr>
              <a:t>-</a:t>
            </a:r>
          </a:p>
          <a:p>
            <a:pPr marL="0" marR="0">
              <a:lnSpc>
                <a:spcPts val="1246"/>
              </a:lnSpc>
              <a:spcBef>
                <a:spcPts val="980"/>
              </a:spcBef>
              <a:spcAft>
                <a:spcPts val="0"/>
              </a:spcAft>
            </a:pPr>
            <a:r>
              <a:rPr dirty="0" sz="1100">
                <a:solidFill>
                  <a:srgbClr val="000000"/>
                </a:solidFill>
                <a:latin typeface="Courier New"/>
                <a:cs typeface="Courier New"/>
              </a:rPr>
              <a:t>-</a:t>
            </a:r>
          </a:p>
          <a:p>
            <a:pPr marL="0" marR="0">
              <a:lnSpc>
                <a:spcPts val="1246"/>
              </a:lnSpc>
              <a:spcBef>
                <a:spcPts val="980"/>
              </a:spcBef>
              <a:spcAft>
                <a:spcPts val="0"/>
              </a:spcAft>
            </a:pPr>
            <a:r>
              <a:rPr dirty="0" sz="1100">
                <a:solidFill>
                  <a:srgbClr val="000000"/>
                </a:solidFill>
                <a:latin typeface="Courier New"/>
                <a:cs typeface="Courier New"/>
              </a:rPr>
              <a:t>-</a:t>
            </a:r>
          </a:p>
        </p:txBody>
      </p:sp>
      <p:sp>
        <p:nvSpPr>
          <p:cNvPr id="19" name="object 19"/>
          <p:cNvSpPr txBox="1"/>
          <p:nvPr/>
        </p:nvSpPr>
        <p:spPr>
          <a:xfrm>
            <a:off x="1356944" y="4837428"/>
            <a:ext cx="1689100" cy="1044006"/>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从数据管理模块加载数据</a:t>
            </a:r>
          </a:p>
          <a:p>
            <a:pPr marL="0" marR="0">
              <a:lnSpc>
                <a:spcPts val="1100"/>
              </a:lnSpc>
              <a:spcBef>
                <a:spcPts val="1126"/>
              </a:spcBef>
              <a:spcAft>
                <a:spcPts val="0"/>
              </a:spcAft>
            </a:pPr>
            <a:r>
              <a:rPr dirty="0" sz="1100">
                <a:solidFill>
                  <a:srgbClr val="000000"/>
                </a:solidFill>
                <a:latin typeface="WTDAPH+SimSun"/>
                <a:cs typeface="WTDAPH+SimSun"/>
              </a:rPr>
              <a:t>生成各类数据分析图表</a:t>
            </a:r>
          </a:p>
          <a:p>
            <a:pPr marL="0" marR="0">
              <a:lnSpc>
                <a:spcPts val="1100"/>
              </a:lnSpc>
              <a:spcBef>
                <a:spcPts val="1176"/>
              </a:spcBef>
              <a:spcAft>
                <a:spcPts val="0"/>
              </a:spcAft>
            </a:pPr>
            <a:r>
              <a:rPr dirty="0" sz="1100">
                <a:solidFill>
                  <a:srgbClr val="000000"/>
                </a:solidFill>
                <a:latin typeface="WTDAPH+SimSun"/>
                <a:cs typeface="WTDAPH+SimSun"/>
              </a:rPr>
              <a:t>处理中文字体显示问题</a:t>
            </a:r>
          </a:p>
          <a:p>
            <a:pPr marL="0" marR="0">
              <a:lnSpc>
                <a:spcPts val="1342"/>
              </a:lnSpc>
              <a:spcBef>
                <a:spcPts val="1024"/>
              </a:spcBef>
              <a:spcAft>
                <a:spcPts val="0"/>
              </a:spcAft>
            </a:pPr>
            <a:r>
              <a:rPr dirty="0" sz="1100">
                <a:solidFill>
                  <a:srgbClr val="000000"/>
                </a:solidFill>
                <a:latin typeface="WTDAPH+SimSun"/>
                <a:cs typeface="WTDAPH+SimSun"/>
              </a:rPr>
              <a:t>生成</a:t>
            </a:r>
            <a:r>
              <a:rPr dirty="0" sz="1100">
                <a:solidFill>
                  <a:srgbClr val="000000"/>
                </a:solidFill>
                <a:latin typeface="Calibri"/>
                <a:cs typeface="Calibri"/>
              </a:rPr>
              <a:t>HTML</a:t>
            </a:r>
            <a:r>
              <a:rPr dirty="0" sz="1100">
                <a:solidFill>
                  <a:srgbClr val="000000"/>
                </a:solidFill>
                <a:latin typeface="WTDAPH+SimSun"/>
                <a:cs typeface="WTDAPH+SimSun"/>
              </a:rPr>
              <a:t>分析报告</a:t>
            </a:r>
          </a:p>
        </p:txBody>
      </p:sp>
      <p:sp>
        <p:nvSpPr>
          <p:cNvPr id="20" name="object 20"/>
          <p:cNvSpPr txBox="1"/>
          <p:nvPr/>
        </p:nvSpPr>
        <p:spPr>
          <a:xfrm>
            <a:off x="899795" y="6025295"/>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核心组件</a:t>
            </a:r>
          </a:p>
        </p:txBody>
      </p:sp>
      <p:sp>
        <p:nvSpPr>
          <p:cNvPr id="21" name="object 21"/>
          <p:cNvSpPr txBox="1"/>
          <p:nvPr/>
        </p:nvSpPr>
        <p:spPr>
          <a:xfrm>
            <a:off x="1938654" y="6281411"/>
            <a:ext cx="625456"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WTDAPH+SimSun"/>
                <a:cs typeface="WTDAPH+SimSun"/>
              </a:rPr>
              <a:t>类</a:t>
            </a:r>
            <a:r>
              <a:rPr dirty="0" sz="1100">
                <a:solidFill>
                  <a:srgbClr val="000000"/>
                </a:solidFill>
                <a:latin typeface="Calibri"/>
                <a:cs typeface="Calibri"/>
              </a:rPr>
              <a:t>/</a:t>
            </a:r>
            <a:r>
              <a:rPr dirty="0" sz="1100">
                <a:solidFill>
                  <a:srgbClr val="000000"/>
                </a:solidFill>
                <a:latin typeface="WTDAPH+SimSun"/>
                <a:cs typeface="WTDAPH+SimSun"/>
              </a:rPr>
              <a:t>方法</a:t>
            </a:r>
          </a:p>
        </p:txBody>
      </p:sp>
      <p:sp>
        <p:nvSpPr>
          <p:cNvPr id="22" name="object 22"/>
          <p:cNvSpPr txBox="1"/>
          <p:nvPr/>
        </p:nvSpPr>
        <p:spPr>
          <a:xfrm>
            <a:off x="5090477" y="6294372"/>
            <a:ext cx="4318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描述</a:t>
            </a:r>
          </a:p>
        </p:txBody>
      </p:sp>
      <p:sp>
        <p:nvSpPr>
          <p:cNvPr id="23" name="object 23"/>
          <p:cNvSpPr txBox="1"/>
          <p:nvPr/>
        </p:nvSpPr>
        <p:spPr>
          <a:xfrm>
            <a:off x="1651495" y="6561667"/>
            <a:ext cx="1199777"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JobDataAnalyzer</a:t>
            </a:r>
          </a:p>
        </p:txBody>
      </p:sp>
      <p:sp>
        <p:nvSpPr>
          <p:cNvPr id="24" name="object 24"/>
          <p:cNvSpPr txBox="1"/>
          <p:nvPr/>
        </p:nvSpPr>
        <p:spPr>
          <a:xfrm>
            <a:off x="4811077" y="6583500"/>
            <a:ext cx="9906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数据分析主类</a:t>
            </a:r>
          </a:p>
        </p:txBody>
      </p:sp>
      <p:sp>
        <p:nvSpPr>
          <p:cNvPr id="25" name="object 25"/>
          <p:cNvSpPr txBox="1"/>
          <p:nvPr/>
        </p:nvSpPr>
        <p:spPr>
          <a:xfrm>
            <a:off x="1616582" y="6850796"/>
            <a:ext cx="1269603"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c7254e"/>
                </a:solidFill>
                <a:highlight>
                  <a:srgbClr val="f9f2f4"/>
                </a:highlight>
                <a:latin typeface="Consolas"/>
                <a:cs typeface="Consolas"/>
              </a:rPr>
              <a:t>analyze_salary()</a:t>
            </a:r>
          </a:p>
        </p:txBody>
      </p:sp>
      <p:sp>
        <p:nvSpPr>
          <p:cNvPr id="26" name="object 26"/>
          <p:cNvSpPr txBox="1"/>
          <p:nvPr/>
        </p:nvSpPr>
        <p:spPr>
          <a:xfrm>
            <a:off x="4322127" y="6872628"/>
            <a:ext cx="1968500" cy="1641312"/>
          </a:xfrm>
          <a:prstGeom prst="rect">
            <a:avLst/>
          </a:prstGeom>
        </p:spPr>
        <p:txBody>
          <a:bodyPr wrap="square" lIns="0" tIns="0" rIns="0" bIns="0" rtlCol="0" vert="horz">
            <a:spAutoFit/>
          </a:bodyPr>
          <a:lstStyle/>
          <a:p>
            <a:pPr marL="349249" marR="0">
              <a:lnSpc>
                <a:spcPts val="1100"/>
              </a:lnSpc>
              <a:spcBef>
                <a:spcPts val="0"/>
              </a:spcBef>
              <a:spcAft>
                <a:spcPts val="0"/>
              </a:spcAft>
            </a:pPr>
            <a:r>
              <a:rPr dirty="0" sz="1100">
                <a:solidFill>
                  <a:srgbClr val="000000"/>
                </a:solidFill>
                <a:latin typeface="WTDAPH+SimSun"/>
                <a:cs typeface="WTDAPH+SimSun"/>
              </a:rPr>
              <a:t>分析薪资分布情况</a:t>
            </a:r>
          </a:p>
          <a:p>
            <a:pPr marL="349249" marR="0">
              <a:lnSpc>
                <a:spcPts val="1100"/>
              </a:lnSpc>
              <a:spcBef>
                <a:spcPts val="1176"/>
              </a:spcBef>
              <a:spcAft>
                <a:spcPts val="0"/>
              </a:spcAft>
            </a:pPr>
            <a:r>
              <a:rPr dirty="0" sz="1100">
                <a:solidFill>
                  <a:srgbClr val="000000"/>
                </a:solidFill>
                <a:latin typeface="WTDAPH+SimSun"/>
                <a:cs typeface="WTDAPH+SimSun"/>
              </a:rPr>
              <a:t>分析工作地点分布</a:t>
            </a:r>
          </a:p>
          <a:p>
            <a:pPr marL="349249" marR="0">
              <a:lnSpc>
                <a:spcPts val="1100"/>
              </a:lnSpc>
              <a:spcBef>
                <a:spcPts val="1176"/>
              </a:spcBef>
              <a:spcAft>
                <a:spcPts val="0"/>
              </a:spcAft>
            </a:pPr>
            <a:r>
              <a:rPr dirty="0" sz="1100">
                <a:solidFill>
                  <a:srgbClr val="000000"/>
                </a:solidFill>
                <a:latin typeface="WTDAPH+SimSun"/>
                <a:cs typeface="WTDAPH+SimSun"/>
              </a:rPr>
              <a:t>分析工作经验要求</a:t>
            </a:r>
          </a:p>
          <a:p>
            <a:pPr marL="349249" marR="0">
              <a:lnSpc>
                <a:spcPts val="1100"/>
              </a:lnSpc>
              <a:spcBef>
                <a:spcPts val="1126"/>
              </a:spcBef>
              <a:spcAft>
                <a:spcPts val="0"/>
              </a:spcAft>
            </a:pPr>
            <a:r>
              <a:rPr dirty="0" sz="1100">
                <a:solidFill>
                  <a:srgbClr val="000000"/>
                </a:solidFill>
                <a:latin typeface="WTDAPH+SimSun"/>
                <a:cs typeface="WTDAPH+SimSun"/>
              </a:rPr>
              <a:t>分析招聘公司分布</a:t>
            </a:r>
          </a:p>
          <a:p>
            <a:pPr marL="0" marR="0">
              <a:lnSpc>
                <a:spcPts val="1100"/>
              </a:lnSpc>
              <a:spcBef>
                <a:spcPts val="1176"/>
              </a:spcBef>
              <a:spcAft>
                <a:spcPts val="0"/>
              </a:spcAft>
            </a:pPr>
            <a:r>
              <a:rPr dirty="0" sz="1100">
                <a:solidFill>
                  <a:srgbClr val="000000"/>
                </a:solidFill>
                <a:latin typeface="WTDAPH+SimSun"/>
                <a:cs typeface="WTDAPH+SimSun"/>
              </a:rPr>
              <a:t>分析职位数量随时间变化趋势</a:t>
            </a:r>
          </a:p>
          <a:p>
            <a:pPr marL="182600" marR="0">
              <a:lnSpc>
                <a:spcPts val="1342"/>
              </a:lnSpc>
              <a:spcBef>
                <a:spcPts val="1074"/>
              </a:spcBef>
              <a:spcAft>
                <a:spcPts val="0"/>
              </a:spcAft>
            </a:pPr>
            <a:r>
              <a:rPr dirty="0" sz="1100">
                <a:solidFill>
                  <a:srgbClr val="000000"/>
                </a:solidFill>
                <a:latin typeface="WTDAPH+SimSun"/>
                <a:cs typeface="WTDAPH+SimSun"/>
              </a:rPr>
              <a:t>生成综合</a:t>
            </a:r>
            <a:r>
              <a:rPr dirty="0" sz="1100">
                <a:solidFill>
                  <a:srgbClr val="000000"/>
                </a:solidFill>
                <a:latin typeface="Calibri"/>
                <a:cs typeface="Calibri"/>
              </a:rPr>
              <a:t>HTML</a:t>
            </a:r>
            <a:r>
              <a:rPr dirty="0" sz="1100">
                <a:solidFill>
                  <a:srgbClr val="000000"/>
                </a:solidFill>
                <a:latin typeface="WTDAPH+SimSun"/>
                <a:cs typeface="WTDAPH+SimSun"/>
              </a:rPr>
              <a:t>分析报告</a:t>
            </a:r>
          </a:p>
        </p:txBody>
      </p:sp>
      <p:sp>
        <p:nvSpPr>
          <p:cNvPr id="27" name="object 27"/>
          <p:cNvSpPr txBox="1"/>
          <p:nvPr/>
        </p:nvSpPr>
        <p:spPr>
          <a:xfrm>
            <a:off x="1476933" y="7139924"/>
            <a:ext cx="1548903" cy="1343317"/>
          </a:xfrm>
          <a:prstGeom prst="rect">
            <a:avLst/>
          </a:prstGeom>
        </p:spPr>
        <p:txBody>
          <a:bodyPr wrap="square" lIns="0" tIns="0" rIns="0" bIns="0" rtlCol="0" vert="horz">
            <a:spAutoFit/>
          </a:bodyPr>
          <a:lstStyle/>
          <a:p>
            <a:pPr marL="34912" marR="0">
              <a:lnSpc>
                <a:spcPts val="1170"/>
              </a:lnSpc>
              <a:spcBef>
                <a:spcPts val="0"/>
              </a:spcBef>
              <a:spcAft>
                <a:spcPts val="0"/>
              </a:spcAft>
            </a:pPr>
            <a:r>
              <a:rPr dirty="0" sz="1000">
                <a:solidFill>
                  <a:srgbClr val="c7254e"/>
                </a:solidFill>
                <a:highlight>
                  <a:srgbClr val="f9f2f4"/>
                </a:highlight>
                <a:latin typeface="Consolas"/>
                <a:cs typeface="Consolas"/>
              </a:rPr>
              <a:t>analyze_locations()</a:t>
            </a:r>
          </a:p>
          <a:p>
            <a:pPr marL="0" marR="0">
              <a:lnSpc>
                <a:spcPts val="1170"/>
              </a:lnSpc>
              <a:spcBef>
                <a:spcPts val="1055"/>
              </a:spcBef>
              <a:spcAft>
                <a:spcPts val="0"/>
              </a:spcAft>
            </a:pPr>
            <a:r>
              <a:rPr dirty="0" sz="1000">
                <a:solidFill>
                  <a:srgbClr val="c7254e"/>
                </a:solidFill>
                <a:highlight>
                  <a:srgbClr val="f9f2f4"/>
                </a:highlight>
                <a:latin typeface="Consolas"/>
                <a:cs typeface="Consolas"/>
              </a:rPr>
              <a:t>analyze_experience()</a:t>
            </a:r>
          </a:p>
          <a:p>
            <a:pPr marL="34912" marR="0">
              <a:lnSpc>
                <a:spcPts val="1170"/>
              </a:lnSpc>
              <a:spcBef>
                <a:spcPts val="1105"/>
              </a:spcBef>
              <a:spcAft>
                <a:spcPts val="0"/>
              </a:spcAft>
            </a:pPr>
            <a:r>
              <a:rPr dirty="0" sz="1000">
                <a:solidFill>
                  <a:srgbClr val="c7254e"/>
                </a:solidFill>
                <a:highlight>
                  <a:srgbClr val="f9f2f4"/>
                </a:highlight>
                <a:latin typeface="Consolas"/>
                <a:cs typeface="Consolas"/>
              </a:rPr>
              <a:t>analyze_companies()</a:t>
            </a:r>
          </a:p>
          <a:p>
            <a:pPr marL="69824" marR="0">
              <a:lnSpc>
                <a:spcPts val="1170"/>
              </a:lnSpc>
              <a:spcBef>
                <a:spcPts val="1105"/>
              </a:spcBef>
              <a:spcAft>
                <a:spcPts val="0"/>
              </a:spcAft>
            </a:pPr>
            <a:r>
              <a:rPr dirty="0" sz="1000">
                <a:solidFill>
                  <a:srgbClr val="c7254e"/>
                </a:solidFill>
                <a:highlight>
                  <a:srgbClr val="f9f2f4"/>
                </a:highlight>
                <a:latin typeface="Consolas"/>
                <a:cs typeface="Consolas"/>
              </a:rPr>
              <a:t>analyze_timeline()</a:t>
            </a:r>
          </a:p>
          <a:p>
            <a:pPr marL="104736" marR="0">
              <a:lnSpc>
                <a:spcPts val="1170"/>
              </a:lnSpc>
              <a:spcBef>
                <a:spcPts val="1105"/>
              </a:spcBef>
              <a:spcAft>
                <a:spcPts val="0"/>
              </a:spcAft>
            </a:pPr>
            <a:r>
              <a:rPr dirty="0" sz="1000">
                <a:solidFill>
                  <a:srgbClr val="c7254e"/>
                </a:solidFill>
                <a:highlight>
                  <a:srgbClr val="f9f2f4"/>
                </a:highlight>
                <a:latin typeface="Consolas"/>
                <a:cs typeface="Consolas"/>
              </a:rPr>
              <a:t>generate_report()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99795" y="1168476"/>
            <a:ext cx="2743200" cy="5486400"/>
          </a:xfrm>
          <a:prstGeom prst="rect">
            <a:avLst/>
          </a:prstGeom>
          <a:blipFill>
            <a:blip cstate="print" r:embed="rId2"/>
            <a:stretch>
              <a:fillRect/>
            </a:stretch>
          </a:blipFill>
        </p:spPr>
        <p:txBody>
          <a:bodyPr wrap="square" lIns="0" tIns="0" rIns="0" bIns="0" rtlCol="0">
            <a:spAutoFit/>
          </a:bodyPr>
          <a:lstStyle/>
          <a:p/>
        </p:txBody>
      </p:sp>
      <p:sp>
        <p:nvSpPr>
          <p:cNvPr id="3" name="object 3"/>
          <p:cNvSpPr txBox="1"/>
          <p:nvPr/>
        </p:nvSpPr>
        <p:spPr>
          <a:xfrm>
            <a:off x="899795" y="927579"/>
            <a:ext cx="12192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分析示例图表</a:t>
            </a:r>
          </a:p>
        </p:txBody>
      </p:sp>
      <p:sp>
        <p:nvSpPr>
          <p:cNvPr id="4" name="object 4"/>
          <p:cNvSpPr txBox="1"/>
          <p:nvPr/>
        </p:nvSpPr>
        <p:spPr>
          <a:xfrm>
            <a:off x="899795" y="6835060"/>
            <a:ext cx="12192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系统工作流程</a:t>
            </a:r>
          </a:p>
        </p:txBody>
      </p:sp>
      <p:sp>
        <p:nvSpPr>
          <p:cNvPr id="5" name="object 5"/>
          <p:cNvSpPr txBox="1"/>
          <p:nvPr/>
        </p:nvSpPr>
        <p:spPr>
          <a:xfrm>
            <a:off x="899795" y="7216052"/>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数据收集流程</a:t>
            </a:r>
          </a:p>
        </p:txBody>
      </p:sp>
      <p:sp>
        <p:nvSpPr>
          <p:cNvPr id="6" name="object 6"/>
          <p:cNvSpPr txBox="1"/>
          <p:nvPr/>
        </p:nvSpPr>
        <p:spPr>
          <a:xfrm>
            <a:off x="1128395" y="7451336"/>
            <a:ext cx="24764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WTDAPH+SimSun"/>
                <a:cs typeface="WTDAPH+SimSun"/>
              </a:rPr>
              <a:t>启动爬虫模块，开始收集职位数据</a:t>
            </a:r>
          </a:p>
        </p:txBody>
      </p:sp>
      <p:sp>
        <p:nvSpPr>
          <p:cNvPr id="7" name="object 7"/>
          <p:cNvSpPr txBox="1"/>
          <p:nvPr/>
        </p:nvSpPr>
        <p:spPr>
          <a:xfrm>
            <a:off x="1128395" y="7734114"/>
            <a:ext cx="27558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爬虫将收集到的数据进行预处理和清洗</a:t>
            </a:r>
          </a:p>
        </p:txBody>
      </p:sp>
      <p:sp>
        <p:nvSpPr>
          <p:cNvPr id="8" name="object 8"/>
          <p:cNvSpPr txBox="1"/>
          <p:nvPr/>
        </p:nvSpPr>
        <p:spPr>
          <a:xfrm>
            <a:off x="1128395" y="8016892"/>
            <a:ext cx="3454349" cy="491410"/>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3.</a:t>
            </a:r>
            <a:r>
              <a:rPr dirty="0" sz="1100" spc="715">
                <a:solidFill>
                  <a:srgbClr val="000000"/>
                </a:solidFill>
                <a:latin typeface="Calibri"/>
                <a:cs typeface="Calibri"/>
              </a:rPr>
              <a:t> </a:t>
            </a:r>
            <a:r>
              <a:rPr dirty="0" sz="1100">
                <a:solidFill>
                  <a:srgbClr val="000000"/>
                </a:solidFill>
                <a:latin typeface="WTDAPH+SimSun"/>
                <a:cs typeface="WTDAPH+SimSun"/>
              </a:rPr>
              <a:t>数据管理模块接收数据，并将其添加到中央数据库</a:t>
            </a:r>
          </a:p>
          <a:p>
            <a:pPr marL="0" marR="0">
              <a:lnSpc>
                <a:spcPts val="1342"/>
              </a:lnSpc>
              <a:spcBef>
                <a:spcPts val="933"/>
              </a:spcBef>
              <a:spcAft>
                <a:spcPts val="0"/>
              </a:spcAft>
            </a:pPr>
            <a:r>
              <a:rPr dirty="0" sz="1100">
                <a:solidFill>
                  <a:srgbClr val="000000"/>
                </a:solidFill>
                <a:latin typeface="Calibri"/>
                <a:cs typeface="Calibri"/>
              </a:rPr>
              <a:t>4.</a:t>
            </a:r>
            <a:r>
              <a:rPr dirty="0" sz="1100" spc="715">
                <a:solidFill>
                  <a:srgbClr val="000000"/>
                </a:solidFill>
                <a:latin typeface="Calibri"/>
                <a:cs typeface="Calibri"/>
              </a:rPr>
              <a:t> </a:t>
            </a:r>
            <a:r>
              <a:rPr dirty="0" sz="1100">
                <a:solidFill>
                  <a:srgbClr val="000000"/>
                </a:solidFill>
                <a:latin typeface="WTDAPH+SimSun"/>
                <a:cs typeface="WTDAPH+SimSun"/>
              </a:rPr>
              <a:t>同时生成本次爬取的数据快照，作为备份</a:t>
            </a:r>
          </a:p>
        </p:txBody>
      </p:sp>
      <p:sp>
        <p:nvSpPr>
          <p:cNvPr id="9" name="object 9"/>
          <p:cNvSpPr txBox="1"/>
          <p:nvPr/>
        </p:nvSpPr>
        <p:spPr>
          <a:xfrm>
            <a:off x="899795" y="8650174"/>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数据分析流程</a:t>
            </a:r>
          </a:p>
        </p:txBody>
      </p:sp>
      <p:sp>
        <p:nvSpPr>
          <p:cNvPr id="10" name="object 10"/>
          <p:cNvSpPr txBox="1"/>
          <p:nvPr/>
        </p:nvSpPr>
        <p:spPr>
          <a:xfrm>
            <a:off x="1128395" y="8885458"/>
            <a:ext cx="30352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WTDAPH+SimSun"/>
                <a:cs typeface="WTDAPH+SimSun"/>
              </a:rPr>
              <a:t>分析模块从数据管理模块加载所有历史数据</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81380" y="8864447"/>
            <a:ext cx="6009640" cy="148704"/>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881380" y="7040117"/>
            <a:ext cx="6009640" cy="1136942"/>
          </a:xfrm>
          <a:prstGeom prst="rect">
            <a:avLst/>
          </a:prstGeom>
          <a:blipFill>
            <a:blip cstate="print" r:embed="rId3"/>
            <a:stretch>
              <a:fillRect/>
            </a:stretch>
          </a:blipFill>
        </p:spPr>
        <p:txBody>
          <a:bodyPr wrap="square" lIns="0" tIns="0" rIns="0" bIns="0" rtlCol="0">
            <a:spAutoFit/>
          </a:bodyPr>
          <a:lstStyle/>
          <a:p/>
        </p:txBody>
      </p:sp>
      <p:sp>
        <p:nvSpPr>
          <p:cNvPr id="3" name="object 3"/>
          <p:cNvSpPr/>
          <p:nvPr/>
        </p:nvSpPr>
        <p:spPr>
          <a:xfrm>
            <a:off x="881380" y="6507035"/>
            <a:ext cx="6009640" cy="148704"/>
          </a:xfrm>
          <a:prstGeom prst="rect">
            <a:avLst/>
          </a:prstGeom>
          <a:blipFill>
            <a:blip cstate="print" r:embed="rId4"/>
            <a:stretch>
              <a:fillRect/>
            </a:stretch>
          </a:blipFill>
        </p:spPr>
        <p:txBody>
          <a:bodyPr wrap="square" lIns="0" tIns="0" rIns="0" bIns="0" rtlCol="0">
            <a:spAutoFit/>
          </a:bodyPr>
          <a:lstStyle/>
          <a:p/>
        </p:txBody>
      </p:sp>
      <p:sp>
        <p:nvSpPr>
          <p:cNvPr id="4" name="object 4"/>
          <p:cNvSpPr/>
          <p:nvPr/>
        </p:nvSpPr>
        <p:spPr>
          <a:xfrm>
            <a:off x="881380" y="5670943"/>
            <a:ext cx="6009640" cy="148704"/>
          </a:xfrm>
          <a:prstGeom prst="rect">
            <a:avLst/>
          </a:prstGeom>
          <a:blipFill>
            <a:blip cstate="print" r:embed="rId5"/>
            <a:stretch>
              <a:fillRect/>
            </a:stretch>
          </a:blipFill>
        </p:spPr>
        <p:txBody>
          <a:bodyPr wrap="square" lIns="0" tIns="0" rIns="0" bIns="0" rtlCol="0">
            <a:spAutoFit/>
          </a:bodyPr>
          <a:lstStyle/>
          <a:p/>
        </p:txBody>
      </p:sp>
      <p:sp>
        <p:nvSpPr>
          <p:cNvPr id="6" name="object 6"/>
          <p:cNvSpPr txBox="1"/>
          <p:nvPr/>
        </p:nvSpPr>
        <p:spPr>
          <a:xfrm>
            <a:off x="1128395" y="908663"/>
            <a:ext cx="23367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对数据进行多维度分析，包括：</a:t>
            </a:r>
          </a:p>
        </p:txBody>
      </p:sp>
      <p:sp>
        <p:nvSpPr>
          <p:cNvPr id="7" name="object 7"/>
          <p:cNvSpPr txBox="1"/>
          <p:nvPr/>
        </p:nvSpPr>
        <p:spPr>
          <a:xfrm>
            <a:off x="1585595" y="1208154"/>
            <a:ext cx="236233" cy="1327467"/>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o</a:t>
            </a:r>
          </a:p>
          <a:p>
            <a:pPr marL="0" marR="0">
              <a:lnSpc>
                <a:spcPts val="1246"/>
              </a:lnSpc>
              <a:spcBef>
                <a:spcPts val="1030"/>
              </a:spcBef>
              <a:spcAft>
                <a:spcPts val="0"/>
              </a:spcAft>
            </a:pPr>
            <a:r>
              <a:rPr dirty="0" sz="1100">
                <a:solidFill>
                  <a:srgbClr val="000000"/>
                </a:solidFill>
                <a:latin typeface="Courier New"/>
                <a:cs typeface="Courier New"/>
              </a:rPr>
              <a:t>o</a:t>
            </a:r>
          </a:p>
          <a:p>
            <a:pPr marL="0" marR="0">
              <a:lnSpc>
                <a:spcPts val="1246"/>
              </a:lnSpc>
              <a:spcBef>
                <a:spcPts val="980"/>
              </a:spcBef>
              <a:spcAft>
                <a:spcPts val="0"/>
              </a:spcAft>
            </a:pPr>
            <a:r>
              <a:rPr dirty="0" sz="1100">
                <a:solidFill>
                  <a:srgbClr val="000000"/>
                </a:solidFill>
                <a:latin typeface="Courier New"/>
                <a:cs typeface="Courier New"/>
              </a:rPr>
              <a:t>o</a:t>
            </a:r>
          </a:p>
          <a:p>
            <a:pPr marL="0" marR="0">
              <a:lnSpc>
                <a:spcPts val="1246"/>
              </a:lnSpc>
              <a:spcBef>
                <a:spcPts val="980"/>
              </a:spcBef>
              <a:spcAft>
                <a:spcPts val="0"/>
              </a:spcAft>
            </a:pPr>
            <a:r>
              <a:rPr dirty="0" sz="1100">
                <a:solidFill>
                  <a:srgbClr val="000000"/>
                </a:solidFill>
                <a:latin typeface="Courier New"/>
                <a:cs typeface="Courier New"/>
              </a:rPr>
              <a:t>o</a:t>
            </a:r>
          </a:p>
          <a:p>
            <a:pPr marL="0" marR="0">
              <a:lnSpc>
                <a:spcPts val="1246"/>
              </a:lnSpc>
              <a:spcBef>
                <a:spcPts val="1030"/>
              </a:spcBef>
              <a:spcAft>
                <a:spcPts val="0"/>
              </a:spcAft>
            </a:pPr>
            <a:r>
              <a:rPr dirty="0" sz="1100">
                <a:solidFill>
                  <a:srgbClr val="000000"/>
                </a:solidFill>
                <a:latin typeface="Courier New"/>
                <a:cs typeface="Courier New"/>
              </a:rPr>
              <a:t>o</a:t>
            </a:r>
          </a:p>
        </p:txBody>
      </p:sp>
      <p:sp>
        <p:nvSpPr>
          <p:cNvPr id="8" name="object 8"/>
          <p:cNvSpPr txBox="1"/>
          <p:nvPr/>
        </p:nvSpPr>
        <p:spPr>
          <a:xfrm>
            <a:off x="1814144" y="1204402"/>
            <a:ext cx="1270000" cy="1308913"/>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薪资水平分析</a:t>
            </a:r>
          </a:p>
          <a:p>
            <a:pPr marL="0" marR="0">
              <a:lnSpc>
                <a:spcPts val="1100"/>
              </a:lnSpc>
              <a:spcBef>
                <a:spcPts val="1126"/>
              </a:spcBef>
              <a:spcAft>
                <a:spcPts val="0"/>
              </a:spcAft>
            </a:pPr>
            <a:r>
              <a:rPr dirty="0" sz="1100">
                <a:solidFill>
                  <a:srgbClr val="000000"/>
                </a:solidFill>
                <a:latin typeface="WTDAPH+SimSun"/>
                <a:cs typeface="WTDAPH+SimSun"/>
              </a:rPr>
              <a:t>地域分布分析</a:t>
            </a:r>
          </a:p>
          <a:p>
            <a:pPr marL="0" marR="0">
              <a:lnSpc>
                <a:spcPts val="1100"/>
              </a:lnSpc>
              <a:spcBef>
                <a:spcPts val="1176"/>
              </a:spcBef>
              <a:spcAft>
                <a:spcPts val="0"/>
              </a:spcAft>
            </a:pPr>
            <a:r>
              <a:rPr dirty="0" sz="1100">
                <a:solidFill>
                  <a:srgbClr val="000000"/>
                </a:solidFill>
                <a:latin typeface="WTDAPH+SimSun"/>
                <a:cs typeface="WTDAPH+SimSun"/>
              </a:rPr>
              <a:t>工作经验要求分析</a:t>
            </a:r>
          </a:p>
          <a:p>
            <a:pPr marL="0" marR="0">
              <a:lnSpc>
                <a:spcPts val="1100"/>
              </a:lnSpc>
              <a:spcBef>
                <a:spcPts val="1126"/>
              </a:spcBef>
              <a:spcAft>
                <a:spcPts val="0"/>
              </a:spcAft>
            </a:pPr>
            <a:r>
              <a:rPr dirty="0" sz="1100">
                <a:solidFill>
                  <a:srgbClr val="000000"/>
                </a:solidFill>
                <a:latin typeface="WTDAPH+SimSun"/>
                <a:cs typeface="WTDAPH+SimSun"/>
              </a:rPr>
              <a:t>招聘公司分析</a:t>
            </a:r>
          </a:p>
          <a:p>
            <a:pPr marL="0" marR="0">
              <a:lnSpc>
                <a:spcPts val="1100"/>
              </a:lnSpc>
              <a:spcBef>
                <a:spcPts val="1126"/>
              </a:spcBef>
              <a:spcAft>
                <a:spcPts val="0"/>
              </a:spcAft>
            </a:pPr>
            <a:r>
              <a:rPr dirty="0" sz="1100">
                <a:solidFill>
                  <a:srgbClr val="000000"/>
                </a:solidFill>
                <a:latin typeface="WTDAPH+SimSun"/>
                <a:cs typeface="WTDAPH+SimSun"/>
              </a:rPr>
              <a:t>时间趋势分析</a:t>
            </a:r>
          </a:p>
        </p:txBody>
      </p:sp>
      <p:sp>
        <p:nvSpPr>
          <p:cNvPr id="9" name="object 9"/>
          <p:cNvSpPr txBox="1"/>
          <p:nvPr/>
        </p:nvSpPr>
        <p:spPr>
          <a:xfrm>
            <a:off x="1128395" y="2605333"/>
            <a:ext cx="21970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3.</a:t>
            </a:r>
            <a:r>
              <a:rPr dirty="0" sz="1100" spc="715">
                <a:solidFill>
                  <a:srgbClr val="000000"/>
                </a:solidFill>
                <a:latin typeface="Calibri"/>
                <a:cs typeface="Calibri"/>
              </a:rPr>
              <a:t> </a:t>
            </a:r>
            <a:r>
              <a:rPr dirty="0" sz="1100">
                <a:solidFill>
                  <a:srgbClr val="000000"/>
                </a:solidFill>
                <a:latin typeface="WTDAPH+SimSun"/>
                <a:cs typeface="WTDAPH+SimSun"/>
              </a:rPr>
              <a:t>将分析结果保存为可视化图表</a:t>
            </a:r>
          </a:p>
        </p:txBody>
      </p:sp>
      <p:sp>
        <p:nvSpPr>
          <p:cNvPr id="10" name="object 10"/>
          <p:cNvSpPr txBox="1"/>
          <p:nvPr/>
        </p:nvSpPr>
        <p:spPr>
          <a:xfrm>
            <a:off x="1128395" y="2888111"/>
            <a:ext cx="31749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4.</a:t>
            </a:r>
            <a:r>
              <a:rPr dirty="0" sz="1100" spc="715">
                <a:solidFill>
                  <a:srgbClr val="000000"/>
                </a:solidFill>
                <a:latin typeface="Calibri"/>
                <a:cs typeface="Calibri"/>
              </a:rPr>
              <a:t> </a:t>
            </a:r>
            <a:r>
              <a:rPr dirty="0" sz="1100">
                <a:solidFill>
                  <a:srgbClr val="000000"/>
                </a:solidFill>
                <a:latin typeface="WTDAPH+SimSun"/>
                <a:cs typeface="WTDAPH+SimSun"/>
              </a:rPr>
              <a:t>生成综合分析报告，包含所有分析图表和结论</a:t>
            </a:r>
          </a:p>
        </p:txBody>
      </p:sp>
      <p:sp>
        <p:nvSpPr>
          <p:cNvPr id="11" name="object 11"/>
          <p:cNvSpPr txBox="1"/>
          <p:nvPr/>
        </p:nvSpPr>
        <p:spPr>
          <a:xfrm>
            <a:off x="899795" y="3240604"/>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使用指南</a:t>
            </a:r>
          </a:p>
        </p:txBody>
      </p:sp>
      <p:sp>
        <p:nvSpPr>
          <p:cNvPr id="12" name="object 12"/>
          <p:cNvSpPr txBox="1"/>
          <p:nvPr/>
        </p:nvSpPr>
        <p:spPr>
          <a:xfrm>
            <a:off x="899795" y="3621596"/>
            <a:ext cx="8128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环境配置</a:t>
            </a:r>
          </a:p>
        </p:txBody>
      </p:sp>
      <p:sp>
        <p:nvSpPr>
          <p:cNvPr id="13" name="object 13"/>
          <p:cNvSpPr txBox="1"/>
          <p:nvPr/>
        </p:nvSpPr>
        <p:spPr>
          <a:xfrm>
            <a:off x="899795" y="3990095"/>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系统要求</a:t>
            </a:r>
          </a:p>
        </p:txBody>
      </p:sp>
      <p:sp>
        <p:nvSpPr>
          <p:cNvPr id="14" name="object 14"/>
          <p:cNvSpPr txBox="1"/>
          <p:nvPr/>
        </p:nvSpPr>
        <p:spPr>
          <a:xfrm>
            <a:off x="1128395" y="4247709"/>
            <a:ext cx="236233" cy="477353"/>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a:t>
            </a:r>
          </a:p>
          <a:p>
            <a:pPr marL="0" marR="0">
              <a:lnSpc>
                <a:spcPts val="1246"/>
              </a:lnSpc>
              <a:spcBef>
                <a:spcPts val="1016"/>
              </a:spcBef>
              <a:spcAft>
                <a:spcPts val="0"/>
              </a:spcAft>
            </a:pPr>
            <a:r>
              <a:rPr dirty="0" sz="1100">
                <a:solidFill>
                  <a:srgbClr val="000000"/>
                </a:solidFill>
                <a:latin typeface="Courier New"/>
                <a:cs typeface="Courier New"/>
              </a:rPr>
              <a:t>-</a:t>
            </a:r>
          </a:p>
        </p:txBody>
      </p:sp>
      <p:sp>
        <p:nvSpPr>
          <p:cNvPr id="15" name="object 15"/>
          <p:cNvSpPr txBox="1"/>
          <p:nvPr/>
        </p:nvSpPr>
        <p:spPr>
          <a:xfrm>
            <a:off x="1356944" y="4230997"/>
            <a:ext cx="2230577" cy="489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Python</a:t>
            </a:r>
            <a:r>
              <a:rPr dirty="0" sz="1100">
                <a:solidFill>
                  <a:srgbClr val="000000"/>
                </a:solidFill>
                <a:latin typeface="Calibri"/>
                <a:cs typeface="Calibri"/>
              </a:rPr>
              <a:t> </a:t>
            </a:r>
            <a:r>
              <a:rPr dirty="0" sz="1100">
                <a:solidFill>
                  <a:srgbClr val="000000"/>
                </a:solidFill>
                <a:latin typeface="Calibri"/>
                <a:cs typeface="Calibri"/>
              </a:rPr>
              <a:t>3.6+</a:t>
            </a:r>
          </a:p>
          <a:p>
            <a:pPr marL="0" marR="0">
              <a:lnSpc>
                <a:spcPts val="1342"/>
              </a:lnSpc>
              <a:spcBef>
                <a:spcPts val="919"/>
              </a:spcBef>
              <a:spcAft>
                <a:spcPts val="0"/>
              </a:spcAft>
            </a:pPr>
            <a:r>
              <a:rPr dirty="0" sz="1100">
                <a:solidFill>
                  <a:srgbClr val="000000"/>
                </a:solidFill>
                <a:latin typeface="WTDAPH+SimSun"/>
                <a:cs typeface="WTDAPH+SimSun"/>
              </a:rPr>
              <a:t>相关依赖包（见</a:t>
            </a:r>
            <a:r>
              <a:rPr dirty="0" sz="1100">
                <a:solidFill>
                  <a:srgbClr val="000000"/>
                </a:solidFill>
                <a:latin typeface="Calibri"/>
                <a:cs typeface="Calibri"/>
              </a:rPr>
              <a:t>requirements.txt</a:t>
            </a:r>
            <a:r>
              <a:rPr dirty="0" sz="1100">
                <a:solidFill>
                  <a:srgbClr val="000000"/>
                </a:solidFill>
                <a:latin typeface="WTDAPH+SimSun"/>
                <a:cs typeface="WTDAPH+SimSun"/>
              </a:rPr>
              <a:t>）</a:t>
            </a:r>
          </a:p>
        </p:txBody>
      </p:sp>
      <p:sp>
        <p:nvSpPr>
          <p:cNvPr id="16" name="object 16"/>
          <p:cNvSpPr txBox="1"/>
          <p:nvPr/>
        </p:nvSpPr>
        <p:spPr>
          <a:xfrm>
            <a:off x="899795" y="4864490"/>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安装步骤</a:t>
            </a:r>
          </a:p>
        </p:txBody>
      </p:sp>
      <p:sp>
        <p:nvSpPr>
          <p:cNvPr id="17" name="object 17"/>
          <p:cNvSpPr txBox="1"/>
          <p:nvPr/>
        </p:nvSpPr>
        <p:spPr>
          <a:xfrm>
            <a:off x="1128395" y="5114256"/>
            <a:ext cx="16382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WTDAPH+SimSun"/>
                <a:cs typeface="WTDAPH+SimSun"/>
              </a:rPr>
              <a:t>克隆或下载项目代码</a:t>
            </a:r>
          </a:p>
        </p:txBody>
      </p:sp>
      <p:sp>
        <p:nvSpPr>
          <p:cNvPr id="18" name="object 18"/>
          <p:cNvSpPr txBox="1"/>
          <p:nvPr/>
        </p:nvSpPr>
        <p:spPr>
          <a:xfrm>
            <a:off x="1128395" y="5397034"/>
            <a:ext cx="13588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安装所需依赖：</a:t>
            </a:r>
          </a:p>
        </p:txBody>
      </p:sp>
      <p:sp>
        <p:nvSpPr>
          <p:cNvPr id="19" name="object 19"/>
          <p:cNvSpPr txBox="1"/>
          <p:nvPr/>
        </p:nvSpPr>
        <p:spPr>
          <a:xfrm>
            <a:off x="899795" y="5670940"/>
            <a:ext cx="2316963"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pip</a:t>
            </a:r>
            <a:r>
              <a:rPr dirty="0" sz="1000">
                <a:solidFill>
                  <a:srgbClr val="000000"/>
                </a:solidFill>
                <a:latin typeface="Consolas"/>
                <a:cs typeface="Consolas"/>
              </a:rPr>
              <a:t> </a:t>
            </a:r>
            <a:r>
              <a:rPr dirty="0" sz="1000">
                <a:solidFill>
                  <a:srgbClr val="000000"/>
                </a:solidFill>
                <a:latin typeface="Consolas"/>
                <a:cs typeface="Consolas"/>
              </a:rPr>
              <a:t>install</a:t>
            </a:r>
            <a:r>
              <a:rPr dirty="0" sz="1000">
                <a:solidFill>
                  <a:srgbClr val="000000"/>
                </a:solidFill>
                <a:latin typeface="Consolas"/>
                <a:cs typeface="Consolas"/>
              </a:rPr>
              <a:t> </a:t>
            </a:r>
            <a:r>
              <a:rPr dirty="0" sz="1000">
                <a:solidFill>
                  <a:srgbClr val="000000"/>
                </a:solidFill>
                <a:latin typeface="Consolas"/>
                <a:cs typeface="Consolas"/>
              </a:rPr>
              <a:t>-r</a:t>
            </a:r>
            <a:r>
              <a:rPr dirty="0" sz="1000">
                <a:solidFill>
                  <a:srgbClr val="000000"/>
                </a:solidFill>
                <a:latin typeface="Consolas"/>
                <a:cs typeface="Consolas"/>
              </a:rPr>
              <a:t> </a:t>
            </a:r>
            <a:r>
              <a:rPr dirty="0" sz="1000">
                <a:solidFill>
                  <a:srgbClr val="000000"/>
                </a:solidFill>
                <a:latin typeface="Consolas"/>
                <a:cs typeface="Consolas"/>
              </a:rPr>
              <a:t>requirements.txt</a:t>
            </a:r>
          </a:p>
        </p:txBody>
      </p:sp>
      <p:sp>
        <p:nvSpPr>
          <p:cNvPr id="20" name="object 20"/>
          <p:cNvSpPr txBox="1"/>
          <p:nvPr/>
        </p:nvSpPr>
        <p:spPr>
          <a:xfrm>
            <a:off x="899795" y="5997843"/>
            <a:ext cx="8128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数据收集</a:t>
            </a:r>
          </a:p>
        </p:txBody>
      </p:sp>
      <p:sp>
        <p:nvSpPr>
          <p:cNvPr id="21" name="object 21"/>
          <p:cNvSpPr txBox="1"/>
          <p:nvPr/>
        </p:nvSpPr>
        <p:spPr>
          <a:xfrm>
            <a:off x="899795" y="6246086"/>
            <a:ext cx="19685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运行爬虫程序收集职位数据：</a:t>
            </a:r>
          </a:p>
        </p:txBody>
      </p:sp>
      <p:sp>
        <p:nvSpPr>
          <p:cNvPr id="22" name="object 22"/>
          <p:cNvSpPr txBox="1"/>
          <p:nvPr/>
        </p:nvSpPr>
        <p:spPr>
          <a:xfrm>
            <a:off x="899795" y="6507032"/>
            <a:ext cx="1828140"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python</a:t>
            </a:r>
            <a:r>
              <a:rPr dirty="0" sz="1000">
                <a:solidFill>
                  <a:srgbClr val="000000"/>
                </a:solidFill>
                <a:latin typeface="Consolas"/>
                <a:cs typeface="Consolas"/>
              </a:rPr>
              <a:t> </a:t>
            </a:r>
            <a:r>
              <a:rPr dirty="0" sz="1000">
                <a:solidFill>
                  <a:srgbClr val="000000"/>
                </a:solidFill>
                <a:latin typeface="Consolas"/>
                <a:cs typeface="Consolas"/>
              </a:rPr>
              <a:t>zhipin_scraper.py</a:t>
            </a:r>
          </a:p>
        </p:txBody>
      </p:sp>
      <p:sp>
        <p:nvSpPr>
          <p:cNvPr id="23" name="object 23"/>
          <p:cNvSpPr txBox="1"/>
          <p:nvPr/>
        </p:nvSpPr>
        <p:spPr>
          <a:xfrm>
            <a:off x="899795" y="6779169"/>
            <a:ext cx="21082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成功执行后，会显示如下信息：</a:t>
            </a:r>
          </a:p>
        </p:txBody>
      </p:sp>
      <p:sp>
        <p:nvSpPr>
          <p:cNvPr id="24" name="object 24"/>
          <p:cNvSpPr txBox="1"/>
          <p:nvPr/>
        </p:nvSpPr>
        <p:spPr>
          <a:xfrm>
            <a:off x="899795" y="7052281"/>
            <a:ext cx="3066795" cy="351510"/>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WTDAPH+SimSun"/>
                <a:cs typeface="WTDAPH+SimSun"/>
              </a:rPr>
              <a:t>成功生成</a:t>
            </a:r>
            <a:r>
              <a:rPr dirty="0" sz="1000" spc="300">
                <a:solidFill>
                  <a:srgbClr val="000000"/>
                </a:solidFill>
                <a:latin typeface="Times New Roman"/>
                <a:cs typeface="Times New Roman"/>
              </a:rPr>
              <a:t> </a:t>
            </a:r>
            <a:r>
              <a:rPr dirty="0" sz="1000">
                <a:solidFill>
                  <a:srgbClr val="000000"/>
                </a:solidFill>
                <a:latin typeface="Consolas"/>
                <a:cs typeface="Consolas"/>
              </a:rPr>
              <a:t>50</a:t>
            </a:r>
            <a:r>
              <a:rPr dirty="0" sz="1000">
                <a:solidFill>
                  <a:srgbClr val="000000"/>
                </a:solidFill>
                <a:latin typeface="Consolas"/>
                <a:cs typeface="Consolas"/>
              </a:rPr>
              <a:t> </a:t>
            </a:r>
            <a:r>
              <a:rPr dirty="0" sz="1000">
                <a:solidFill>
                  <a:srgbClr val="000000"/>
                </a:solidFill>
                <a:latin typeface="WTDAPH+SimSun"/>
                <a:cs typeface="WTDAPH+SimSun"/>
              </a:rPr>
              <a:t>条模拟职位数据</a:t>
            </a:r>
          </a:p>
          <a:p>
            <a:pPr marL="0" marR="0">
              <a:lnSpc>
                <a:spcPts val="1170"/>
              </a:lnSpc>
              <a:spcBef>
                <a:spcPts val="126"/>
              </a:spcBef>
              <a:spcAft>
                <a:spcPts val="0"/>
              </a:spcAft>
            </a:pPr>
            <a:r>
              <a:rPr dirty="0" sz="1000">
                <a:solidFill>
                  <a:srgbClr val="000000"/>
                </a:solidFill>
                <a:latin typeface="WTDAPH+SimSun"/>
                <a:cs typeface="WTDAPH+SimSun"/>
              </a:rPr>
              <a:t>已将</a:t>
            </a:r>
            <a:r>
              <a:rPr dirty="0" sz="1000" spc="300">
                <a:solidFill>
                  <a:srgbClr val="000000"/>
                </a:solidFill>
                <a:latin typeface="Times New Roman"/>
                <a:cs typeface="Times New Roman"/>
              </a:rPr>
              <a:t> </a:t>
            </a:r>
            <a:r>
              <a:rPr dirty="0" sz="1000">
                <a:solidFill>
                  <a:srgbClr val="000000"/>
                </a:solidFill>
                <a:latin typeface="Consolas"/>
                <a:cs typeface="Consolas"/>
              </a:rPr>
              <a:t>50</a:t>
            </a:r>
            <a:r>
              <a:rPr dirty="0" sz="1000">
                <a:solidFill>
                  <a:srgbClr val="000000"/>
                </a:solidFill>
                <a:latin typeface="Consolas"/>
                <a:cs typeface="Consolas"/>
              </a:rPr>
              <a:t> </a:t>
            </a:r>
            <a:r>
              <a:rPr dirty="0" sz="1000">
                <a:solidFill>
                  <a:srgbClr val="000000"/>
                </a:solidFill>
                <a:latin typeface="WTDAPH+SimSun"/>
                <a:cs typeface="WTDAPH+SimSun"/>
              </a:rPr>
              <a:t>条新职位数据添加到数据库，总计</a:t>
            </a:r>
            <a:r>
              <a:rPr dirty="0" sz="1000" spc="300">
                <a:solidFill>
                  <a:srgbClr val="000000"/>
                </a:solidFill>
                <a:latin typeface="Times New Roman"/>
                <a:cs typeface="Times New Roman"/>
              </a:rPr>
              <a:t> </a:t>
            </a:r>
            <a:r>
              <a:rPr dirty="0" sz="1000">
                <a:solidFill>
                  <a:srgbClr val="000000"/>
                </a:solidFill>
                <a:latin typeface="Consolas"/>
                <a:cs typeface="Consolas"/>
              </a:rPr>
              <a:t>150</a:t>
            </a:r>
            <a:r>
              <a:rPr dirty="0" sz="1000">
                <a:solidFill>
                  <a:srgbClr val="000000"/>
                </a:solidFill>
                <a:latin typeface="Consolas"/>
                <a:cs typeface="Consolas"/>
              </a:rPr>
              <a:t> </a:t>
            </a:r>
            <a:r>
              <a:rPr dirty="0" sz="1000">
                <a:solidFill>
                  <a:srgbClr val="000000"/>
                </a:solidFill>
                <a:latin typeface="WTDAPH+SimSun"/>
                <a:cs typeface="WTDAPH+SimSun"/>
              </a:rPr>
              <a:t>条</a:t>
            </a:r>
          </a:p>
        </p:txBody>
      </p:sp>
      <p:sp>
        <p:nvSpPr>
          <p:cNvPr id="25" name="object 25"/>
          <p:cNvSpPr txBox="1"/>
          <p:nvPr/>
        </p:nvSpPr>
        <p:spPr>
          <a:xfrm>
            <a:off x="899795" y="7530398"/>
            <a:ext cx="2126717" cy="680922"/>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数据统计</a:t>
            </a:r>
            <a:r>
              <a:rPr dirty="0" sz="1000" spc="300">
                <a:solidFill>
                  <a:srgbClr val="000000"/>
                </a:solidFill>
                <a:latin typeface="Times New Roman"/>
                <a:cs typeface="Times New Roman"/>
              </a:rPr>
              <a:t> </a:t>
            </a:r>
            <a:r>
              <a:rPr dirty="0" sz="1000">
                <a:solidFill>
                  <a:srgbClr val="000000"/>
                </a:solidFill>
                <a:latin typeface="Consolas"/>
                <a:cs typeface="Consolas"/>
              </a:rPr>
              <a:t>===</a:t>
            </a:r>
          </a:p>
          <a:p>
            <a:pPr marL="0" marR="0">
              <a:lnSpc>
                <a:spcPts val="1170"/>
              </a:lnSpc>
              <a:spcBef>
                <a:spcPts val="126"/>
              </a:spcBef>
              <a:spcAft>
                <a:spcPts val="0"/>
              </a:spcAft>
            </a:pPr>
            <a:r>
              <a:rPr dirty="0" sz="1000">
                <a:solidFill>
                  <a:srgbClr val="000000"/>
                </a:solidFill>
                <a:latin typeface="WTDAPH+SimSun"/>
                <a:cs typeface="WTDAPH+SimSun"/>
              </a:rPr>
              <a:t>总记录数</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150</a:t>
            </a:r>
          </a:p>
          <a:p>
            <a:pPr marL="0" marR="0">
              <a:lnSpc>
                <a:spcPts val="1170"/>
              </a:lnSpc>
              <a:spcBef>
                <a:spcPts val="126"/>
              </a:spcBef>
              <a:spcAft>
                <a:spcPts val="0"/>
              </a:spcAft>
            </a:pPr>
            <a:r>
              <a:rPr dirty="0" sz="1000">
                <a:solidFill>
                  <a:srgbClr val="000000"/>
                </a:solidFill>
                <a:latin typeface="WTDAPH+SimSun"/>
                <a:cs typeface="WTDAPH+SimSun"/>
              </a:rPr>
              <a:t>最早记录</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2023-05-01</a:t>
            </a:r>
            <a:r>
              <a:rPr dirty="0" sz="1000">
                <a:solidFill>
                  <a:srgbClr val="000000"/>
                </a:solidFill>
                <a:latin typeface="Consolas"/>
                <a:cs typeface="Consolas"/>
              </a:rPr>
              <a:t> </a:t>
            </a:r>
            <a:r>
              <a:rPr dirty="0" sz="1000">
                <a:solidFill>
                  <a:srgbClr val="000000"/>
                </a:solidFill>
                <a:latin typeface="Consolas"/>
                <a:cs typeface="Consolas"/>
              </a:rPr>
              <a:t>09:15:32</a:t>
            </a:r>
          </a:p>
          <a:p>
            <a:pPr marL="0" marR="0">
              <a:lnSpc>
                <a:spcPts val="1170"/>
              </a:lnSpc>
              <a:spcBef>
                <a:spcPts val="126"/>
              </a:spcBef>
              <a:spcAft>
                <a:spcPts val="0"/>
              </a:spcAft>
            </a:pPr>
            <a:r>
              <a:rPr dirty="0" sz="1000">
                <a:solidFill>
                  <a:srgbClr val="000000"/>
                </a:solidFill>
                <a:latin typeface="WTDAPH+SimSun"/>
                <a:cs typeface="WTDAPH+SimSun"/>
              </a:rPr>
              <a:t>最近更新</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2023-06-15</a:t>
            </a:r>
            <a:r>
              <a:rPr dirty="0" sz="1000">
                <a:solidFill>
                  <a:srgbClr val="000000"/>
                </a:solidFill>
                <a:latin typeface="Consolas"/>
                <a:cs typeface="Consolas"/>
              </a:rPr>
              <a:t> </a:t>
            </a:r>
            <a:r>
              <a:rPr dirty="0" sz="1000">
                <a:solidFill>
                  <a:srgbClr val="000000"/>
                </a:solidFill>
                <a:latin typeface="Consolas"/>
                <a:cs typeface="Consolas"/>
              </a:rPr>
              <a:t>14:22:18</a:t>
            </a:r>
          </a:p>
        </p:txBody>
      </p:sp>
      <p:sp>
        <p:nvSpPr>
          <p:cNvPr id="26" name="object 26"/>
          <p:cNvSpPr txBox="1"/>
          <p:nvPr/>
        </p:nvSpPr>
        <p:spPr>
          <a:xfrm>
            <a:off x="899795" y="8355255"/>
            <a:ext cx="8128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数据分析</a:t>
            </a:r>
          </a:p>
        </p:txBody>
      </p:sp>
      <p:sp>
        <p:nvSpPr>
          <p:cNvPr id="27" name="object 27"/>
          <p:cNvSpPr txBox="1"/>
          <p:nvPr/>
        </p:nvSpPr>
        <p:spPr>
          <a:xfrm>
            <a:off x="899795" y="8603499"/>
            <a:ext cx="25273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运行分析程序对收集的数据进行分析：</a:t>
            </a:r>
          </a:p>
        </p:txBody>
      </p:sp>
      <p:sp>
        <p:nvSpPr>
          <p:cNvPr id="28" name="object 28"/>
          <p:cNvSpPr txBox="1"/>
          <p:nvPr/>
        </p:nvSpPr>
        <p:spPr>
          <a:xfrm>
            <a:off x="899795" y="8864444"/>
            <a:ext cx="1758417"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python</a:t>
            </a:r>
            <a:r>
              <a:rPr dirty="0" sz="1000">
                <a:solidFill>
                  <a:srgbClr val="000000"/>
                </a:solidFill>
                <a:latin typeface="Consolas"/>
                <a:cs typeface="Consolas"/>
              </a:rPr>
              <a:t> </a:t>
            </a:r>
            <a:r>
              <a:rPr dirty="0" sz="1000">
                <a:solidFill>
                  <a:srgbClr val="000000"/>
                </a:solidFill>
                <a:latin typeface="Consolas"/>
                <a:cs typeface="Consolas"/>
              </a:rPr>
              <a:t>data_analysis.py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81380" y="8380336"/>
            <a:ext cx="6009640" cy="297408"/>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881380" y="6768718"/>
            <a:ext cx="6009640" cy="924229"/>
          </a:xfrm>
          <a:prstGeom prst="rect">
            <a:avLst/>
          </a:prstGeom>
          <a:blipFill>
            <a:blip cstate="print" r:embed="rId3"/>
            <a:stretch>
              <a:fillRect/>
            </a:stretch>
          </a:blipFill>
        </p:spPr>
        <p:txBody>
          <a:bodyPr wrap="square" lIns="0" tIns="0" rIns="0" bIns="0" rtlCol="0">
            <a:spAutoFit/>
          </a:bodyPr>
          <a:lstStyle/>
          <a:p/>
        </p:txBody>
      </p:sp>
      <p:sp>
        <p:nvSpPr>
          <p:cNvPr id="3" name="object 3"/>
          <p:cNvSpPr/>
          <p:nvPr/>
        </p:nvSpPr>
        <p:spPr>
          <a:xfrm>
            <a:off x="0" y="0"/>
            <a:ext cx="12700" cy="12700"/>
          </a:xfrm>
          <a:prstGeom prst="rect">
            <a:avLst/>
          </a:prstGeom>
          <a:blipFill>
            <a:blip cstate="print" r:embed="rId4"/>
            <a:stretch>
              <a:fillRect/>
            </a:stretch>
          </a:blipFill>
        </p:spPr>
        <p:txBody>
          <a:bodyPr wrap="square" lIns="0" tIns="0" rIns="0" bIns="0" rtlCol="0">
            <a:spAutoFit/>
          </a:bodyPr>
          <a:lstStyle/>
          <a:p/>
        </p:txBody>
      </p:sp>
      <p:sp>
        <p:nvSpPr>
          <p:cNvPr id="4" name="object 4"/>
          <p:cNvSpPr/>
          <p:nvPr/>
        </p:nvSpPr>
        <p:spPr>
          <a:xfrm>
            <a:off x="881380" y="1182572"/>
            <a:ext cx="6009640" cy="1466354"/>
          </a:xfrm>
          <a:prstGeom prst="rect">
            <a:avLst/>
          </a:prstGeom>
          <a:blipFill>
            <a:blip cstate="print" r:embed="rId5"/>
            <a:stretch>
              <a:fillRect/>
            </a:stretch>
          </a:blipFill>
        </p:spPr>
        <p:txBody>
          <a:bodyPr wrap="square" lIns="0" tIns="0" rIns="0" bIns="0" rtlCol="0">
            <a:spAutoFit/>
          </a:bodyPr>
          <a:lstStyle/>
          <a:p/>
        </p:txBody>
      </p:sp>
      <p:sp>
        <p:nvSpPr>
          <p:cNvPr id="6" name="object 6"/>
          <p:cNvSpPr txBox="1"/>
          <p:nvPr/>
        </p:nvSpPr>
        <p:spPr>
          <a:xfrm>
            <a:off x="899795" y="921624"/>
            <a:ext cx="33655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执行后，系统会生成多个分析图表和一份综合报告：</a:t>
            </a:r>
          </a:p>
        </p:txBody>
      </p:sp>
      <p:sp>
        <p:nvSpPr>
          <p:cNvPr id="7" name="object 7"/>
          <p:cNvSpPr txBox="1"/>
          <p:nvPr/>
        </p:nvSpPr>
        <p:spPr>
          <a:xfrm>
            <a:off x="899795" y="1194736"/>
            <a:ext cx="2025522"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WTDAPH+SimSun"/>
                <a:cs typeface="WTDAPH+SimSun"/>
              </a:rPr>
              <a:t>已加载</a:t>
            </a:r>
            <a:r>
              <a:rPr dirty="0" sz="1000" spc="300">
                <a:solidFill>
                  <a:srgbClr val="000000"/>
                </a:solidFill>
                <a:latin typeface="Times New Roman"/>
                <a:cs typeface="Times New Roman"/>
              </a:rPr>
              <a:t> </a:t>
            </a:r>
            <a:r>
              <a:rPr dirty="0" sz="1000">
                <a:solidFill>
                  <a:srgbClr val="000000"/>
                </a:solidFill>
                <a:latin typeface="Consolas"/>
                <a:cs typeface="Consolas"/>
              </a:rPr>
              <a:t>150</a:t>
            </a:r>
            <a:r>
              <a:rPr dirty="0" sz="1000">
                <a:solidFill>
                  <a:srgbClr val="000000"/>
                </a:solidFill>
                <a:latin typeface="Consolas"/>
                <a:cs typeface="Consolas"/>
              </a:rPr>
              <a:t> </a:t>
            </a:r>
            <a:r>
              <a:rPr dirty="0" sz="1000">
                <a:solidFill>
                  <a:srgbClr val="000000"/>
                </a:solidFill>
                <a:latin typeface="WTDAPH+SimSun"/>
                <a:cs typeface="WTDAPH+SimSun"/>
              </a:rPr>
              <a:t>条职位数据进行分析</a:t>
            </a:r>
          </a:p>
        </p:txBody>
      </p:sp>
      <p:sp>
        <p:nvSpPr>
          <p:cNvPr id="8" name="object 8"/>
          <p:cNvSpPr txBox="1"/>
          <p:nvPr/>
        </p:nvSpPr>
        <p:spPr>
          <a:xfrm>
            <a:off x="899795" y="1359442"/>
            <a:ext cx="4297909" cy="1010336"/>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WTDAPH+SimSun"/>
                <a:cs typeface="WTDAPH+SimSun"/>
              </a:rPr>
              <a:t>薪资分析图表已保存至</a:t>
            </a:r>
            <a:r>
              <a:rPr dirty="0" sz="1000" spc="300">
                <a:solidFill>
                  <a:srgbClr val="000000"/>
                </a:solidFill>
                <a:latin typeface="Times New Roman"/>
                <a:cs typeface="Times New Roman"/>
              </a:rPr>
              <a:t> </a:t>
            </a:r>
            <a:r>
              <a:rPr dirty="0" sz="1000">
                <a:solidFill>
                  <a:srgbClr val="000000"/>
                </a:solidFill>
                <a:latin typeface="Consolas"/>
                <a:cs typeface="Consolas"/>
              </a:rPr>
              <a:t>eyes/salary_analysis.png</a:t>
            </a:r>
          </a:p>
          <a:p>
            <a:pPr marL="0" marR="0">
              <a:lnSpc>
                <a:spcPts val="1170"/>
              </a:lnSpc>
              <a:spcBef>
                <a:spcPts val="126"/>
              </a:spcBef>
              <a:spcAft>
                <a:spcPts val="0"/>
              </a:spcAft>
            </a:pPr>
            <a:r>
              <a:rPr dirty="0" sz="1000">
                <a:solidFill>
                  <a:srgbClr val="000000"/>
                </a:solidFill>
                <a:latin typeface="WTDAPH+SimSun"/>
                <a:cs typeface="WTDAPH+SimSun"/>
              </a:rPr>
              <a:t>地点分布图表已保存至</a:t>
            </a:r>
            <a:r>
              <a:rPr dirty="0" sz="1000" spc="300">
                <a:solidFill>
                  <a:srgbClr val="000000"/>
                </a:solidFill>
                <a:latin typeface="Times New Roman"/>
                <a:cs typeface="Times New Roman"/>
              </a:rPr>
              <a:t> </a:t>
            </a:r>
            <a:r>
              <a:rPr dirty="0" sz="1000">
                <a:solidFill>
                  <a:srgbClr val="000000"/>
                </a:solidFill>
                <a:latin typeface="Consolas"/>
                <a:cs typeface="Consolas"/>
              </a:rPr>
              <a:t>eyes/location_analysis.png</a:t>
            </a:r>
          </a:p>
          <a:p>
            <a:pPr marL="0" marR="0">
              <a:lnSpc>
                <a:spcPts val="1170"/>
              </a:lnSpc>
              <a:spcBef>
                <a:spcPts val="126"/>
              </a:spcBef>
              <a:spcAft>
                <a:spcPts val="0"/>
              </a:spcAft>
            </a:pPr>
            <a:r>
              <a:rPr dirty="0" sz="1000">
                <a:solidFill>
                  <a:srgbClr val="000000"/>
                </a:solidFill>
                <a:latin typeface="WTDAPH+SimSun"/>
                <a:cs typeface="WTDAPH+SimSun"/>
              </a:rPr>
              <a:t>经验要求分析图表已保存至</a:t>
            </a:r>
            <a:r>
              <a:rPr dirty="0" sz="1000" spc="300">
                <a:solidFill>
                  <a:srgbClr val="000000"/>
                </a:solidFill>
                <a:latin typeface="Times New Roman"/>
                <a:cs typeface="Times New Roman"/>
              </a:rPr>
              <a:t> </a:t>
            </a:r>
            <a:r>
              <a:rPr dirty="0" sz="1000">
                <a:solidFill>
                  <a:srgbClr val="000000"/>
                </a:solidFill>
                <a:latin typeface="Consolas"/>
                <a:cs typeface="Consolas"/>
              </a:rPr>
              <a:t>eyes/experience_analysis.png</a:t>
            </a:r>
          </a:p>
          <a:p>
            <a:pPr marL="0" marR="0">
              <a:lnSpc>
                <a:spcPts val="1170"/>
              </a:lnSpc>
              <a:spcBef>
                <a:spcPts val="126"/>
              </a:spcBef>
              <a:spcAft>
                <a:spcPts val="0"/>
              </a:spcAft>
            </a:pPr>
            <a:r>
              <a:rPr dirty="0" sz="1000">
                <a:solidFill>
                  <a:srgbClr val="000000"/>
                </a:solidFill>
                <a:latin typeface="WTDAPH+SimSun"/>
                <a:cs typeface="WTDAPH+SimSun"/>
              </a:rPr>
              <a:t>公司分布分析图表已保存至</a:t>
            </a:r>
            <a:r>
              <a:rPr dirty="0" sz="1000" spc="300">
                <a:solidFill>
                  <a:srgbClr val="000000"/>
                </a:solidFill>
                <a:latin typeface="Times New Roman"/>
                <a:cs typeface="Times New Roman"/>
              </a:rPr>
              <a:t> </a:t>
            </a:r>
            <a:r>
              <a:rPr dirty="0" sz="1000">
                <a:solidFill>
                  <a:srgbClr val="000000"/>
                </a:solidFill>
                <a:latin typeface="Consolas"/>
                <a:cs typeface="Consolas"/>
              </a:rPr>
              <a:t>eyes/company_analysis.png</a:t>
            </a:r>
          </a:p>
          <a:p>
            <a:pPr marL="0" marR="0">
              <a:lnSpc>
                <a:spcPts val="1170"/>
              </a:lnSpc>
              <a:spcBef>
                <a:spcPts val="126"/>
              </a:spcBef>
              <a:spcAft>
                <a:spcPts val="0"/>
              </a:spcAft>
            </a:pPr>
            <a:r>
              <a:rPr dirty="0" sz="1000">
                <a:solidFill>
                  <a:srgbClr val="000000"/>
                </a:solidFill>
                <a:latin typeface="WTDAPH+SimSun"/>
                <a:cs typeface="WTDAPH+SimSun"/>
              </a:rPr>
              <a:t>时间趋势分析图表已保存至</a:t>
            </a:r>
            <a:r>
              <a:rPr dirty="0" sz="1000" spc="300">
                <a:solidFill>
                  <a:srgbClr val="000000"/>
                </a:solidFill>
                <a:latin typeface="Times New Roman"/>
                <a:cs typeface="Times New Roman"/>
              </a:rPr>
              <a:t> </a:t>
            </a:r>
            <a:r>
              <a:rPr dirty="0" sz="1000">
                <a:solidFill>
                  <a:srgbClr val="000000"/>
                </a:solidFill>
                <a:latin typeface="Consolas"/>
                <a:cs typeface="Consolas"/>
              </a:rPr>
              <a:t>eyes/timeline_analysis.png</a:t>
            </a:r>
          </a:p>
          <a:p>
            <a:pPr marL="0" marR="0">
              <a:lnSpc>
                <a:spcPts val="1170"/>
              </a:lnSpc>
              <a:spcBef>
                <a:spcPts val="126"/>
              </a:spcBef>
              <a:spcAft>
                <a:spcPts val="0"/>
              </a:spcAft>
            </a:pPr>
            <a:r>
              <a:rPr dirty="0" sz="1000">
                <a:solidFill>
                  <a:srgbClr val="000000"/>
                </a:solidFill>
                <a:latin typeface="WTDAPH+SimSun"/>
                <a:cs typeface="WTDAPH+SimSun"/>
              </a:rPr>
              <a:t>数据分析报告已生成</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eyes/analysis_report_20230615_142358.html</a:t>
            </a:r>
          </a:p>
        </p:txBody>
      </p:sp>
      <p:sp>
        <p:nvSpPr>
          <p:cNvPr id="9" name="object 9"/>
          <p:cNvSpPr txBox="1"/>
          <p:nvPr/>
        </p:nvSpPr>
        <p:spPr>
          <a:xfrm>
            <a:off x="899795" y="2496384"/>
            <a:ext cx="2590700"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WTDAPH+SimSun"/>
                <a:cs typeface="WTDAPH+SimSun"/>
              </a:rPr>
              <a:t>分析完成！请查看</a:t>
            </a:r>
            <a:r>
              <a:rPr dirty="0" sz="1000">
                <a:solidFill>
                  <a:srgbClr val="000000"/>
                </a:solidFill>
                <a:latin typeface="Consolas"/>
                <a:cs typeface="Consolas"/>
              </a:rPr>
              <a:t>eyes</a:t>
            </a:r>
            <a:r>
              <a:rPr dirty="0" sz="1000">
                <a:solidFill>
                  <a:srgbClr val="000000"/>
                </a:solidFill>
                <a:latin typeface="WTDAPH+SimSun"/>
                <a:cs typeface="WTDAPH+SimSun"/>
              </a:rPr>
              <a:t>目录下的分析结果。</a:t>
            </a:r>
          </a:p>
        </p:txBody>
      </p:sp>
      <p:sp>
        <p:nvSpPr>
          <p:cNvPr id="10" name="object 10"/>
          <p:cNvSpPr txBox="1"/>
          <p:nvPr/>
        </p:nvSpPr>
        <p:spPr>
          <a:xfrm>
            <a:off x="899795" y="2827122"/>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查看分析结果</a:t>
            </a:r>
          </a:p>
        </p:txBody>
      </p:sp>
      <p:sp>
        <p:nvSpPr>
          <p:cNvPr id="11" name="object 11"/>
          <p:cNvSpPr txBox="1"/>
          <p:nvPr/>
        </p:nvSpPr>
        <p:spPr>
          <a:xfrm>
            <a:off x="899795" y="3075366"/>
            <a:ext cx="4063900" cy="190028"/>
          </a:xfrm>
          <a:prstGeom prst="rect">
            <a:avLst/>
          </a:prstGeom>
        </p:spPr>
        <p:txBody>
          <a:bodyPr wrap="square" lIns="0" tIns="0" rIns="0" bIns="0" rtlCol="0" vert="horz">
            <a:spAutoFit/>
          </a:bodyPr>
          <a:lstStyle/>
          <a:p>
            <a:pPr marL="0" marR="0">
              <a:lnSpc>
                <a:spcPts val="1170"/>
              </a:lnSpc>
              <a:spcBef>
                <a:spcPts val="0"/>
              </a:spcBef>
              <a:spcAft>
                <a:spcPts val="0"/>
              </a:spcAft>
            </a:pPr>
            <a:r>
              <a:rPr dirty="0" sz="1100">
                <a:solidFill>
                  <a:srgbClr val="000000"/>
                </a:solidFill>
                <a:latin typeface="WTDAPH+SimSun"/>
                <a:cs typeface="WTDAPH+SimSun"/>
              </a:rPr>
              <a:t>分析完成后，您可以在</a:t>
            </a:r>
            <a:r>
              <a:rPr dirty="0" sz="1000">
                <a:solidFill>
                  <a:srgbClr val="c7254e"/>
                </a:solidFill>
                <a:highlight>
                  <a:srgbClr val="f9f2f4"/>
                </a:highlight>
                <a:latin typeface="Consolas"/>
                <a:cs typeface="Consolas"/>
              </a:rPr>
              <a:t>eyes</a:t>
            </a:r>
            <a:r>
              <a:rPr dirty="0" sz="1100">
                <a:solidFill>
                  <a:srgbClr val="000000"/>
                </a:solidFill>
                <a:latin typeface="WTDAPH+SimSun"/>
                <a:cs typeface="WTDAPH+SimSun"/>
              </a:rPr>
              <a:t>目录下找到生成的分析图表和报告：</a:t>
            </a:r>
          </a:p>
        </p:txBody>
      </p:sp>
      <p:sp>
        <p:nvSpPr>
          <p:cNvPr id="12" name="object 12"/>
          <p:cNvSpPr txBox="1"/>
          <p:nvPr/>
        </p:nvSpPr>
        <p:spPr>
          <a:xfrm>
            <a:off x="1128395" y="3345184"/>
            <a:ext cx="4485284" cy="491410"/>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WTDAPH+SimSun"/>
                <a:cs typeface="WTDAPH+SimSun"/>
              </a:rPr>
              <a:t>打开</a:t>
            </a:r>
            <a:r>
              <a:rPr dirty="0" sz="1100">
                <a:solidFill>
                  <a:srgbClr val="000000"/>
                </a:solidFill>
                <a:latin typeface="Calibri"/>
                <a:cs typeface="Calibri"/>
              </a:rPr>
              <a:t>HTML</a:t>
            </a:r>
            <a:r>
              <a:rPr dirty="0" sz="1100">
                <a:solidFill>
                  <a:srgbClr val="000000"/>
                </a:solidFill>
                <a:latin typeface="WTDAPH+SimSun"/>
                <a:cs typeface="WTDAPH+SimSun"/>
              </a:rPr>
              <a:t>报告文件（如</a:t>
            </a:r>
            <a:r>
              <a:rPr dirty="0" sz="1000">
                <a:solidFill>
                  <a:srgbClr val="c7254e"/>
                </a:solidFill>
                <a:highlight>
                  <a:srgbClr val="f9f2f4"/>
                </a:highlight>
                <a:latin typeface="Consolas"/>
                <a:cs typeface="Consolas"/>
              </a:rPr>
              <a:t>analysis_report_20230615_142358.html</a:t>
            </a:r>
            <a:r>
              <a:rPr dirty="0" sz="1100">
                <a:solidFill>
                  <a:srgbClr val="000000"/>
                </a:solidFill>
                <a:latin typeface="WTDAPH+SimSun"/>
                <a:cs typeface="WTDAPH+SimSun"/>
              </a:rPr>
              <a:t>）</a:t>
            </a:r>
          </a:p>
          <a:p>
            <a:pPr marL="0" marR="0">
              <a:lnSpc>
                <a:spcPts val="1342"/>
              </a:lnSpc>
              <a:spcBef>
                <a:spcPts val="933"/>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浏览各类分析图表和结论</a:t>
            </a:r>
          </a:p>
        </p:txBody>
      </p:sp>
      <p:sp>
        <p:nvSpPr>
          <p:cNvPr id="13" name="object 13"/>
          <p:cNvSpPr txBox="1"/>
          <p:nvPr/>
        </p:nvSpPr>
        <p:spPr>
          <a:xfrm>
            <a:off x="1128395" y="3910740"/>
            <a:ext cx="2197049"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3.</a:t>
            </a:r>
            <a:r>
              <a:rPr dirty="0" sz="1100" spc="715">
                <a:solidFill>
                  <a:srgbClr val="000000"/>
                </a:solidFill>
                <a:latin typeface="Calibri"/>
                <a:cs typeface="Calibri"/>
              </a:rPr>
              <a:t> </a:t>
            </a:r>
            <a:r>
              <a:rPr dirty="0" sz="1100">
                <a:solidFill>
                  <a:srgbClr val="000000"/>
                </a:solidFill>
                <a:latin typeface="WTDAPH+SimSun"/>
                <a:cs typeface="WTDAPH+SimSun"/>
              </a:rPr>
              <a:t>查看数据统计信息和趋势分析</a:t>
            </a:r>
          </a:p>
        </p:txBody>
      </p:sp>
      <p:sp>
        <p:nvSpPr>
          <p:cNvPr id="14" name="object 14"/>
          <p:cNvSpPr txBox="1"/>
          <p:nvPr/>
        </p:nvSpPr>
        <p:spPr>
          <a:xfrm>
            <a:off x="899795" y="4263234"/>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高级功能</a:t>
            </a:r>
          </a:p>
        </p:txBody>
      </p:sp>
      <p:sp>
        <p:nvSpPr>
          <p:cNvPr id="15" name="object 15"/>
          <p:cNvSpPr txBox="1"/>
          <p:nvPr/>
        </p:nvSpPr>
        <p:spPr>
          <a:xfrm>
            <a:off x="899795" y="4644226"/>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定制分析维度</a:t>
            </a:r>
          </a:p>
        </p:txBody>
      </p:sp>
      <p:sp>
        <p:nvSpPr>
          <p:cNvPr id="16" name="object 16"/>
          <p:cNvSpPr txBox="1"/>
          <p:nvPr/>
        </p:nvSpPr>
        <p:spPr>
          <a:xfrm>
            <a:off x="899795" y="4892470"/>
            <a:ext cx="4343019" cy="190028"/>
          </a:xfrm>
          <a:prstGeom prst="rect">
            <a:avLst/>
          </a:prstGeom>
        </p:spPr>
        <p:txBody>
          <a:bodyPr wrap="square" lIns="0" tIns="0" rIns="0" bIns="0" rtlCol="0" vert="horz">
            <a:spAutoFit/>
          </a:bodyPr>
          <a:lstStyle/>
          <a:p>
            <a:pPr marL="0" marR="0">
              <a:lnSpc>
                <a:spcPts val="1170"/>
              </a:lnSpc>
              <a:spcBef>
                <a:spcPts val="0"/>
              </a:spcBef>
              <a:spcAft>
                <a:spcPts val="0"/>
              </a:spcAft>
            </a:pPr>
            <a:r>
              <a:rPr dirty="0" sz="1100">
                <a:solidFill>
                  <a:srgbClr val="000000"/>
                </a:solidFill>
                <a:latin typeface="WTDAPH+SimSun"/>
                <a:cs typeface="WTDAPH+SimSun"/>
              </a:rPr>
              <a:t>您可以通过修改</a:t>
            </a:r>
            <a:r>
              <a:rPr dirty="0" sz="1000">
                <a:solidFill>
                  <a:srgbClr val="c7254e"/>
                </a:solidFill>
                <a:highlight>
                  <a:srgbClr val="f9f2f4"/>
                </a:highlight>
                <a:latin typeface="Consolas"/>
                <a:cs typeface="Consolas"/>
              </a:rPr>
              <a:t>data_analysis.py</a:t>
            </a:r>
            <a:r>
              <a:rPr dirty="0" sz="1100">
                <a:solidFill>
                  <a:srgbClr val="000000"/>
                </a:solidFill>
                <a:latin typeface="WTDAPH+SimSun"/>
                <a:cs typeface="WTDAPH+SimSun"/>
              </a:rPr>
              <a:t>文件，添加新的分析维度，例如：</a:t>
            </a:r>
          </a:p>
        </p:txBody>
      </p:sp>
      <p:sp>
        <p:nvSpPr>
          <p:cNvPr id="17" name="object 17"/>
          <p:cNvSpPr txBox="1"/>
          <p:nvPr/>
        </p:nvSpPr>
        <p:spPr>
          <a:xfrm>
            <a:off x="1128395" y="5179000"/>
            <a:ext cx="236233" cy="761910"/>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a:t>
            </a:r>
          </a:p>
          <a:p>
            <a:pPr marL="0" marR="0">
              <a:lnSpc>
                <a:spcPts val="1246"/>
              </a:lnSpc>
              <a:spcBef>
                <a:spcPts val="1030"/>
              </a:spcBef>
              <a:spcAft>
                <a:spcPts val="0"/>
              </a:spcAft>
            </a:pPr>
            <a:r>
              <a:rPr dirty="0" sz="1100">
                <a:solidFill>
                  <a:srgbClr val="000000"/>
                </a:solidFill>
                <a:latin typeface="Courier New"/>
                <a:cs typeface="Courier New"/>
              </a:rPr>
              <a:t>-</a:t>
            </a:r>
          </a:p>
          <a:p>
            <a:pPr marL="0" marR="0">
              <a:lnSpc>
                <a:spcPts val="1246"/>
              </a:lnSpc>
              <a:spcBef>
                <a:spcPts val="980"/>
              </a:spcBef>
              <a:spcAft>
                <a:spcPts val="0"/>
              </a:spcAft>
            </a:pPr>
            <a:r>
              <a:rPr dirty="0" sz="1100">
                <a:solidFill>
                  <a:srgbClr val="000000"/>
                </a:solidFill>
                <a:latin typeface="Courier New"/>
                <a:cs typeface="Courier New"/>
              </a:rPr>
              <a:t>-</a:t>
            </a:r>
          </a:p>
        </p:txBody>
      </p:sp>
      <p:sp>
        <p:nvSpPr>
          <p:cNvPr id="18" name="object 18"/>
          <p:cNvSpPr txBox="1"/>
          <p:nvPr/>
        </p:nvSpPr>
        <p:spPr>
          <a:xfrm>
            <a:off x="1356944" y="5175248"/>
            <a:ext cx="1968500" cy="743356"/>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按职位类别分析薪资差异</a:t>
            </a:r>
          </a:p>
          <a:p>
            <a:pPr marL="0" marR="0">
              <a:lnSpc>
                <a:spcPts val="1100"/>
              </a:lnSpc>
              <a:spcBef>
                <a:spcPts val="1126"/>
              </a:spcBef>
              <a:spcAft>
                <a:spcPts val="0"/>
              </a:spcAft>
            </a:pPr>
            <a:r>
              <a:rPr dirty="0" sz="1100">
                <a:solidFill>
                  <a:srgbClr val="000000"/>
                </a:solidFill>
                <a:latin typeface="WTDAPH+SimSun"/>
                <a:cs typeface="WTDAPH+SimSun"/>
              </a:rPr>
              <a:t>分析不同城市的经验要求差异</a:t>
            </a:r>
          </a:p>
          <a:p>
            <a:pPr marL="0" marR="0">
              <a:lnSpc>
                <a:spcPts val="1100"/>
              </a:lnSpc>
              <a:spcBef>
                <a:spcPts val="1176"/>
              </a:spcBef>
              <a:spcAft>
                <a:spcPts val="0"/>
              </a:spcAft>
            </a:pPr>
            <a:r>
              <a:rPr dirty="0" sz="1100">
                <a:solidFill>
                  <a:srgbClr val="000000"/>
                </a:solidFill>
                <a:latin typeface="WTDAPH+SimSun"/>
                <a:cs typeface="WTDAPH+SimSun"/>
              </a:rPr>
              <a:t>按时间段分析热门技能变化</a:t>
            </a:r>
          </a:p>
        </p:txBody>
      </p:sp>
      <p:sp>
        <p:nvSpPr>
          <p:cNvPr id="19" name="object 19"/>
          <p:cNvSpPr txBox="1"/>
          <p:nvPr/>
        </p:nvSpPr>
        <p:spPr>
          <a:xfrm>
            <a:off x="899795" y="6078348"/>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实现真实爬取</a:t>
            </a:r>
          </a:p>
        </p:txBody>
      </p:sp>
      <p:sp>
        <p:nvSpPr>
          <p:cNvPr id="20" name="object 20"/>
          <p:cNvSpPr txBox="1"/>
          <p:nvPr/>
        </p:nvSpPr>
        <p:spPr>
          <a:xfrm>
            <a:off x="899795" y="6326592"/>
            <a:ext cx="6089268" cy="358978"/>
          </a:xfrm>
          <a:prstGeom prst="rect">
            <a:avLst/>
          </a:prstGeom>
        </p:spPr>
        <p:txBody>
          <a:bodyPr wrap="square" lIns="0" tIns="0" rIns="0" bIns="0" rtlCol="0" vert="horz">
            <a:spAutoFit/>
          </a:bodyPr>
          <a:lstStyle/>
          <a:p>
            <a:pPr marL="0" marR="0">
              <a:lnSpc>
                <a:spcPts val="1170"/>
              </a:lnSpc>
              <a:spcBef>
                <a:spcPts val="0"/>
              </a:spcBef>
              <a:spcAft>
                <a:spcPts val="0"/>
              </a:spcAft>
            </a:pPr>
            <a:r>
              <a:rPr dirty="0" sz="1100">
                <a:solidFill>
                  <a:srgbClr val="000000"/>
                </a:solidFill>
                <a:latin typeface="WTDAPH+SimSun"/>
                <a:cs typeface="WTDAPH+SimSun"/>
              </a:rPr>
              <a:t>当前版本使用模拟数据进行演示，如需实现真实爬取，可修改</a:t>
            </a:r>
            <a:r>
              <a:rPr dirty="0" sz="1000">
                <a:solidFill>
                  <a:srgbClr val="c7254e"/>
                </a:solidFill>
                <a:highlight>
                  <a:srgbClr val="f9f2f4"/>
                </a:highlight>
                <a:latin typeface="Consolas"/>
                <a:cs typeface="Consolas"/>
              </a:rPr>
              <a:t>zhipin_scraper.py</a:t>
            </a:r>
            <a:r>
              <a:rPr dirty="0" sz="1100">
                <a:solidFill>
                  <a:srgbClr val="000000"/>
                </a:solidFill>
                <a:latin typeface="WTDAPH+SimSun"/>
                <a:cs typeface="WTDAPH+SimSun"/>
              </a:rPr>
              <a:t>，添加实际网站</a:t>
            </a:r>
          </a:p>
          <a:p>
            <a:pPr marL="0" marR="0">
              <a:lnSpc>
                <a:spcPts val="1100"/>
              </a:lnSpc>
              <a:spcBef>
                <a:spcPts val="230"/>
              </a:spcBef>
              <a:spcAft>
                <a:spcPts val="0"/>
              </a:spcAft>
            </a:pPr>
            <a:r>
              <a:rPr dirty="0" sz="1100">
                <a:solidFill>
                  <a:srgbClr val="000000"/>
                </a:solidFill>
                <a:latin typeface="WTDAPH+SimSun"/>
                <a:cs typeface="WTDAPH+SimSun"/>
              </a:rPr>
              <a:t>的爬取逻辑：</a:t>
            </a:r>
          </a:p>
        </p:txBody>
      </p:sp>
      <p:sp>
        <p:nvSpPr>
          <p:cNvPr id="21" name="object 21"/>
          <p:cNvSpPr txBox="1"/>
          <p:nvPr/>
        </p:nvSpPr>
        <p:spPr>
          <a:xfrm>
            <a:off x="899795" y="6768715"/>
            <a:ext cx="2316963" cy="34767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def</a:t>
            </a:r>
            <a:r>
              <a:rPr dirty="0" sz="1000">
                <a:solidFill>
                  <a:srgbClr val="000000"/>
                </a:solidFill>
                <a:latin typeface="Consolas"/>
                <a:cs typeface="Consolas"/>
              </a:rPr>
              <a:t> </a:t>
            </a:r>
            <a:r>
              <a:rPr dirty="0" sz="1000">
                <a:solidFill>
                  <a:srgbClr val="000000"/>
                </a:solidFill>
                <a:latin typeface="Consolas"/>
                <a:cs typeface="Consolas"/>
              </a:rPr>
              <a:t>get_job_list(self,</a:t>
            </a:r>
            <a:r>
              <a:rPr dirty="0" sz="1000">
                <a:solidFill>
                  <a:srgbClr val="000000"/>
                </a:solidFill>
                <a:latin typeface="Consolas"/>
                <a:cs typeface="Consolas"/>
              </a:rPr>
              <a:t> </a:t>
            </a:r>
            <a:r>
              <a:rPr dirty="0" sz="1000">
                <a:solidFill>
                  <a:srgbClr val="000000"/>
                </a:solidFill>
                <a:latin typeface="Consolas"/>
                <a:cs typeface="Consolas"/>
              </a:rPr>
              <a:t>page=1):</a:t>
            </a:r>
          </a:p>
          <a:p>
            <a:pPr marL="279272" marR="0">
              <a:lnSpc>
                <a:spcPts val="1170"/>
              </a:lnSpc>
              <a:spcBef>
                <a:spcPts val="45"/>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实现真实网站的爬取逻辑</a:t>
            </a:r>
          </a:p>
        </p:txBody>
      </p:sp>
      <p:sp>
        <p:nvSpPr>
          <p:cNvPr id="22" name="object 22"/>
          <p:cNvSpPr txBox="1"/>
          <p:nvPr/>
        </p:nvSpPr>
        <p:spPr>
          <a:xfrm>
            <a:off x="1179068" y="7082126"/>
            <a:ext cx="3643732" cy="496379"/>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url</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f"{self.base_url}?page={page}"</a:t>
            </a:r>
          </a:p>
          <a:p>
            <a:pPr marL="0" marR="0">
              <a:lnSpc>
                <a:spcPts val="1170"/>
              </a:lnSpc>
              <a:spcBef>
                <a:spcPts val="0"/>
              </a:spcBef>
              <a:spcAft>
                <a:spcPts val="0"/>
              </a:spcAft>
            </a:pPr>
            <a:r>
              <a:rPr dirty="0" sz="1000">
                <a:solidFill>
                  <a:srgbClr val="000000"/>
                </a:solidFill>
                <a:latin typeface="Consolas"/>
                <a:cs typeface="Consolas"/>
              </a:rPr>
              <a:t>response</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requests.get(url,</a:t>
            </a:r>
            <a:r>
              <a:rPr dirty="0" sz="1000">
                <a:solidFill>
                  <a:srgbClr val="000000"/>
                </a:solidFill>
                <a:latin typeface="Consolas"/>
                <a:cs typeface="Consolas"/>
              </a:rPr>
              <a:t> </a:t>
            </a:r>
            <a:r>
              <a:rPr dirty="0" sz="1000">
                <a:solidFill>
                  <a:srgbClr val="000000"/>
                </a:solidFill>
                <a:latin typeface="Consolas"/>
                <a:cs typeface="Consolas"/>
              </a:rPr>
              <a:t>headers=self.headers)</a:t>
            </a:r>
          </a:p>
          <a:p>
            <a:pPr marL="0" marR="0">
              <a:lnSpc>
                <a:spcPts val="1170"/>
              </a:lnSpc>
              <a:spcBef>
                <a:spcPts val="95"/>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解析网页内容</a:t>
            </a:r>
          </a:p>
        </p:txBody>
      </p:sp>
      <p:sp>
        <p:nvSpPr>
          <p:cNvPr id="23" name="object 23"/>
          <p:cNvSpPr txBox="1"/>
          <p:nvPr/>
        </p:nvSpPr>
        <p:spPr>
          <a:xfrm>
            <a:off x="1179068" y="7544242"/>
            <a:ext cx="501498" cy="18680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a:t>
            </a:r>
          </a:p>
        </p:txBody>
      </p:sp>
      <p:sp>
        <p:nvSpPr>
          <p:cNvPr id="24" name="object 24"/>
          <p:cNvSpPr txBox="1"/>
          <p:nvPr/>
        </p:nvSpPr>
        <p:spPr>
          <a:xfrm>
            <a:off x="899795" y="7871143"/>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数据导出功能</a:t>
            </a:r>
          </a:p>
        </p:txBody>
      </p:sp>
      <p:sp>
        <p:nvSpPr>
          <p:cNvPr id="25" name="object 25"/>
          <p:cNvSpPr txBox="1"/>
          <p:nvPr/>
        </p:nvSpPr>
        <p:spPr>
          <a:xfrm>
            <a:off x="899795" y="8106427"/>
            <a:ext cx="4421640"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WTDAPH+SimSun"/>
                <a:cs typeface="WTDAPH+SimSun"/>
              </a:rPr>
              <a:t>系统支持将数据导出为</a:t>
            </a:r>
            <a:r>
              <a:rPr dirty="0" sz="1100">
                <a:solidFill>
                  <a:srgbClr val="000000"/>
                </a:solidFill>
                <a:latin typeface="Calibri"/>
                <a:cs typeface="Calibri"/>
              </a:rPr>
              <a:t>CSV</a:t>
            </a:r>
            <a:r>
              <a:rPr dirty="0" sz="1100">
                <a:solidFill>
                  <a:srgbClr val="000000"/>
                </a:solidFill>
                <a:latin typeface="WTDAPH+SimSun"/>
                <a:cs typeface="WTDAPH+SimSun"/>
              </a:rPr>
              <a:t>格式，便于在其他工具中进行进一步分析：</a:t>
            </a:r>
          </a:p>
        </p:txBody>
      </p:sp>
      <p:sp>
        <p:nvSpPr>
          <p:cNvPr id="26" name="object 26"/>
          <p:cNvSpPr txBox="1"/>
          <p:nvPr/>
        </p:nvSpPr>
        <p:spPr>
          <a:xfrm>
            <a:off x="899795" y="8380332"/>
            <a:ext cx="3294533" cy="335508"/>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data_manager</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DataManager()</a:t>
            </a:r>
          </a:p>
          <a:p>
            <a:pPr marL="0" marR="0">
              <a:lnSpc>
                <a:spcPts val="1170"/>
              </a:lnSpc>
              <a:spcBef>
                <a:spcPts val="0"/>
              </a:spcBef>
              <a:spcAft>
                <a:spcPts val="0"/>
              </a:spcAft>
            </a:pPr>
            <a:r>
              <a:rPr dirty="0" sz="1000">
                <a:solidFill>
                  <a:srgbClr val="000000"/>
                </a:solidFill>
                <a:latin typeface="Consolas"/>
                <a:cs typeface="Consolas"/>
              </a:rPr>
              <a:t>data_manager.export_to_csv("export_data.csv")</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81380" y="7331366"/>
            <a:ext cx="6009640" cy="1072934"/>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881380" y="5571045"/>
            <a:ext cx="6009640" cy="1072933"/>
          </a:xfrm>
          <a:prstGeom prst="rect">
            <a:avLst/>
          </a:prstGeom>
          <a:blipFill>
            <a:blip cstate="print" r:embed="rId3"/>
            <a:stretch>
              <a:fillRect/>
            </a:stretch>
          </a:blipFill>
        </p:spPr>
        <p:txBody>
          <a:bodyPr wrap="square" lIns="0" tIns="0" rIns="0" bIns="0" rtlCol="0">
            <a:spAutoFit/>
          </a:bodyPr>
          <a:lstStyle/>
          <a:p/>
        </p:txBody>
      </p:sp>
      <p:sp>
        <p:nvSpPr>
          <p:cNvPr id="4" name="object 4"/>
          <p:cNvSpPr txBox="1"/>
          <p:nvPr/>
        </p:nvSpPr>
        <p:spPr>
          <a:xfrm>
            <a:off x="899795" y="927579"/>
            <a:ext cx="8636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常见问题</a:t>
            </a:r>
          </a:p>
        </p:txBody>
      </p:sp>
      <p:sp>
        <p:nvSpPr>
          <p:cNvPr id="5" name="object 5"/>
          <p:cNvSpPr txBox="1"/>
          <p:nvPr/>
        </p:nvSpPr>
        <p:spPr>
          <a:xfrm>
            <a:off x="899795" y="1308571"/>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中文显示问题</a:t>
            </a:r>
          </a:p>
        </p:txBody>
      </p:sp>
      <p:sp>
        <p:nvSpPr>
          <p:cNvPr id="6" name="object 6"/>
          <p:cNvSpPr txBox="1"/>
          <p:nvPr/>
        </p:nvSpPr>
        <p:spPr>
          <a:xfrm>
            <a:off x="899795" y="1556815"/>
            <a:ext cx="2528417"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问题</a:t>
            </a:r>
            <a:r>
              <a:rPr dirty="0" sz="1100">
                <a:solidFill>
                  <a:srgbClr val="000000"/>
                </a:solidFill>
                <a:latin typeface="WTDAPH+SimSun"/>
                <a:cs typeface="WTDAPH+SimSun"/>
              </a:rPr>
              <a:t>：分析图表中的中文无法正确显示</a:t>
            </a:r>
          </a:p>
        </p:txBody>
      </p:sp>
      <p:sp>
        <p:nvSpPr>
          <p:cNvPr id="7" name="object 7"/>
          <p:cNvSpPr txBox="1"/>
          <p:nvPr/>
        </p:nvSpPr>
        <p:spPr>
          <a:xfrm>
            <a:off x="899795" y="1839593"/>
            <a:ext cx="853135"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解决方案</a:t>
            </a:r>
            <a:r>
              <a:rPr dirty="0" sz="1100">
                <a:solidFill>
                  <a:srgbClr val="000000"/>
                </a:solidFill>
                <a:latin typeface="WTDAPH+SimSun"/>
                <a:cs typeface="WTDAPH+SimSun"/>
              </a:rPr>
              <a:t>：</a:t>
            </a:r>
          </a:p>
        </p:txBody>
      </p:sp>
      <p:sp>
        <p:nvSpPr>
          <p:cNvPr id="8" name="object 8"/>
          <p:cNvSpPr txBox="1"/>
          <p:nvPr/>
        </p:nvSpPr>
        <p:spPr>
          <a:xfrm>
            <a:off x="1128395" y="2109410"/>
            <a:ext cx="3296208" cy="774188"/>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WTDAPH+SimSun"/>
                <a:cs typeface="WTDAPH+SimSun"/>
              </a:rPr>
              <a:t>系统已内置自动回退机制，使用</a:t>
            </a:r>
            <a:r>
              <a:rPr dirty="0" sz="1100">
                <a:solidFill>
                  <a:srgbClr val="000000"/>
                </a:solidFill>
                <a:latin typeface="Calibri"/>
                <a:cs typeface="Calibri"/>
              </a:rPr>
              <a:t>ID</a:t>
            </a:r>
            <a:r>
              <a:rPr dirty="0" sz="1100">
                <a:solidFill>
                  <a:srgbClr val="000000"/>
                </a:solidFill>
                <a:latin typeface="WTDAPH+SimSun"/>
                <a:cs typeface="WTDAPH+SimSun"/>
              </a:rPr>
              <a:t>标识替代中文</a:t>
            </a:r>
          </a:p>
          <a:p>
            <a:pPr marL="0" marR="0">
              <a:lnSpc>
                <a:spcPts val="1342"/>
              </a:lnSpc>
              <a:spcBef>
                <a:spcPts val="933"/>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可以在</a:t>
            </a:r>
            <a:r>
              <a:rPr dirty="0" sz="1100">
                <a:solidFill>
                  <a:srgbClr val="000000"/>
                </a:solidFill>
                <a:latin typeface="Calibri"/>
                <a:cs typeface="Calibri"/>
              </a:rPr>
              <a:t>HTML</a:t>
            </a:r>
            <a:r>
              <a:rPr dirty="0" sz="1100">
                <a:solidFill>
                  <a:srgbClr val="000000"/>
                </a:solidFill>
                <a:latin typeface="WTDAPH+SimSun"/>
                <a:cs typeface="WTDAPH+SimSun"/>
              </a:rPr>
              <a:t>报告中查看</a:t>
            </a:r>
            <a:r>
              <a:rPr dirty="0" sz="1100">
                <a:solidFill>
                  <a:srgbClr val="000000"/>
                </a:solidFill>
                <a:latin typeface="Calibri"/>
                <a:cs typeface="Calibri"/>
              </a:rPr>
              <a:t>ID</a:t>
            </a:r>
            <a:r>
              <a:rPr dirty="0" sz="1100">
                <a:solidFill>
                  <a:srgbClr val="000000"/>
                </a:solidFill>
                <a:latin typeface="WTDAPH+SimSun"/>
                <a:cs typeface="WTDAPH+SimSun"/>
              </a:rPr>
              <a:t>与中文的对照表</a:t>
            </a:r>
          </a:p>
          <a:p>
            <a:pPr marL="0" marR="0">
              <a:lnSpc>
                <a:spcPts val="1342"/>
              </a:lnSpc>
              <a:spcBef>
                <a:spcPts val="883"/>
              </a:spcBef>
              <a:spcAft>
                <a:spcPts val="0"/>
              </a:spcAft>
            </a:pPr>
            <a:r>
              <a:rPr dirty="0" sz="1100">
                <a:solidFill>
                  <a:srgbClr val="000000"/>
                </a:solidFill>
                <a:latin typeface="Calibri"/>
                <a:cs typeface="Calibri"/>
              </a:rPr>
              <a:t>3.</a:t>
            </a:r>
            <a:r>
              <a:rPr dirty="0" sz="1100" spc="715">
                <a:solidFill>
                  <a:srgbClr val="000000"/>
                </a:solidFill>
                <a:latin typeface="Calibri"/>
                <a:cs typeface="Calibri"/>
              </a:rPr>
              <a:t> </a:t>
            </a:r>
            <a:r>
              <a:rPr dirty="0" sz="1100">
                <a:solidFill>
                  <a:srgbClr val="000000"/>
                </a:solidFill>
                <a:latin typeface="WTDAPH+SimSun"/>
                <a:cs typeface="WTDAPH+SimSun"/>
              </a:rPr>
              <a:t>也可尝试在系统中安装相应的中文字体</a:t>
            </a:r>
          </a:p>
        </p:txBody>
      </p:sp>
      <p:sp>
        <p:nvSpPr>
          <p:cNvPr id="9" name="object 9"/>
          <p:cNvSpPr txBox="1"/>
          <p:nvPr/>
        </p:nvSpPr>
        <p:spPr>
          <a:xfrm>
            <a:off x="899795" y="3025471"/>
            <a:ext cx="11430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数据累积问题</a:t>
            </a:r>
          </a:p>
        </p:txBody>
      </p:sp>
      <p:sp>
        <p:nvSpPr>
          <p:cNvPr id="10" name="object 10"/>
          <p:cNvSpPr txBox="1"/>
          <p:nvPr/>
        </p:nvSpPr>
        <p:spPr>
          <a:xfrm>
            <a:off x="899795" y="3273715"/>
            <a:ext cx="2388717"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问题</a:t>
            </a:r>
            <a:r>
              <a:rPr dirty="0" sz="1100">
                <a:solidFill>
                  <a:srgbClr val="000000"/>
                </a:solidFill>
                <a:latin typeface="WTDAPH+SimSun"/>
                <a:cs typeface="WTDAPH+SimSun"/>
              </a:rPr>
              <a:t>：数据量过大导致分析速度变慢</a:t>
            </a:r>
          </a:p>
        </p:txBody>
      </p:sp>
      <p:sp>
        <p:nvSpPr>
          <p:cNvPr id="11" name="object 11"/>
          <p:cNvSpPr txBox="1"/>
          <p:nvPr/>
        </p:nvSpPr>
        <p:spPr>
          <a:xfrm>
            <a:off x="899795" y="3556493"/>
            <a:ext cx="853135"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解决方案</a:t>
            </a:r>
            <a:r>
              <a:rPr dirty="0" sz="1100">
                <a:solidFill>
                  <a:srgbClr val="000000"/>
                </a:solidFill>
                <a:latin typeface="WTDAPH+SimSun"/>
                <a:cs typeface="WTDAPH+SimSun"/>
              </a:rPr>
              <a:t>：</a:t>
            </a:r>
          </a:p>
        </p:txBody>
      </p:sp>
      <p:sp>
        <p:nvSpPr>
          <p:cNvPr id="12" name="object 12"/>
          <p:cNvSpPr txBox="1"/>
          <p:nvPr/>
        </p:nvSpPr>
        <p:spPr>
          <a:xfrm>
            <a:off x="1128395" y="3826311"/>
            <a:ext cx="3174949" cy="491410"/>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WTDAPH+SimSun"/>
                <a:cs typeface="WTDAPH+SimSun"/>
              </a:rPr>
              <a:t>可以修改数据管理模块，实现数据分片存储</a:t>
            </a:r>
          </a:p>
          <a:p>
            <a:pPr marL="0" marR="0">
              <a:lnSpc>
                <a:spcPts val="1342"/>
              </a:lnSpc>
              <a:spcBef>
                <a:spcPts val="933"/>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添加时间筛选功能，只分析特定时间段的数据</a:t>
            </a:r>
          </a:p>
        </p:txBody>
      </p:sp>
      <p:sp>
        <p:nvSpPr>
          <p:cNvPr id="13" name="object 13"/>
          <p:cNvSpPr txBox="1"/>
          <p:nvPr/>
        </p:nvSpPr>
        <p:spPr>
          <a:xfrm>
            <a:off x="899795" y="4461582"/>
            <a:ext cx="1041399"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扩展与定制</a:t>
            </a:r>
          </a:p>
        </p:txBody>
      </p:sp>
      <p:sp>
        <p:nvSpPr>
          <p:cNvPr id="14" name="object 14"/>
          <p:cNvSpPr txBox="1"/>
          <p:nvPr/>
        </p:nvSpPr>
        <p:spPr>
          <a:xfrm>
            <a:off x="899795" y="4724309"/>
            <a:ext cx="33655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系统采用模块化设计，可以方便地进行扩展和定制：</a:t>
            </a:r>
          </a:p>
        </p:txBody>
      </p:sp>
      <p:sp>
        <p:nvSpPr>
          <p:cNvPr id="15" name="object 15"/>
          <p:cNvSpPr txBox="1"/>
          <p:nvPr/>
        </p:nvSpPr>
        <p:spPr>
          <a:xfrm>
            <a:off x="899795" y="5061853"/>
            <a:ext cx="13081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支持更多数据源</a:t>
            </a:r>
          </a:p>
        </p:txBody>
      </p:sp>
      <p:sp>
        <p:nvSpPr>
          <p:cNvPr id="16" name="object 16"/>
          <p:cNvSpPr txBox="1"/>
          <p:nvPr/>
        </p:nvSpPr>
        <p:spPr>
          <a:xfrm>
            <a:off x="899795" y="5310097"/>
            <a:ext cx="29464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修改爬虫模块，添加对其他招聘网站的支持：</a:t>
            </a:r>
          </a:p>
        </p:txBody>
      </p:sp>
      <p:sp>
        <p:nvSpPr>
          <p:cNvPr id="17" name="object 17"/>
          <p:cNvSpPr txBox="1"/>
          <p:nvPr/>
        </p:nvSpPr>
        <p:spPr>
          <a:xfrm>
            <a:off x="899795" y="5571042"/>
            <a:ext cx="2596236" cy="50021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class</a:t>
            </a:r>
            <a:r>
              <a:rPr dirty="0" sz="1000">
                <a:solidFill>
                  <a:srgbClr val="000000"/>
                </a:solidFill>
                <a:latin typeface="Consolas"/>
                <a:cs typeface="Consolas"/>
              </a:rPr>
              <a:t> </a:t>
            </a:r>
            <a:r>
              <a:rPr dirty="0" sz="1000">
                <a:solidFill>
                  <a:srgbClr val="000000"/>
                </a:solidFill>
                <a:latin typeface="Consolas"/>
                <a:cs typeface="Consolas"/>
              </a:rPr>
              <a:t>LinkedinScraper(BaseScraper):</a:t>
            </a:r>
          </a:p>
          <a:p>
            <a:pPr marL="279272" marR="0">
              <a:lnSpc>
                <a:spcPts val="1170"/>
              </a:lnSpc>
              <a:spcBef>
                <a:spcPts val="45"/>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实现</a:t>
            </a:r>
            <a:r>
              <a:rPr dirty="0" sz="1000">
                <a:solidFill>
                  <a:srgbClr val="000000"/>
                </a:solidFill>
                <a:latin typeface="Consolas"/>
                <a:cs typeface="Consolas"/>
              </a:rPr>
              <a:t>LinkedIn</a:t>
            </a:r>
            <a:r>
              <a:rPr dirty="0" sz="1000">
                <a:solidFill>
                  <a:srgbClr val="000000"/>
                </a:solidFill>
                <a:latin typeface="WTDAPH+SimSun"/>
                <a:cs typeface="WTDAPH+SimSun"/>
              </a:rPr>
              <a:t>爬取逻辑</a:t>
            </a:r>
          </a:p>
          <a:p>
            <a:pPr marL="279272" marR="0">
              <a:lnSpc>
                <a:spcPts val="1170"/>
              </a:lnSpc>
              <a:spcBef>
                <a:spcPts val="30"/>
              </a:spcBef>
              <a:spcAft>
                <a:spcPts val="0"/>
              </a:spcAft>
            </a:pPr>
            <a:r>
              <a:rPr dirty="0" sz="1000">
                <a:solidFill>
                  <a:srgbClr val="000000"/>
                </a:solidFill>
                <a:latin typeface="Consolas"/>
                <a:cs typeface="Consolas"/>
              </a:rPr>
              <a:t>pass</a:t>
            </a:r>
          </a:p>
        </p:txBody>
      </p:sp>
      <p:sp>
        <p:nvSpPr>
          <p:cNvPr id="18" name="object 18"/>
          <p:cNvSpPr txBox="1"/>
          <p:nvPr/>
        </p:nvSpPr>
        <p:spPr>
          <a:xfrm>
            <a:off x="899795" y="6181862"/>
            <a:ext cx="2386813" cy="50021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class</a:t>
            </a:r>
            <a:r>
              <a:rPr dirty="0" sz="1000">
                <a:solidFill>
                  <a:srgbClr val="000000"/>
                </a:solidFill>
                <a:latin typeface="Consolas"/>
                <a:cs typeface="Consolas"/>
              </a:rPr>
              <a:t> </a:t>
            </a:r>
            <a:r>
              <a:rPr dirty="0" sz="1000">
                <a:solidFill>
                  <a:srgbClr val="000000"/>
                </a:solidFill>
                <a:latin typeface="Consolas"/>
                <a:cs typeface="Consolas"/>
              </a:rPr>
              <a:t>LagouScraper(BaseScraper):</a:t>
            </a:r>
          </a:p>
          <a:p>
            <a:pPr marL="279272" marR="0">
              <a:lnSpc>
                <a:spcPts val="1170"/>
              </a:lnSpc>
              <a:spcBef>
                <a:spcPts val="45"/>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实现拉勾网爬取逻辑</a:t>
            </a:r>
          </a:p>
          <a:p>
            <a:pPr marL="279272" marR="0">
              <a:lnSpc>
                <a:spcPts val="1170"/>
              </a:lnSpc>
              <a:spcBef>
                <a:spcPts val="30"/>
              </a:spcBef>
              <a:spcAft>
                <a:spcPts val="0"/>
              </a:spcAft>
            </a:pPr>
            <a:r>
              <a:rPr dirty="0" sz="1000">
                <a:solidFill>
                  <a:srgbClr val="000000"/>
                </a:solidFill>
                <a:latin typeface="Consolas"/>
                <a:cs typeface="Consolas"/>
              </a:rPr>
              <a:t>pass</a:t>
            </a:r>
          </a:p>
        </p:txBody>
      </p:sp>
      <p:sp>
        <p:nvSpPr>
          <p:cNvPr id="19" name="object 19"/>
          <p:cNvSpPr txBox="1"/>
          <p:nvPr/>
        </p:nvSpPr>
        <p:spPr>
          <a:xfrm>
            <a:off x="899795" y="6822174"/>
            <a:ext cx="14732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添加更多分析维度</a:t>
            </a:r>
          </a:p>
        </p:txBody>
      </p:sp>
      <p:sp>
        <p:nvSpPr>
          <p:cNvPr id="20" name="object 20"/>
          <p:cNvSpPr txBox="1"/>
          <p:nvPr/>
        </p:nvSpPr>
        <p:spPr>
          <a:xfrm>
            <a:off x="899795" y="7070418"/>
            <a:ext cx="26670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通过扩展分析模块，添加新的分析维度：</a:t>
            </a:r>
          </a:p>
        </p:txBody>
      </p:sp>
      <p:sp>
        <p:nvSpPr>
          <p:cNvPr id="21" name="object 21"/>
          <p:cNvSpPr txBox="1"/>
          <p:nvPr/>
        </p:nvSpPr>
        <p:spPr>
          <a:xfrm>
            <a:off x="899795" y="7331364"/>
            <a:ext cx="1897990" cy="50021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def</a:t>
            </a:r>
            <a:r>
              <a:rPr dirty="0" sz="1000">
                <a:solidFill>
                  <a:srgbClr val="000000"/>
                </a:solidFill>
                <a:latin typeface="Consolas"/>
                <a:cs typeface="Consolas"/>
              </a:rPr>
              <a:t> </a:t>
            </a:r>
            <a:r>
              <a:rPr dirty="0" sz="1000">
                <a:solidFill>
                  <a:srgbClr val="000000"/>
                </a:solidFill>
                <a:latin typeface="Consolas"/>
                <a:cs typeface="Consolas"/>
              </a:rPr>
              <a:t>analyze_skills(self):</a:t>
            </a:r>
          </a:p>
          <a:p>
            <a:pPr marL="279272" marR="0">
              <a:lnSpc>
                <a:spcPts val="1170"/>
              </a:lnSpc>
              <a:spcBef>
                <a:spcPts val="45"/>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实现技能关键词分析</a:t>
            </a:r>
          </a:p>
          <a:p>
            <a:pPr marL="279272" marR="0">
              <a:lnSpc>
                <a:spcPts val="1170"/>
              </a:lnSpc>
              <a:spcBef>
                <a:spcPts val="30"/>
              </a:spcBef>
              <a:spcAft>
                <a:spcPts val="0"/>
              </a:spcAft>
            </a:pPr>
            <a:r>
              <a:rPr dirty="0" sz="1000">
                <a:solidFill>
                  <a:srgbClr val="000000"/>
                </a:solidFill>
                <a:latin typeface="Consolas"/>
                <a:cs typeface="Consolas"/>
              </a:rPr>
              <a:t>pass</a:t>
            </a:r>
          </a:p>
        </p:txBody>
      </p:sp>
      <p:sp>
        <p:nvSpPr>
          <p:cNvPr id="22" name="object 22"/>
          <p:cNvSpPr txBox="1"/>
          <p:nvPr/>
        </p:nvSpPr>
        <p:spPr>
          <a:xfrm>
            <a:off x="899795" y="7942183"/>
            <a:ext cx="2107540" cy="500214"/>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def</a:t>
            </a:r>
            <a:r>
              <a:rPr dirty="0" sz="1000">
                <a:solidFill>
                  <a:srgbClr val="000000"/>
                </a:solidFill>
                <a:latin typeface="Consolas"/>
                <a:cs typeface="Consolas"/>
              </a:rPr>
              <a:t> </a:t>
            </a:r>
            <a:r>
              <a:rPr dirty="0" sz="1000">
                <a:solidFill>
                  <a:srgbClr val="000000"/>
                </a:solidFill>
                <a:latin typeface="Consolas"/>
                <a:cs typeface="Consolas"/>
              </a:rPr>
              <a:t>analyze_education(self):</a:t>
            </a:r>
          </a:p>
          <a:p>
            <a:pPr marL="279272" marR="0">
              <a:lnSpc>
                <a:spcPts val="1170"/>
              </a:lnSpc>
              <a:spcBef>
                <a:spcPts val="45"/>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实现学历要求分析</a:t>
            </a:r>
          </a:p>
          <a:p>
            <a:pPr marL="279272" marR="0">
              <a:lnSpc>
                <a:spcPts val="1170"/>
              </a:lnSpc>
              <a:spcBef>
                <a:spcPts val="30"/>
              </a:spcBef>
              <a:spcAft>
                <a:spcPts val="0"/>
              </a:spcAft>
            </a:pPr>
            <a:r>
              <a:rPr dirty="0" sz="1000">
                <a:solidFill>
                  <a:srgbClr val="000000"/>
                </a:solidFill>
                <a:latin typeface="Consolas"/>
                <a:cs typeface="Consolas"/>
              </a:rPr>
              <a:t>pass</a:t>
            </a:r>
          </a:p>
        </p:txBody>
      </p:sp>
      <p:sp>
        <p:nvSpPr>
          <p:cNvPr id="23" name="object 23"/>
          <p:cNvSpPr txBox="1"/>
          <p:nvPr/>
        </p:nvSpPr>
        <p:spPr>
          <a:xfrm>
            <a:off x="899795" y="8582496"/>
            <a:ext cx="977899"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自动化运行</a:t>
            </a:r>
          </a:p>
        </p:txBody>
      </p:sp>
      <p:sp>
        <p:nvSpPr>
          <p:cNvPr id="24" name="object 24"/>
          <p:cNvSpPr txBox="1"/>
          <p:nvPr/>
        </p:nvSpPr>
        <p:spPr>
          <a:xfrm>
            <a:off x="899795" y="8830740"/>
            <a:ext cx="29464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配置定时任务，实现数据的自动收集和分析：</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showMasterSp="0">
  <p:cSld>
    <p:spTree>
      <p:nvGrpSpPr>
        <p:cNvPr id="1" name=""/>
        <p:cNvGrpSpPr/>
        <p:nvPr/>
      </p:nvGrpSpPr>
      <p:grpSpPr>
        <a:xfrm>
          <a:off x="0" y="0"/>
          <a:ext cx="0" cy="0"/>
          <a:chOff x="0" y="0"/>
          <a:chExt cx="0" cy="0"/>
        </a:xfrm>
      </p:grpSpPr>
      <p:sp>
        <p:nvSpPr>
          <p:cNvPr id="1" name="object 1"/>
          <p:cNvSpPr/>
          <p:nvPr/>
        </p:nvSpPr>
        <p:spPr>
          <a:xfrm>
            <a:off x="899795" y="6214097"/>
            <a:ext cx="5972810" cy="19050"/>
          </a:xfrm>
          <a:prstGeom prst="rect">
            <a:avLst/>
          </a:prstGeom>
          <a:blipFill>
            <a:blip cstate="print" r:embed="rId2"/>
            <a:stretch>
              <a:fillRect/>
            </a:stretch>
          </a:blipFill>
        </p:spPr>
        <p:txBody>
          <a:bodyPr wrap="square" lIns="0" tIns="0" rIns="0" bIns="0" rtlCol="0">
            <a:spAutoFit/>
          </a:bodyPr>
          <a:lstStyle/>
          <a:p/>
        </p:txBody>
      </p:sp>
      <p:sp>
        <p:nvSpPr>
          <p:cNvPr id="2" name="object 2"/>
          <p:cNvSpPr/>
          <p:nvPr/>
        </p:nvSpPr>
        <p:spPr>
          <a:xfrm>
            <a:off x="881380" y="899794"/>
            <a:ext cx="6009640" cy="775525"/>
          </a:xfrm>
          <a:prstGeom prst="rect">
            <a:avLst/>
          </a:prstGeom>
          <a:blipFill>
            <a:blip cstate="print" r:embed="rId3"/>
            <a:stretch>
              <a:fillRect/>
            </a:stretch>
          </a:blipFill>
        </p:spPr>
        <p:txBody>
          <a:bodyPr wrap="square" lIns="0" tIns="0" rIns="0" bIns="0" rtlCol="0">
            <a:spAutoFit/>
          </a:bodyPr>
          <a:lstStyle/>
          <a:p/>
        </p:txBody>
      </p:sp>
      <p:sp>
        <p:nvSpPr>
          <p:cNvPr id="4" name="object 4"/>
          <p:cNvSpPr txBox="1"/>
          <p:nvPr/>
        </p:nvSpPr>
        <p:spPr>
          <a:xfrm>
            <a:off x="899795" y="911958"/>
            <a:ext cx="3154909" cy="339343"/>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每天凌晨</a:t>
            </a:r>
            <a:r>
              <a:rPr dirty="0" sz="1000">
                <a:solidFill>
                  <a:srgbClr val="000000"/>
                </a:solidFill>
                <a:latin typeface="Consolas"/>
                <a:cs typeface="Consolas"/>
              </a:rPr>
              <a:t>2</a:t>
            </a:r>
            <a:r>
              <a:rPr dirty="0" sz="1000">
                <a:solidFill>
                  <a:srgbClr val="000000"/>
                </a:solidFill>
                <a:latin typeface="WTDAPH+SimSun"/>
                <a:cs typeface="WTDAPH+SimSun"/>
              </a:rPr>
              <a:t>点运行爬虫</a:t>
            </a:r>
          </a:p>
          <a:p>
            <a:pPr marL="0" marR="0">
              <a:lnSpc>
                <a:spcPts val="1170"/>
              </a:lnSpc>
              <a:spcBef>
                <a:spcPts val="30"/>
              </a:spcBef>
              <a:spcAft>
                <a:spcPts val="0"/>
              </a:spcAft>
            </a:pPr>
            <a:r>
              <a:rPr dirty="0" sz="1000">
                <a:solidFill>
                  <a:srgbClr val="000000"/>
                </a:solidFill>
                <a:latin typeface="Consolas"/>
                <a:cs typeface="Consolas"/>
              </a:rPr>
              <a:t>0</a:t>
            </a:r>
            <a:r>
              <a:rPr dirty="0" sz="1000">
                <a:solidFill>
                  <a:srgbClr val="000000"/>
                </a:solidFill>
                <a:latin typeface="Consolas"/>
                <a:cs typeface="Consolas"/>
              </a:rPr>
              <a:t> </a:t>
            </a:r>
            <a:r>
              <a:rPr dirty="0" sz="1000">
                <a:solidFill>
                  <a:srgbClr val="000000"/>
                </a:solidFill>
                <a:latin typeface="Consolas"/>
                <a:cs typeface="Consolas"/>
              </a:rPr>
              <a:t>2</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python</a:t>
            </a:r>
            <a:r>
              <a:rPr dirty="0" sz="1000">
                <a:solidFill>
                  <a:srgbClr val="000000"/>
                </a:solidFill>
                <a:latin typeface="Consolas"/>
                <a:cs typeface="Consolas"/>
              </a:rPr>
              <a:t> </a:t>
            </a:r>
            <a:r>
              <a:rPr dirty="0" sz="1000">
                <a:solidFill>
                  <a:srgbClr val="000000"/>
                </a:solidFill>
                <a:latin typeface="Consolas"/>
                <a:cs typeface="Consolas"/>
              </a:rPr>
              <a:t>/path/to/zhipin_scraper.py</a:t>
            </a:r>
          </a:p>
        </p:txBody>
      </p:sp>
      <p:sp>
        <p:nvSpPr>
          <p:cNvPr id="5" name="object 5"/>
          <p:cNvSpPr txBox="1"/>
          <p:nvPr/>
        </p:nvSpPr>
        <p:spPr>
          <a:xfrm>
            <a:off x="899795" y="1374073"/>
            <a:ext cx="3085059" cy="339343"/>
          </a:xfrm>
          <a:prstGeom prst="rect">
            <a:avLst/>
          </a:prstGeom>
        </p:spPr>
        <p:txBody>
          <a:bodyPr wrap="square" lIns="0" tIns="0" rIns="0" bIns="0" rtlCol="0" vert="horz">
            <a:spAutoFit/>
          </a:bodyPr>
          <a:lstStyle/>
          <a:p>
            <a:pPr marL="0" marR="0">
              <a:lnSpc>
                <a:spcPts val="1170"/>
              </a:lnSpc>
              <a:spcBef>
                <a:spcPts val="0"/>
              </a:spcBef>
              <a:spcAft>
                <a:spcPts val="0"/>
              </a:spcAft>
            </a:pP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WTDAPH+SimSun"/>
                <a:cs typeface="WTDAPH+SimSun"/>
              </a:rPr>
              <a:t>每周一早上</a:t>
            </a:r>
            <a:r>
              <a:rPr dirty="0" sz="1000">
                <a:solidFill>
                  <a:srgbClr val="000000"/>
                </a:solidFill>
                <a:latin typeface="Consolas"/>
                <a:cs typeface="Consolas"/>
              </a:rPr>
              <a:t>8</a:t>
            </a:r>
            <a:r>
              <a:rPr dirty="0" sz="1000">
                <a:solidFill>
                  <a:srgbClr val="000000"/>
                </a:solidFill>
                <a:latin typeface="WTDAPH+SimSun"/>
                <a:cs typeface="WTDAPH+SimSun"/>
              </a:rPr>
              <a:t>点生成分析报告</a:t>
            </a:r>
          </a:p>
          <a:p>
            <a:pPr marL="0" marR="0">
              <a:lnSpc>
                <a:spcPts val="1170"/>
              </a:lnSpc>
              <a:spcBef>
                <a:spcPts val="30"/>
              </a:spcBef>
              <a:spcAft>
                <a:spcPts val="0"/>
              </a:spcAft>
            </a:pPr>
            <a:r>
              <a:rPr dirty="0" sz="1000">
                <a:solidFill>
                  <a:srgbClr val="000000"/>
                </a:solidFill>
                <a:latin typeface="Consolas"/>
                <a:cs typeface="Consolas"/>
              </a:rPr>
              <a:t>0</a:t>
            </a:r>
            <a:r>
              <a:rPr dirty="0" sz="1000">
                <a:solidFill>
                  <a:srgbClr val="000000"/>
                </a:solidFill>
                <a:latin typeface="Consolas"/>
                <a:cs typeface="Consolas"/>
              </a:rPr>
              <a:t> </a:t>
            </a:r>
            <a:r>
              <a:rPr dirty="0" sz="1000">
                <a:solidFill>
                  <a:srgbClr val="000000"/>
                </a:solidFill>
                <a:latin typeface="Consolas"/>
                <a:cs typeface="Consolas"/>
              </a:rPr>
              <a:t>8</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a:t>
            </a:r>
            <a:r>
              <a:rPr dirty="0" sz="1000">
                <a:solidFill>
                  <a:srgbClr val="000000"/>
                </a:solidFill>
                <a:latin typeface="Consolas"/>
                <a:cs typeface="Consolas"/>
              </a:rPr>
              <a:t> </a:t>
            </a:r>
            <a:r>
              <a:rPr dirty="0" sz="1000">
                <a:solidFill>
                  <a:srgbClr val="000000"/>
                </a:solidFill>
                <a:latin typeface="Consolas"/>
                <a:cs typeface="Consolas"/>
              </a:rPr>
              <a:t>1</a:t>
            </a:r>
            <a:r>
              <a:rPr dirty="0" sz="1000">
                <a:solidFill>
                  <a:srgbClr val="000000"/>
                </a:solidFill>
                <a:latin typeface="Consolas"/>
                <a:cs typeface="Consolas"/>
              </a:rPr>
              <a:t> </a:t>
            </a:r>
            <a:r>
              <a:rPr dirty="0" sz="1000">
                <a:solidFill>
                  <a:srgbClr val="000000"/>
                </a:solidFill>
                <a:latin typeface="Consolas"/>
                <a:cs typeface="Consolas"/>
              </a:rPr>
              <a:t>python</a:t>
            </a:r>
            <a:r>
              <a:rPr dirty="0" sz="1000">
                <a:solidFill>
                  <a:srgbClr val="000000"/>
                </a:solidFill>
                <a:latin typeface="Consolas"/>
                <a:cs typeface="Consolas"/>
              </a:rPr>
              <a:t> </a:t>
            </a:r>
            <a:r>
              <a:rPr dirty="0" sz="1000">
                <a:solidFill>
                  <a:srgbClr val="000000"/>
                </a:solidFill>
                <a:latin typeface="Consolas"/>
                <a:cs typeface="Consolas"/>
              </a:rPr>
              <a:t>/path/to/data_analysis.py</a:t>
            </a:r>
          </a:p>
        </p:txBody>
      </p:sp>
      <p:sp>
        <p:nvSpPr>
          <p:cNvPr id="6" name="object 6"/>
          <p:cNvSpPr txBox="1"/>
          <p:nvPr/>
        </p:nvSpPr>
        <p:spPr>
          <a:xfrm>
            <a:off x="899795" y="1855504"/>
            <a:ext cx="1397000" cy="584192"/>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项目维护与贡献</a:t>
            </a:r>
          </a:p>
          <a:p>
            <a:pPr marL="0" marR="0">
              <a:lnSpc>
                <a:spcPts val="1300"/>
              </a:lnSpc>
              <a:spcBef>
                <a:spcPts val="1599"/>
              </a:spcBef>
              <a:spcAft>
                <a:spcPts val="0"/>
              </a:spcAft>
            </a:pPr>
            <a:r>
              <a:rPr dirty="0" sz="1300">
                <a:solidFill>
                  <a:srgbClr val="000000"/>
                </a:solidFill>
                <a:latin typeface="WTDAPH+SimSun"/>
                <a:cs typeface="WTDAPH+SimSun"/>
              </a:rPr>
              <a:t>项目维护</a:t>
            </a:r>
          </a:p>
        </p:txBody>
      </p:sp>
      <p:sp>
        <p:nvSpPr>
          <p:cNvPr id="7" name="object 7"/>
          <p:cNvSpPr txBox="1"/>
          <p:nvPr/>
        </p:nvSpPr>
        <p:spPr>
          <a:xfrm>
            <a:off x="1128395" y="2488492"/>
            <a:ext cx="236233" cy="761910"/>
          </a:xfrm>
          <a:prstGeom prst="rect">
            <a:avLst/>
          </a:prstGeom>
        </p:spPr>
        <p:txBody>
          <a:bodyPr wrap="square" lIns="0" tIns="0" rIns="0" bIns="0" rtlCol="0" vert="horz">
            <a:spAutoFit/>
          </a:bodyPr>
          <a:lstStyle/>
          <a:p>
            <a:pPr marL="0" marR="0">
              <a:lnSpc>
                <a:spcPts val="1246"/>
              </a:lnSpc>
              <a:spcBef>
                <a:spcPts val="0"/>
              </a:spcBef>
              <a:spcAft>
                <a:spcPts val="0"/>
              </a:spcAft>
            </a:pPr>
            <a:r>
              <a:rPr dirty="0" sz="1100">
                <a:solidFill>
                  <a:srgbClr val="000000"/>
                </a:solidFill>
                <a:latin typeface="Courier New"/>
                <a:cs typeface="Courier New"/>
              </a:rPr>
              <a:t>-</a:t>
            </a:r>
          </a:p>
          <a:p>
            <a:pPr marL="0" marR="0">
              <a:lnSpc>
                <a:spcPts val="1246"/>
              </a:lnSpc>
              <a:spcBef>
                <a:spcPts val="1030"/>
              </a:spcBef>
              <a:spcAft>
                <a:spcPts val="0"/>
              </a:spcAft>
            </a:pPr>
            <a:r>
              <a:rPr dirty="0" sz="1100">
                <a:solidFill>
                  <a:srgbClr val="000000"/>
                </a:solidFill>
                <a:latin typeface="Courier New"/>
                <a:cs typeface="Courier New"/>
              </a:rPr>
              <a:t>-</a:t>
            </a:r>
          </a:p>
          <a:p>
            <a:pPr marL="0" marR="0">
              <a:lnSpc>
                <a:spcPts val="1246"/>
              </a:lnSpc>
              <a:spcBef>
                <a:spcPts val="980"/>
              </a:spcBef>
              <a:spcAft>
                <a:spcPts val="0"/>
              </a:spcAft>
            </a:pPr>
            <a:r>
              <a:rPr dirty="0" sz="1100">
                <a:solidFill>
                  <a:srgbClr val="000000"/>
                </a:solidFill>
                <a:latin typeface="Courier New"/>
                <a:cs typeface="Courier New"/>
              </a:rPr>
              <a:t>-</a:t>
            </a:r>
          </a:p>
        </p:txBody>
      </p:sp>
      <p:sp>
        <p:nvSpPr>
          <p:cNvPr id="8" name="object 8"/>
          <p:cNvSpPr txBox="1"/>
          <p:nvPr/>
        </p:nvSpPr>
        <p:spPr>
          <a:xfrm>
            <a:off x="1356944" y="2484740"/>
            <a:ext cx="11303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定期更新依赖包</a:t>
            </a:r>
          </a:p>
        </p:txBody>
      </p:sp>
      <p:sp>
        <p:nvSpPr>
          <p:cNvPr id="9" name="object 9"/>
          <p:cNvSpPr txBox="1"/>
          <p:nvPr/>
        </p:nvSpPr>
        <p:spPr>
          <a:xfrm>
            <a:off x="1356944" y="2767518"/>
            <a:ext cx="2108200" cy="460578"/>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检查并优化数据存储结构</a:t>
            </a:r>
          </a:p>
          <a:p>
            <a:pPr marL="0" marR="0">
              <a:lnSpc>
                <a:spcPts val="1100"/>
              </a:lnSpc>
              <a:spcBef>
                <a:spcPts val="1126"/>
              </a:spcBef>
              <a:spcAft>
                <a:spcPts val="0"/>
              </a:spcAft>
            </a:pPr>
            <a:r>
              <a:rPr dirty="0" sz="1100">
                <a:solidFill>
                  <a:srgbClr val="000000"/>
                </a:solidFill>
                <a:latin typeface="WTDAPH+SimSun"/>
                <a:cs typeface="WTDAPH+SimSun"/>
              </a:rPr>
              <a:t>根据招聘网站变化调整爬取逻辑</a:t>
            </a:r>
          </a:p>
        </p:txBody>
      </p:sp>
      <p:sp>
        <p:nvSpPr>
          <p:cNvPr id="10" name="object 10"/>
          <p:cNvSpPr txBox="1"/>
          <p:nvPr/>
        </p:nvSpPr>
        <p:spPr>
          <a:xfrm>
            <a:off x="899795" y="3387840"/>
            <a:ext cx="812800" cy="203200"/>
          </a:xfrm>
          <a:prstGeom prst="rect">
            <a:avLst/>
          </a:prstGeom>
        </p:spPr>
        <p:txBody>
          <a:bodyPr wrap="square" lIns="0" tIns="0" rIns="0" bIns="0" rtlCol="0" vert="horz">
            <a:spAutoFit/>
          </a:bodyPr>
          <a:lstStyle/>
          <a:p>
            <a:pPr marL="0" marR="0">
              <a:lnSpc>
                <a:spcPts val="1300"/>
              </a:lnSpc>
              <a:spcBef>
                <a:spcPts val="0"/>
              </a:spcBef>
              <a:spcAft>
                <a:spcPts val="0"/>
              </a:spcAft>
            </a:pPr>
            <a:r>
              <a:rPr dirty="0" sz="1300">
                <a:solidFill>
                  <a:srgbClr val="000000"/>
                </a:solidFill>
                <a:latin typeface="WTDAPH+SimSun"/>
                <a:cs typeface="WTDAPH+SimSun"/>
              </a:rPr>
              <a:t>参与贡献</a:t>
            </a:r>
          </a:p>
        </p:txBody>
      </p:sp>
      <p:sp>
        <p:nvSpPr>
          <p:cNvPr id="11" name="object 11"/>
          <p:cNvSpPr txBox="1"/>
          <p:nvPr/>
        </p:nvSpPr>
        <p:spPr>
          <a:xfrm>
            <a:off x="899795" y="3636084"/>
            <a:ext cx="21082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欢迎贡献代码或提出改进建议：</a:t>
            </a:r>
          </a:p>
        </p:txBody>
      </p:sp>
      <p:sp>
        <p:nvSpPr>
          <p:cNvPr id="12" name="object 12"/>
          <p:cNvSpPr txBox="1"/>
          <p:nvPr/>
        </p:nvSpPr>
        <p:spPr>
          <a:xfrm>
            <a:off x="1128395" y="3905902"/>
            <a:ext cx="1219149" cy="774188"/>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1.</a:t>
            </a:r>
            <a:r>
              <a:rPr dirty="0" sz="1100" spc="715">
                <a:solidFill>
                  <a:srgbClr val="000000"/>
                </a:solidFill>
                <a:latin typeface="Calibri"/>
                <a:cs typeface="Calibri"/>
              </a:rPr>
              <a:t> </a:t>
            </a:r>
            <a:r>
              <a:rPr dirty="0" sz="1100">
                <a:solidFill>
                  <a:srgbClr val="000000"/>
                </a:solidFill>
                <a:latin typeface="Calibri"/>
                <a:cs typeface="Calibri"/>
              </a:rPr>
              <a:t>Fork</a:t>
            </a:r>
            <a:r>
              <a:rPr dirty="0" sz="1100">
                <a:solidFill>
                  <a:srgbClr val="000000"/>
                </a:solidFill>
                <a:latin typeface="WTDAPH+SimSun"/>
                <a:cs typeface="WTDAPH+SimSun"/>
              </a:rPr>
              <a:t>项目仓库</a:t>
            </a:r>
          </a:p>
          <a:p>
            <a:pPr marL="0" marR="0">
              <a:lnSpc>
                <a:spcPts val="1342"/>
              </a:lnSpc>
              <a:spcBef>
                <a:spcPts val="933"/>
              </a:spcBef>
              <a:spcAft>
                <a:spcPts val="0"/>
              </a:spcAft>
            </a:pPr>
            <a:r>
              <a:rPr dirty="0" sz="1100">
                <a:solidFill>
                  <a:srgbClr val="000000"/>
                </a:solidFill>
                <a:latin typeface="Calibri"/>
                <a:cs typeface="Calibri"/>
              </a:rPr>
              <a:t>2.</a:t>
            </a:r>
            <a:r>
              <a:rPr dirty="0" sz="1100" spc="715">
                <a:solidFill>
                  <a:srgbClr val="000000"/>
                </a:solidFill>
                <a:latin typeface="Calibri"/>
                <a:cs typeface="Calibri"/>
              </a:rPr>
              <a:t> </a:t>
            </a:r>
            <a:r>
              <a:rPr dirty="0" sz="1100">
                <a:solidFill>
                  <a:srgbClr val="000000"/>
                </a:solidFill>
                <a:latin typeface="WTDAPH+SimSun"/>
                <a:cs typeface="WTDAPH+SimSun"/>
              </a:rPr>
              <a:t>创建特性分支</a:t>
            </a:r>
          </a:p>
          <a:p>
            <a:pPr marL="0" marR="0">
              <a:lnSpc>
                <a:spcPts val="1342"/>
              </a:lnSpc>
              <a:spcBef>
                <a:spcPts val="883"/>
              </a:spcBef>
              <a:spcAft>
                <a:spcPts val="0"/>
              </a:spcAft>
            </a:pPr>
            <a:r>
              <a:rPr dirty="0" sz="1100">
                <a:solidFill>
                  <a:srgbClr val="000000"/>
                </a:solidFill>
                <a:latin typeface="Calibri"/>
                <a:cs typeface="Calibri"/>
              </a:rPr>
              <a:t>3.</a:t>
            </a:r>
            <a:r>
              <a:rPr dirty="0" sz="1100" spc="715">
                <a:solidFill>
                  <a:srgbClr val="000000"/>
                </a:solidFill>
                <a:latin typeface="Calibri"/>
                <a:cs typeface="Calibri"/>
              </a:rPr>
              <a:t> </a:t>
            </a:r>
            <a:r>
              <a:rPr dirty="0" sz="1100">
                <a:solidFill>
                  <a:srgbClr val="000000"/>
                </a:solidFill>
                <a:latin typeface="WTDAPH+SimSun"/>
                <a:cs typeface="WTDAPH+SimSun"/>
              </a:rPr>
              <a:t>提交变更</a:t>
            </a:r>
          </a:p>
        </p:txBody>
      </p:sp>
      <p:sp>
        <p:nvSpPr>
          <p:cNvPr id="13" name="object 13"/>
          <p:cNvSpPr txBox="1"/>
          <p:nvPr/>
        </p:nvSpPr>
        <p:spPr>
          <a:xfrm>
            <a:off x="1128395" y="4754236"/>
            <a:ext cx="1364711"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Calibri"/>
                <a:cs typeface="Calibri"/>
              </a:rPr>
              <a:t>4.</a:t>
            </a:r>
            <a:r>
              <a:rPr dirty="0" sz="1100" spc="715">
                <a:solidFill>
                  <a:srgbClr val="000000"/>
                </a:solidFill>
                <a:latin typeface="Calibri"/>
                <a:cs typeface="Calibri"/>
              </a:rPr>
              <a:t> </a:t>
            </a:r>
            <a:r>
              <a:rPr dirty="0" sz="1100">
                <a:solidFill>
                  <a:srgbClr val="000000"/>
                </a:solidFill>
                <a:latin typeface="WTDAPH+SimSun"/>
                <a:cs typeface="WTDAPH+SimSun"/>
              </a:rPr>
              <a:t>创建</a:t>
            </a:r>
            <a:r>
              <a:rPr dirty="0" sz="1100">
                <a:solidFill>
                  <a:srgbClr val="000000"/>
                </a:solidFill>
                <a:latin typeface="Calibri"/>
                <a:cs typeface="Calibri"/>
              </a:rPr>
              <a:t>Pull</a:t>
            </a:r>
            <a:r>
              <a:rPr dirty="0" sz="1100">
                <a:solidFill>
                  <a:srgbClr val="000000"/>
                </a:solidFill>
                <a:latin typeface="Calibri"/>
                <a:cs typeface="Calibri"/>
              </a:rPr>
              <a:t> </a:t>
            </a:r>
            <a:r>
              <a:rPr dirty="0" sz="1100">
                <a:solidFill>
                  <a:srgbClr val="000000"/>
                </a:solidFill>
                <a:latin typeface="Calibri"/>
                <a:cs typeface="Calibri"/>
              </a:rPr>
              <a:t>Request</a:t>
            </a:r>
          </a:p>
        </p:txBody>
      </p:sp>
      <p:sp>
        <p:nvSpPr>
          <p:cNvPr id="14" name="object 14"/>
          <p:cNvSpPr txBox="1"/>
          <p:nvPr/>
        </p:nvSpPr>
        <p:spPr>
          <a:xfrm>
            <a:off x="899795" y="5106730"/>
            <a:ext cx="508000" cy="215900"/>
          </a:xfrm>
          <a:prstGeom prst="rect">
            <a:avLst/>
          </a:prstGeom>
        </p:spPr>
        <p:txBody>
          <a:bodyPr wrap="square" lIns="0" tIns="0" rIns="0" bIns="0" rtlCol="0" vert="horz">
            <a:spAutoFit/>
          </a:bodyPr>
          <a:lstStyle/>
          <a:p>
            <a:pPr marL="0" marR="0">
              <a:lnSpc>
                <a:spcPts val="1399"/>
              </a:lnSpc>
              <a:spcBef>
                <a:spcPts val="0"/>
              </a:spcBef>
              <a:spcAft>
                <a:spcPts val="0"/>
              </a:spcAft>
            </a:pPr>
            <a:r>
              <a:rPr dirty="0" sz="1400">
                <a:solidFill>
                  <a:srgbClr val="000000"/>
                </a:solidFill>
                <a:latin typeface="WTDAPH+SimSun"/>
                <a:cs typeface="WTDAPH+SimSun"/>
              </a:rPr>
              <a:t>总结</a:t>
            </a:r>
          </a:p>
        </p:txBody>
      </p:sp>
      <p:sp>
        <p:nvSpPr>
          <p:cNvPr id="15" name="object 15"/>
          <p:cNvSpPr txBox="1"/>
          <p:nvPr/>
        </p:nvSpPr>
        <p:spPr>
          <a:xfrm>
            <a:off x="899795" y="5369456"/>
            <a:ext cx="6019800" cy="358978"/>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本系统提供了一套完整的职位数据收集和分析解决方案，通过模块化设计实现了高度的可扩展性</a:t>
            </a:r>
          </a:p>
          <a:p>
            <a:pPr marL="0" marR="0">
              <a:lnSpc>
                <a:spcPts val="1100"/>
              </a:lnSpc>
              <a:spcBef>
                <a:spcPts val="326"/>
              </a:spcBef>
              <a:spcAft>
                <a:spcPts val="0"/>
              </a:spcAft>
            </a:pPr>
            <a:r>
              <a:rPr dirty="0" sz="1100">
                <a:solidFill>
                  <a:srgbClr val="000000"/>
                </a:solidFill>
                <a:latin typeface="WTDAPH+SimSun"/>
                <a:cs typeface="WTDAPH+SimSun"/>
              </a:rPr>
              <a:t>和可维护性。无论是进行就业市场研究，还是个人求职参考，都能提供有价值的数据支持。</a:t>
            </a:r>
          </a:p>
        </p:txBody>
      </p:sp>
      <p:sp>
        <p:nvSpPr>
          <p:cNvPr id="16" name="object 16"/>
          <p:cNvSpPr txBox="1"/>
          <p:nvPr/>
        </p:nvSpPr>
        <p:spPr>
          <a:xfrm>
            <a:off x="899795" y="5833413"/>
            <a:ext cx="6019800" cy="177800"/>
          </a:xfrm>
          <a:prstGeom prst="rect">
            <a:avLst/>
          </a:prstGeom>
        </p:spPr>
        <p:txBody>
          <a:bodyPr wrap="square" lIns="0" tIns="0" rIns="0" bIns="0" rtlCol="0" vert="horz">
            <a:spAutoFit/>
          </a:bodyPr>
          <a:lstStyle/>
          <a:p>
            <a:pPr marL="0" marR="0">
              <a:lnSpc>
                <a:spcPts val="1100"/>
              </a:lnSpc>
              <a:spcBef>
                <a:spcPts val="0"/>
              </a:spcBef>
              <a:spcAft>
                <a:spcPts val="0"/>
              </a:spcAft>
            </a:pPr>
            <a:r>
              <a:rPr dirty="0" sz="1100">
                <a:solidFill>
                  <a:srgbClr val="000000"/>
                </a:solidFill>
                <a:latin typeface="WTDAPH+SimSun"/>
                <a:cs typeface="WTDAPH+SimSun"/>
              </a:rPr>
              <a:t>未来将继续优化系统功能，增加更多数据源和分析维度，提供更全面、更深入的就业市场洞察。</a:t>
            </a:r>
          </a:p>
        </p:txBody>
      </p:sp>
      <p:sp>
        <p:nvSpPr>
          <p:cNvPr id="17" name="object 17"/>
          <p:cNvSpPr txBox="1"/>
          <p:nvPr/>
        </p:nvSpPr>
        <p:spPr>
          <a:xfrm>
            <a:off x="899795" y="6375366"/>
            <a:ext cx="2324434" cy="208632"/>
          </a:xfrm>
          <a:prstGeom prst="rect">
            <a:avLst/>
          </a:prstGeom>
        </p:spPr>
        <p:txBody>
          <a:bodyPr wrap="square" lIns="0" tIns="0" rIns="0" bIns="0" rtlCol="0" vert="horz">
            <a:spAutoFit/>
          </a:bodyPr>
          <a:lstStyle/>
          <a:p>
            <a:pPr marL="0" marR="0">
              <a:lnSpc>
                <a:spcPts val="1342"/>
              </a:lnSpc>
              <a:spcBef>
                <a:spcPts val="0"/>
              </a:spcBef>
              <a:spcAft>
                <a:spcPts val="0"/>
              </a:spcAft>
            </a:pPr>
            <a:r>
              <a:rPr dirty="0" sz="1100">
                <a:solidFill>
                  <a:srgbClr val="000000"/>
                </a:solidFill>
                <a:latin typeface="ARHDLR+SimSun"/>
                <a:cs typeface="ARHDLR+SimSun"/>
              </a:rPr>
              <a:t>文档最后更新日期：</a:t>
            </a:r>
            <a:r>
              <a:rPr dirty="0" sz="1100" i="1">
                <a:solidFill>
                  <a:srgbClr val="000000"/>
                </a:solidFill>
                <a:latin typeface="Calibri"/>
                <a:cs typeface="Calibri"/>
              </a:rPr>
              <a:t>2023</a:t>
            </a:r>
            <a:r>
              <a:rPr dirty="0" sz="1100">
                <a:solidFill>
                  <a:srgbClr val="000000"/>
                </a:solidFill>
                <a:latin typeface="ARHDLR+SimSun"/>
                <a:cs typeface="ARHDLR+SimSun"/>
              </a:rPr>
              <a:t>年</a:t>
            </a:r>
            <a:r>
              <a:rPr dirty="0" sz="1100" i="1">
                <a:solidFill>
                  <a:srgbClr val="000000"/>
                </a:solidFill>
                <a:latin typeface="Calibri"/>
                <a:cs typeface="Calibri"/>
              </a:rPr>
              <a:t>6</a:t>
            </a:r>
            <a:r>
              <a:rPr dirty="0" sz="1100">
                <a:solidFill>
                  <a:srgbClr val="000000"/>
                </a:solidFill>
                <a:latin typeface="ARHDLR+SimSun"/>
                <a:cs typeface="ARHDLR+SimSun"/>
              </a:rPr>
              <a:t>月</a:t>
            </a:r>
            <a:r>
              <a:rPr dirty="0" sz="1100" i="1">
                <a:solidFill>
                  <a:srgbClr val="000000"/>
                </a:solidFill>
                <a:latin typeface="Calibri"/>
                <a:cs typeface="Calibri"/>
              </a:rPr>
              <a:t>15</a:t>
            </a:r>
            <a:r>
              <a:rPr dirty="0" sz="1100">
                <a:solidFill>
                  <a:srgbClr val="000000"/>
                </a:solidFill>
                <a:latin typeface="ARHDLR+SimSun"/>
                <a:cs typeface="ARHDLR+SimSun"/>
              </a:rPr>
              <a:t>日</a:t>
            </a: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On-screen Show (4:3)</PresentationFormat>
  <ScaleCrop>false</ScaleCrop>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mitype="http://purl.org/dc/dcmitype/" xmlns:dc="http://purl.org/dc/elements/1.1/" xmlns:dcterms="http://purl.org/dc/terms/" xmlns:xsi="http://www.w3.org/2001/XMLSchema-instance">
  <dc:title>Presentation PowerPoint</dc:title>
  <dc:creator>doc2pdf</dc:creator>
  <cp:lastModifiedBy>doc2pdf</cp:lastModifiedBy>
  <cp:revision>1</cp:revision>
  <dcterms:modified xsi:type="dcterms:W3CDTF">2025-04-13T10:24:37+00:00</dcterms:modified>
</cp:coreProperties>
</file>