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9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260" r:id="rId15"/>
    <p:sldId id="261" r:id="rId16"/>
    <p:sldId id="263" r:id="rId17"/>
    <p:sldId id="267" r:id="rId18"/>
    <p:sldId id="268" r:id="rId19"/>
    <p:sldId id="271" r:id="rId20"/>
    <p:sldId id="265" r:id="rId21"/>
    <p:sldId id="272" r:id="rId22"/>
    <p:sldId id="273" r:id="rId23"/>
    <p:sldId id="275" r:id="rId24"/>
    <p:sldId id="258" r:id="rId25"/>
    <p:sldId id="301" r:id="rId26"/>
    <p:sldId id="277" r:id="rId27"/>
    <p:sldId id="284" r:id="rId28"/>
    <p:sldId id="303" r:id="rId29"/>
    <p:sldId id="304" r:id="rId30"/>
    <p:sldId id="279" r:id="rId31"/>
    <p:sldId id="280" r:id="rId32"/>
    <p:sldId id="282" r:id="rId33"/>
    <p:sldId id="287" r:id="rId34"/>
    <p:sldId id="309" r:id="rId35"/>
    <p:sldId id="308" r:id="rId36"/>
    <p:sldId id="266" r:id="rId37"/>
    <p:sldId id="27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和目录" id="{4B2DE4D3-3461-4A75-A25D-AC56B4886E32}">
          <p14:sldIdLst>
            <p14:sldId id="256"/>
          </p14:sldIdLst>
        </p14:section>
        <p14:section name="C++" id="{88FF4DF2-9F8A-4640-8129-9B570D54E974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Java" id="{D673AFF9-BAC9-4E27-B04C-977A9D710790}">
          <p14:sldIdLst>
            <p14:sldId id="260"/>
            <p14:sldId id="261"/>
            <p14:sldId id="263"/>
            <p14:sldId id="267"/>
            <p14:sldId id="268"/>
            <p14:sldId id="271"/>
            <p14:sldId id="265"/>
            <p14:sldId id="272"/>
            <p14:sldId id="273"/>
          </p14:sldIdLst>
        </p14:section>
        <p14:section name="原理" id="{AA8886E7-F8F1-419F-8491-7CD009F9B49B}">
          <p14:sldIdLst>
            <p14:sldId id="275"/>
            <p14:sldId id="258"/>
            <p14:sldId id="301"/>
            <p14:sldId id="277"/>
            <p14:sldId id="284"/>
            <p14:sldId id="303"/>
            <p14:sldId id="304"/>
            <p14:sldId id="279"/>
            <p14:sldId id="280"/>
            <p14:sldId id="282"/>
            <p14:sldId id="287"/>
            <p14:sldId id="309"/>
            <p14:sldId id="308"/>
          </p14:sldIdLst>
        </p14:section>
        <p14:section name="总结" id="{EFC48B01-BE7C-407C-934A-0F901FA70BC9}">
          <p14:sldIdLst>
            <p14:sldId id="26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7DB59-5D7A-4646-A941-EAFFBE3A02AC}" type="datetimeFigureOut">
              <a:rPr kumimoji="1" lang="zh-CN" altLang="en-US" smtClean="0"/>
              <a:t>2020/5/25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C3BE1-B781-184E-B3C3-BF52549B8F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34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C3BE1-B781-184E-B3C3-BF52549B8F3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363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annotations: </a:t>
            </a:r>
            <a:r>
              <a:rPr kumimoji="1" lang="zh-CN" altLang="en-US" dirty="0"/>
              <a:t>注释</a:t>
            </a:r>
            <a:endParaRPr kumimoji="1" lang="en-US" altLang="zh-CN" dirty="0"/>
          </a:p>
          <a:p>
            <a:r>
              <a:rPr kumimoji="1" lang="en-US" altLang="zh-CN" dirty="0"/>
              <a:t>first-order type system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008A-10BB-C04E-A350-21BBA61C74D6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99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73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71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2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42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32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6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06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1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6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3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862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9BEB-2D66-4060-9336-20566527F529}" type="datetimeFigureOut">
              <a:rPr lang="zh-CN" altLang="en-US" smtClean="0"/>
              <a:t>2020/5/25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4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ambda_calculus" TargetMode="External"/><Relationship Id="rId3" Type="http://schemas.openxmlformats.org/officeDocument/2006/relationships/hyperlink" Target="https://www.jianshu.com/p/6482fbd3abdf" TargetMode="External"/><Relationship Id="rId7" Type="http://schemas.openxmlformats.org/officeDocument/2006/relationships/hyperlink" Target="https://www.cs.utah.edu/~mflatt/past-courses/cs7520/public_html/s06/notes.pdf" TargetMode="External"/><Relationship Id="rId2" Type="http://schemas.openxmlformats.org/officeDocument/2006/relationships/hyperlink" Target="http://www.open-std.org/jtc1/sc22/wg21/docs/papers/2012/n3337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.openjdk.java.net/~briangoetz/lambda/lambda-state-final.html" TargetMode="External"/><Relationship Id="rId5" Type="http://schemas.openxmlformats.org/officeDocument/2006/relationships/hyperlink" Target="https://docs.oracle.com/javase/specs/jls/se8/html/index.html" TargetMode="External"/><Relationship Id="rId4" Type="http://schemas.openxmlformats.org/officeDocument/2006/relationships/hyperlink" Target="https://github.com/CarpenterLee/JavaLambdaInternals" TargetMode="External"/><Relationship Id="rId9" Type="http://schemas.openxmlformats.org/officeDocument/2006/relationships/hyperlink" Target="https://cs242.stanford.edu/f19/lectures/02-1-lambda-calculu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7"/>
          <p:cNvSpPr>
            <a:spLocks noChangeArrowheads="1"/>
          </p:cNvSpPr>
          <p:nvPr/>
        </p:nvSpPr>
        <p:spPr bwMode="auto">
          <a:xfrm>
            <a:off x="3717920" y="271751"/>
            <a:ext cx="4492630" cy="4373562"/>
          </a:xfrm>
          <a:prstGeom prst="ellipse">
            <a:avLst/>
          </a:prstGeom>
          <a:solidFill>
            <a:srgbClr val="00B0F0">
              <a:alpha val="60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55599" y="1281437"/>
            <a:ext cx="5417271" cy="2354190"/>
          </a:xfrm>
        </p:spPr>
        <p:txBody>
          <a:bodyPr>
            <a:normAutofit/>
          </a:bodyPr>
          <a:lstStyle/>
          <a:p>
            <a:r>
              <a:rPr lang="en-US" altLang="zh-CN" sz="4400"/>
              <a:t>C++</a:t>
            </a:r>
            <a:r>
              <a:rPr lang="zh-CN" altLang="en-US" sz="4400"/>
              <a:t>和</a:t>
            </a:r>
            <a:r>
              <a:rPr lang="en-US" altLang="zh-CN" sz="4400"/>
              <a:t>Java</a:t>
            </a:r>
            <a:r>
              <a:rPr lang="zh-CN" altLang="en-US" sz="2400"/>
              <a:t>的</a:t>
            </a:r>
            <a:r>
              <a:rPr lang="en-US" altLang="zh-CN" sz="4400"/>
              <a:t/>
            </a:r>
            <a:br>
              <a:rPr lang="en-US" altLang="zh-CN" sz="4400"/>
            </a:br>
            <a:r>
              <a:rPr lang="en-US" altLang="zh-CN" sz="4400"/>
              <a:t>lambda</a:t>
            </a:r>
            <a:r>
              <a:rPr lang="zh-CN" altLang="en-US" sz="4400"/>
              <a:t>表达式</a:t>
            </a:r>
            <a:r>
              <a:rPr lang="en-US" altLang="zh-CN" sz="4400"/>
              <a:t/>
            </a:r>
            <a:br>
              <a:rPr lang="en-US" altLang="zh-CN" sz="4400"/>
            </a:br>
            <a:r>
              <a:rPr lang="zh-CN" altLang="en-US" sz="4400"/>
              <a:t>机制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3133" y="4921970"/>
            <a:ext cx="4052455" cy="1688379"/>
          </a:xfrm>
        </p:spPr>
        <p:txBody>
          <a:bodyPr>
            <a:normAutofit/>
          </a:bodyPr>
          <a:lstStyle/>
          <a:p>
            <a:r>
              <a:rPr lang="zh-CN" altLang="en-US"/>
              <a:t>刘佳盼 </a:t>
            </a:r>
            <a:r>
              <a:rPr lang="en-US" altLang="zh-CN"/>
              <a:t>17307130113</a:t>
            </a:r>
          </a:p>
          <a:p>
            <a:r>
              <a:rPr lang="zh-CN" altLang="en-US"/>
              <a:t>王  茹 </a:t>
            </a:r>
            <a:r>
              <a:rPr lang="en-US" altLang="zh-CN"/>
              <a:t>17307130285</a:t>
            </a:r>
          </a:p>
          <a:p>
            <a:r>
              <a:rPr lang="zh-CN" altLang="en-US"/>
              <a:t>王  昊 </a:t>
            </a:r>
            <a:r>
              <a:rPr lang="en-US" altLang="zh-CN"/>
              <a:t>17307130027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2102426" y="4921970"/>
            <a:ext cx="2593399" cy="1408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/>
              <a:t>Lambda in C++</a:t>
            </a:r>
          </a:p>
          <a:p>
            <a:pPr algn="l"/>
            <a:r>
              <a:rPr lang="en-US" altLang="zh-CN"/>
              <a:t>Lambda in Java</a:t>
            </a:r>
          </a:p>
          <a:p>
            <a:pPr algn="l"/>
            <a:r>
              <a:rPr lang="en-US" altLang="zh-CN"/>
              <a:t>λ-calculus</a:t>
            </a: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4695825" y="5556069"/>
            <a:ext cx="2505075" cy="4637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695825" y="5150155"/>
            <a:ext cx="2505075" cy="8696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3"/>
          </p:cNvCxnSpPr>
          <p:nvPr/>
        </p:nvCxnSpPr>
        <p:spPr>
          <a:xfrm flipV="1">
            <a:off x="4695825" y="5150156"/>
            <a:ext cx="2505075" cy="4761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6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捕获列表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值捕获</a:t>
            </a:r>
          </a:p>
          <a:p>
            <a:r>
              <a:rPr lang="zh-CN" altLang="en-US"/>
              <a:t>引用捕获</a:t>
            </a:r>
          </a:p>
          <a:p>
            <a:r>
              <a:rPr lang="zh-CN" altLang="en-US"/>
              <a:t>隐式捕获</a:t>
            </a:r>
          </a:p>
        </p:txBody>
      </p:sp>
    </p:spTree>
    <p:extLst>
      <p:ext uri="{BB962C8B-B14F-4D97-AF65-F5344CB8AC3E}">
        <p14:creationId xmlns:p14="http://schemas.microsoft.com/office/powerpoint/2010/main" val="12169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捕获列表：值捕获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8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/>
              <a:t>类似值传递</a:t>
            </a:r>
          </a:p>
          <a:p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838200" y="2609196"/>
            <a:ext cx="10515600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zh-CN" altLang="en-US" sz="2000"/>
              <a:t> testFunc1() {</a:t>
            </a:r>
          </a:p>
          <a:p>
            <a:r>
              <a:rPr lang="zh-CN" altLang="en-US" sz="2000"/>
              <a:t>   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zh-CN" altLang="en-US" sz="2000"/>
              <a:t> nTest1 </a:t>
            </a:r>
            <a:r>
              <a:rPr lang="zh-CN" altLang="en-US" sz="2000">
                <a:solidFill>
                  <a:schemeClr val="accent2"/>
                </a:solidFill>
              </a:rPr>
              <a:t>=</a:t>
            </a:r>
            <a:r>
              <a:rPr lang="zh-CN" altLang="en-US" sz="2000"/>
              <a:t>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23</a:t>
            </a:r>
            <a:r>
              <a:rPr lang="zh-CN" altLang="en-US" sz="2000"/>
              <a:t>;</a:t>
            </a:r>
          </a:p>
          <a:p>
            <a:r>
              <a:rPr lang="zh-CN" altLang="en-US" sz="2000"/>
              <a:t>   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auto</a:t>
            </a:r>
            <a:r>
              <a:rPr lang="zh-CN" altLang="en-US" sz="2000"/>
              <a:t> f </a:t>
            </a:r>
            <a:r>
              <a:rPr lang="zh-CN" altLang="en-US" sz="2000">
                <a:solidFill>
                  <a:schemeClr val="accent2"/>
                </a:solidFill>
              </a:rPr>
              <a:t>=</a:t>
            </a:r>
            <a:r>
              <a:rPr lang="zh-CN" altLang="en-US" sz="2000"/>
              <a:t> [nTest1] (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zh-CN" altLang="en-US" sz="2000"/>
              <a:t> a,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zh-CN" altLang="en-US" sz="2000"/>
              <a:t> b) </a:t>
            </a:r>
            <a:r>
              <a:rPr lang="zh-CN" altLang="en-US" sz="2000">
                <a:solidFill>
                  <a:schemeClr val="accent2"/>
                </a:solidFill>
              </a:rPr>
              <a:t>-&gt;</a:t>
            </a:r>
            <a:r>
              <a:rPr lang="zh-CN" altLang="en-US" sz="2000"/>
              <a:t>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int </a:t>
            </a:r>
            <a:r>
              <a:rPr lang="zh-CN" altLang="en-US" sz="2000"/>
              <a:t>{</a:t>
            </a:r>
          </a:p>
          <a:p>
            <a:r>
              <a:rPr lang="zh-CN" altLang="en-US" sz="2000"/>
              <a:t>        </a:t>
            </a:r>
            <a:r>
              <a:rPr lang="zh-CN" altLang="en-US" sz="2000">
                <a:solidFill>
                  <a:srgbClr val="7030A0"/>
                </a:solidFill>
              </a:rPr>
              <a:t>return</a:t>
            </a:r>
            <a:r>
              <a:rPr lang="zh-CN" altLang="en-US" sz="2000"/>
              <a:t> a </a:t>
            </a:r>
            <a:r>
              <a:rPr lang="zh-CN" altLang="en-US" sz="2000">
                <a:solidFill>
                  <a:schemeClr val="accent2"/>
                </a:solidFill>
              </a:rPr>
              <a:t>+</a:t>
            </a:r>
            <a:r>
              <a:rPr lang="zh-CN" altLang="en-US" sz="2000"/>
              <a:t> b </a:t>
            </a:r>
            <a:r>
              <a:rPr lang="zh-CN" altLang="en-US" sz="2000">
                <a:solidFill>
                  <a:schemeClr val="accent2"/>
                </a:solidFill>
              </a:rPr>
              <a:t>+</a:t>
            </a:r>
            <a:r>
              <a:rPr lang="zh-CN" altLang="en-US" sz="2000"/>
              <a:t>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</a:rPr>
              <a:t>42</a:t>
            </a:r>
            <a:r>
              <a:rPr lang="zh-CN" altLang="en-US" sz="2000"/>
              <a:t> </a:t>
            </a:r>
            <a:r>
              <a:rPr lang="zh-CN" altLang="en-US" sz="2000">
                <a:solidFill>
                  <a:schemeClr val="accent2"/>
                </a:solidFill>
              </a:rPr>
              <a:t>+</a:t>
            </a:r>
            <a:r>
              <a:rPr lang="zh-CN" altLang="en-US" sz="2000"/>
              <a:t> nTest1;</a:t>
            </a:r>
          </a:p>
          <a:p>
            <a:r>
              <a:rPr lang="zh-CN" altLang="en-US" sz="2000"/>
              <a:t>        </a:t>
            </a: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//nTest1 = 333;              不能在lambda表达式中修改捕获变量的值</a:t>
            </a:r>
          </a:p>
          <a:p>
            <a:r>
              <a:rPr lang="zh-CN" altLang="en-US" sz="2000"/>
              <a:t>    };</a:t>
            </a:r>
          </a:p>
          <a:p>
            <a:r>
              <a:rPr lang="zh-CN" altLang="en-US" sz="2000"/>
              <a:t>    cout </a:t>
            </a:r>
            <a:r>
              <a:rPr lang="zh-CN" altLang="en-US" sz="2000">
                <a:solidFill>
                  <a:schemeClr val="accent2"/>
                </a:solidFill>
              </a:rPr>
              <a:t>&lt;&lt;</a:t>
            </a:r>
            <a:r>
              <a:rPr lang="zh-CN" altLang="en-US" sz="2000"/>
              <a:t> f(4, 3) </a:t>
            </a:r>
            <a:r>
              <a:rPr lang="zh-CN" altLang="en-US" sz="2000">
                <a:solidFill>
                  <a:schemeClr val="accent2"/>
                </a:solidFill>
              </a:rPr>
              <a:t>&lt;&lt;</a:t>
            </a:r>
            <a:r>
              <a:rPr lang="zh-CN" altLang="en-US" sz="2000"/>
              <a:t> "</a:t>
            </a:r>
            <a:r>
              <a:rPr lang="zh-CN" altLang="en-US" sz="2000">
                <a:solidFill>
                  <a:schemeClr val="accent2"/>
                </a:solidFill>
              </a:rPr>
              <a:t>&amp;nTest1=</a:t>
            </a:r>
            <a:r>
              <a:rPr lang="zh-CN" altLang="en-US" sz="2000"/>
              <a:t>" </a:t>
            </a:r>
            <a:r>
              <a:rPr lang="zh-CN" altLang="en-US" sz="2000">
                <a:solidFill>
                  <a:schemeClr val="accent2"/>
                </a:solidFill>
              </a:rPr>
              <a:t>&lt;&lt;</a:t>
            </a:r>
            <a:r>
              <a:rPr lang="zh-CN" altLang="en-US" sz="2000"/>
              <a:t> nTest1 </a:t>
            </a:r>
            <a:r>
              <a:rPr lang="zh-CN" altLang="en-US" sz="2000">
                <a:solidFill>
                  <a:schemeClr val="accent2"/>
                </a:solidFill>
              </a:rPr>
              <a:t>&lt;&lt;</a:t>
            </a:r>
            <a:r>
              <a:rPr lang="zh-CN" altLang="en-US" sz="2000"/>
              <a:t> endl;</a:t>
            </a:r>
          </a:p>
          <a:p>
            <a:r>
              <a:rPr lang="zh-CN" altLang="en-US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809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115" y="1398905"/>
            <a:ext cx="11779885" cy="7795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/>
              <a:t>函数形象参数涉及引用形式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捕获列表：引用捕获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12115" y="1788870"/>
            <a:ext cx="10941685" cy="43516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zh-CN" altLang="en-US" sz="1800"/>
              <a:t> fnTest() {</a:t>
            </a:r>
          </a:p>
          <a:p>
            <a:pPr marL="0" indent="0">
              <a:buNone/>
            </a:pPr>
            <a:r>
              <a:rPr lang="zh-CN" altLang="en-US" sz="1800"/>
              <a:t>    </a:t>
            </a: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zh-CN" altLang="en-US" sz="1800"/>
              <a:t> nTest1 </a:t>
            </a:r>
            <a:r>
              <a:rPr lang="zh-CN" altLang="en-US" sz="1800">
                <a:solidFill>
                  <a:schemeClr val="accent2"/>
                </a:solidFill>
              </a:rPr>
              <a:t>=</a:t>
            </a:r>
            <a:r>
              <a:rPr lang="zh-CN" altLang="en-US" sz="1800"/>
              <a:t> </a:t>
            </a: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23</a:t>
            </a:r>
            <a:r>
              <a:rPr lang="zh-CN" altLang="en-US" sz="1800"/>
              <a:t>;</a:t>
            </a:r>
          </a:p>
          <a:p>
            <a:pPr marL="0" indent="0">
              <a:buNone/>
            </a:pPr>
            <a:r>
              <a:rPr lang="zh-CN" altLang="en-US" sz="1800"/>
              <a:t>    </a:t>
            </a: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auto</a:t>
            </a:r>
            <a:r>
              <a:rPr lang="zh-CN" altLang="en-US" sz="1800"/>
              <a:t> f </a:t>
            </a:r>
            <a:r>
              <a:rPr lang="zh-CN" altLang="en-US" sz="1800">
                <a:solidFill>
                  <a:schemeClr val="accent2"/>
                </a:solidFill>
              </a:rPr>
              <a:t>=</a:t>
            </a:r>
            <a:r>
              <a:rPr lang="zh-CN" altLang="en-US" sz="1800"/>
              <a:t> [</a:t>
            </a:r>
            <a:r>
              <a:rPr lang="zh-CN" altLang="en-US" sz="1800">
                <a:solidFill>
                  <a:srgbClr val="7030A0"/>
                </a:solidFill>
              </a:rPr>
              <a:t>&amp;</a:t>
            </a:r>
            <a:r>
              <a:rPr lang="zh-CN" altLang="en-US" sz="1800"/>
              <a:t>nTest1] (</a:t>
            </a: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zh-CN" altLang="en-US" sz="1800"/>
              <a:t> a, </a:t>
            </a: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zh-CN" altLang="en-US" sz="1800"/>
              <a:t> b) </a:t>
            </a:r>
            <a:r>
              <a:rPr lang="zh-CN" altLang="en-US" sz="1800">
                <a:solidFill>
                  <a:schemeClr val="accent2"/>
                </a:solidFill>
              </a:rPr>
              <a:t>-&gt;</a:t>
            </a:r>
            <a:r>
              <a:rPr lang="zh-CN" altLang="en-US" sz="1800"/>
              <a:t> </a:t>
            </a: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zh-CN" altLang="en-US" sz="1800"/>
              <a:t> {</a:t>
            </a:r>
          </a:p>
          <a:p>
            <a:pPr marL="0" indent="0">
              <a:buNone/>
            </a:pPr>
            <a:r>
              <a:rPr lang="zh-CN" altLang="en-US" sz="1800"/>
              <a:t>        cout </a:t>
            </a:r>
            <a:r>
              <a:rPr lang="zh-CN" altLang="en-US" sz="1800">
                <a:solidFill>
                  <a:schemeClr val="accent2"/>
                </a:solidFill>
              </a:rPr>
              <a:t>&lt;&lt;</a:t>
            </a:r>
            <a:r>
              <a:rPr lang="zh-CN" altLang="en-US" sz="1800"/>
              <a:t> "</a:t>
            </a:r>
            <a:r>
              <a:rPr lang="zh-CN" altLang="en-US" sz="1800">
                <a:solidFill>
                  <a:schemeClr val="accent2"/>
                </a:solidFill>
              </a:rPr>
              <a:t>In functor before change nTest=</a:t>
            </a:r>
            <a:r>
              <a:rPr lang="zh-CN" altLang="en-US" sz="1800"/>
              <a:t>" </a:t>
            </a:r>
            <a:r>
              <a:rPr lang="zh-CN" altLang="en-US" sz="1800">
                <a:solidFill>
                  <a:schemeClr val="accent2"/>
                </a:solidFill>
              </a:rPr>
              <a:t>&lt;&lt;</a:t>
            </a:r>
            <a:r>
              <a:rPr lang="zh-CN" altLang="en-US" sz="1800"/>
              <a:t> nTest1 </a:t>
            </a:r>
            <a:r>
              <a:rPr lang="zh-CN" altLang="en-US" sz="1800">
                <a:solidFill>
                  <a:schemeClr val="accent2"/>
                </a:solidFill>
              </a:rPr>
              <a:t>&lt;&lt;</a:t>
            </a:r>
            <a:r>
              <a:rPr lang="zh-CN" altLang="en-US" sz="1800"/>
              <a:t> endl; </a:t>
            </a:r>
            <a:r>
              <a:rPr lang="zh-CN" altLang="en-US" sz="1800">
                <a:solidFill>
                  <a:schemeClr val="accent2">
                    <a:lumMod val="75000"/>
                  </a:schemeClr>
                </a:solidFill>
              </a:rPr>
              <a:t>//nTest1=23333</a:t>
            </a:r>
          </a:p>
          <a:p>
            <a:pPr marL="0" indent="0">
              <a:buNone/>
            </a:pPr>
            <a:r>
              <a:rPr lang="zh-CN" altLang="en-US" sz="1800"/>
              <a:t>        nTest1 </a:t>
            </a:r>
            <a:r>
              <a:rPr lang="zh-CN" altLang="en-US" sz="1800">
                <a:solidFill>
                  <a:schemeClr val="accent2"/>
                </a:solidFill>
              </a:rPr>
              <a:t>=</a:t>
            </a:r>
            <a:r>
              <a:rPr lang="zh-CN" altLang="en-US" sz="1800"/>
              <a:t> </a:t>
            </a: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131</a:t>
            </a:r>
            <a:r>
              <a:rPr lang="zh-CN" altLang="en-US" sz="1800"/>
              <a:t>;</a:t>
            </a:r>
          </a:p>
          <a:p>
            <a:pPr marL="0" indent="0">
              <a:buNone/>
            </a:pPr>
            <a:r>
              <a:rPr lang="zh-CN" altLang="en-US" sz="1800"/>
              <a:t>        cout </a:t>
            </a:r>
            <a:r>
              <a:rPr lang="zh-CN" altLang="en-US" sz="1800">
                <a:solidFill>
                  <a:schemeClr val="accent2"/>
                </a:solidFill>
              </a:rPr>
              <a:t>&lt;&lt;</a:t>
            </a:r>
            <a:r>
              <a:rPr lang="zh-CN" altLang="en-US" sz="1800"/>
              <a:t> "</a:t>
            </a:r>
            <a:r>
              <a:rPr lang="zh-CN" altLang="en-US" sz="1800">
                <a:solidFill>
                  <a:schemeClr val="accent2"/>
                </a:solidFill>
              </a:rPr>
              <a:t>In functor after change nTest=</a:t>
            </a:r>
            <a:r>
              <a:rPr lang="zh-CN" altLang="en-US" sz="1800"/>
              <a:t>" </a:t>
            </a:r>
            <a:r>
              <a:rPr lang="zh-CN" altLang="en-US" sz="1800">
                <a:solidFill>
                  <a:schemeClr val="accent2"/>
                </a:solidFill>
              </a:rPr>
              <a:t>&lt;&lt;</a:t>
            </a:r>
            <a:r>
              <a:rPr lang="zh-CN" altLang="en-US" sz="1800"/>
              <a:t> nTest1 </a:t>
            </a:r>
            <a:r>
              <a:rPr lang="zh-CN" altLang="en-US" sz="1800">
                <a:solidFill>
                  <a:schemeClr val="accent2"/>
                </a:solidFill>
              </a:rPr>
              <a:t>&lt;&lt;</a:t>
            </a:r>
            <a:r>
              <a:rPr lang="zh-CN" altLang="en-US" sz="1800"/>
              <a:t> endl; </a:t>
            </a:r>
            <a:r>
              <a:rPr lang="zh-CN" altLang="en-US" sz="1800">
                <a:solidFill>
                  <a:schemeClr val="accent2">
                    <a:lumMod val="75000"/>
                  </a:schemeClr>
                </a:solidFill>
              </a:rPr>
              <a:t>// nTest1 = 131</a:t>
            </a:r>
          </a:p>
          <a:p>
            <a:pPr marL="0" indent="0">
              <a:buNone/>
            </a:pPr>
            <a:r>
              <a:rPr lang="zh-CN" altLang="en-US" sz="1800"/>
              <a:t>        </a:t>
            </a:r>
            <a:r>
              <a:rPr lang="zh-CN" altLang="en-US" sz="1800">
                <a:solidFill>
                  <a:srgbClr val="7030A0"/>
                </a:solidFill>
              </a:rPr>
              <a:t>return</a:t>
            </a:r>
            <a:r>
              <a:rPr lang="zh-CN" altLang="en-US" sz="1800"/>
              <a:t> a </a:t>
            </a:r>
            <a:r>
              <a:rPr lang="zh-CN" altLang="en-US" sz="1800">
                <a:solidFill>
                  <a:schemeClr val="accent2"/>
                </a:solidFill>
              </a:rPr>
              <a:t>+</a:t>
            </a:r>
            <a:r>
              <a:rPr lang="zh-CN" altLang="en-US" sz="1800"/>
              <a:t> b </a:t>
            </a:r>
            <a:r>
              <a:rPr lang="zh-CN" altLang="en-US" sz="1800">
                <a:solidFill>
                  <a:schemeClr val="accent2"/>
                </a:solidFill>
              </a:rPr>
              <a:t>+</a:t>
            </a:r>
            <a:r>
              <a:rPr lang="zh-CN" altLang="en-US" sz="1800"/>
              <a:t> </a:t>
            </a: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42</a:t>
            </a:r>
            <a:r>
              <a:rPr lang="zh-CN" altLang="en-US" sz="1800"/>
              <a:t> </a:t>
            </a:r>
            <a:r>
              <a:rPr lang="zh-CN" altLang="en-US" sz="1800">
                <a:solidFill>
                  <a:schemeClr val="accent2"/>
                </a:solidFill>
              </a:rPr>
              <a:t>+</a:t>
            </a:r>
            <a:r>
              <a:rPr lang="zh-CN" altLang="en-US" sz="1800"/>
              <a:t> nTest1;</a:t>
            </a:r>
          </a:p>
          <a:p>
            <a:pPr marL="0" indent="0">
              <a:buNone/>
            </a:pPr>
            <a:r>
              <a:rPr lang="zh-CN" altLang="en-US" sz="1800"/>
              <a:t>    };</a:t>
            </a:r>
          </a:p>
          <a:p>
            <a:pPr marL="0" indent="0">
              <a:buNone/>
            </a:pPr>
            <a:r>
              <a:rPr lang="zh-CN" altLang="en-US" sz="1800"/>
              <a:t>    nTest1 </a:t>
            </a:r>
            <a:r>
              <a:rPr lang="zh-CN" altLang="en-US" sz="1800">
                <a:solidFill>
                  <a:schemeClr val="accent2"/>
                </a:solidFill>
              </a:rPr>
              <a:t>=</a:t>
            </a:r>
            <a:r>
              <a:rPr lang="zh-CN" altLang="en-US" sz="1800"/>
              <a:t> </a:t>
            </a: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23333</a:t>
            </a:r>
            <a:r>
              <a:rPr lang="zh-CN" altLang="en-US" sz="1800"/>
              <a:t>;     </a:t>
            </a:r>
          </a:p>
          <a:p>
            <a:pPr marL="0" indent="0">
              <a:buNone/>
            </a:pPr>
            <a:r>
              <a:rPr lang="zh-CN" altLang="en-US" sz="1800"/>
              <a:t>    cout </a:t>
            </a:r>
            <a:r>
              <a:rPr lang="zh-CN" altLang="en-US" sz="1800">
                <a:solidFill>
                  <a:schemeClr val="accent2"/>
                </a:solidFill>
              </a:rPr>
              <a:t>&lt;&lt;</a:t>
            </a:r>
            <a:r>
              <a:rPr lang="zh-CN" altLang="en-US" sz="1800"/>
              <a:t> f(</a:t>
            </a: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zh-CN" altLang="en-US" sz="1800"/>
              <a:t>, </a:t>
            </a:r>
            <a:r>
              <a:rPr lang="zh-CN" altLang="en-US" sz="1800">
                <a:solidFill>
                  <a:schemeClr val="accent1">
                    <a:lumMod val="75000"/>
                  </a:schemeClr>
                </a:solidFill>
              </a:rPr>
              <a:t>3</a:t>
            </a:r>
            <a:r>
              <a:rPr lang="zh-CN" altLang="en-US" sz="1800"/>
              <a:t>) </a:t>
            </a:r>
            <a:r>
              <a:rPr lang="zh-CN" altLang="en-US" sz="1800">
                <a:solidFill>
                  <a:schemeClr val="accent2"/>
                </a:solidFill>
              </a:rPr>
              <a:t>&lt;&lt;</a:t>
            </a:r>
            <a:r>
              <a:rPr lang="zh-CN" altLang="en-US" sz="1800"/>
              <a:t> "</a:t>
            </a:r>
            <a:r>
              <a:rPr lang="zh-CN" altLang="en-US" sz="1800">
                <a:solidFill>
                  <a:schemeClr val="accent2"/>
                </a:solidFill>
              </a:rPr>
              <a:t>&amp;nTest1=</a:t>
            </a:r>
            <a:r>
              <a:rPr lang="zh-CN" altLang="en-US" sz="1800"/>
              <a:t>" </a:t>
            </a:r>
            <a:r>
              <a:rPr lang="zh-CN" altLang="en-US" sz="1800">
                <a:solidFill>
                  <a:schemeClr val="accent2"/>
                </a:solidFill>
              </a:rPr>
              <a:t>&lt;&lt;</a:t>
            </a:r>
            <a:r>
              <a:rPr lang="zh-CN" altLang="en-US" sz="1800"/>
              <a:t> nTest1 </a:t>
            </a:r>
            <a:r>
              <a:rPr lang="zh-CN" altLang="en-US" sz="1800">
                <a:solidFill>
                  <a:schemeClr val="accent2"/>
                </a:solidFill>
              </a:rPr>
              <a:t>&lt;&lt;</a:t>
            </a:r>
            <a:r>
              <a:rPr lang="zh-CN" altLang="en-US" sz="1800"/>
              <a:t> endl;        </a:t>
            </a:r>
            <a:r>
              <a:rPr lang="zh-CN" altLang="en-US" sz="1800">
                <a:solidFill>
                  <a:schemeClr val="accent2">
                    <a:lumMod val="75000"/>
                  </a:schemeClr>
                </a:solidFill>
              </a:rPr>
              <a:t>//nTest1 = 23333</a:t>
            </a:r>
          </a:p>
          <a:p>
            <a:pPr marL="0" indent="0">
              <a:buNone/>
            </a:pPr>
            <a:r>
              <a:rPr lang="zh-CN" altLang="en-US" sz="1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20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捕获列表：隐式捕获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2012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[=]</a:t>
            </a:r>
            <a:r>
              <a:rPr lang="zh-CN" altLang="en-US"/>
              <a:t>和</a:t>
            </a:r>
            <a:r>
              <a:rPr lang="en-US" altLang="zh-CN"/>
              <a:t>[&amp;]</a:t>
            </a:r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838200" y="2457637"/>
            <a:ext cx="10515600" cy="371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一个无指定任何捕获的</a:t>
            </a:r>
            <a:r>
              <a:rPr lang="en-US" altLang="zh-CN"/>
              <a:t>lambda</a:t>
            </a:r>
            <a:r>
              <a:rPr lang="zh-CN" altLang="en-US"/>
              <a:t>函数可以显示转换成一个具有相同形式的函数指针。</a:t>
            </a:r>
          </a:p>
          <a:p>
            <a:r>
              <a:rPr lang="en-US" altLang="zh-CN"/>
              <a:t>e.g.</a:t>
            </a:r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auto a_lambd</a:t>
            </a:r>
            <a:r>
              <a:rPr lang="zh-CN" altLang="en-US"/>
              <a:t>例子是合法的。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3807087"/>
            <a:ext cx="105156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auto</a:t>
            </a:r>
            <a:r>
              <a:rPr lang="en-US" altLang="zh-CN" sz="2000"/>
              <a:t> a_lambda_func </a:t>
            </a:r>
            <a:r>
              <a:rPr lang="en-US" altLang="zh-CN" sz="2000">
                <a:solidFill>
                  <a:schemeClr val="accent2"/>
                </a:solidFill>
              </a:rPr>
              <a:t>=</a:t>
            </a:r>
            <a:r>
              <a:rPr lang="en-US" altLang="zh-CN" sz="2000"/>
              <a:t> [](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z="2000"/>
              <a:t> x) { </a:t>
            </a:r>
            <a:r>
              <a:rPr lang="en-US" altLang="zh-CN" sz="2000">
                <a:solidFill>
                  <a:schemeClr val="accent2">
                    <a:lumMod val="75000"/>
                  </a:schemeClr>
                </a:solidFill>
              </a:rPr>
              <a:t>/* ... */ </a:t>
            </a:r>
            <a:r>
              <a:rPr lang="en-US" altLang="zh-CN" sz="2000"/>
              <a:t>};</a:t>
            </a:r>
          </a:p>
          <a:p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 sz="2000"/>
              <a:t> (</a:t>
            </a:r>
            <a:r>
              <a:rPr lang="en-US" altLang="zh-CN" sz="2000">
                <a:solidFill>
                  <a:schemeClr val="accent2"/>
                </a:solidFill>
              </a:rPr>
              <a:t>*</a:t>
            </a:r>
            <a:r>
              <a:rPr lang="en-US" altLang="zh-CN" sz="2000"/>
              <a:t>func_ptr)(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z="2000"/>
              <a:t>) </a:t>
            </a:r>
            <a:r>
              <a:rPr lang="en-US" altLang="zh-CN" sz="2000">
                <a:solidFill>
                  <a:schemeClr val="accent2"/>
                </a:solidFill>
              </a:rPr>
              <a:t>=</a:t>
            </a:r>
            <a:r>
              <a:rPr lang="en-US" altLang="zh-CN" sz="2000"/>
              <a:t> a_lambda_func;</a:t>
            </a:r>
          </a:p>
          <a:p>
            <a:r>
              <a:rPr lang="en-US" altLang="zh-CN" sz="2000"/>
              <a:t>func_ptr(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4</a:t>
            </a:r>
            <a:r>
              <a:rPr lang="en-US" altLang="zh-CN" sz="200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8591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 8 </a:t>
            </a:r>
            <a:r>
              <a:rPr lang="zh-CN" altLang="en-US"/>
              <a:t>引入</a:t>
            </a:r>
            <a:r>
              <a:rPr lang="en-US" altLang="zh-CN"/>
              <a:t>lambda</a:t>
            </a:r>
            <a:r>
              <a:rPr lang="zh-CN" altLang="en-US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表达能力提升，更简洁；</a:t>
            </a:r>
            <a:endParaRPr lang="en-US" altLang="zh-CN"/>
          </a:p>
          <a:p>
            <a:r>
              <a:rPr lang="en-US" altLang="zh-CN"/>
              <a:t>API + </a:t>
            </a:r>
            <a:r>
              <a:rPr lang="zh-CN" altLang="en-US"/>
              <a:t>流线化</a:t>
            </a:r>
            <a:r>
              <a:rPr lang="en-US" altLang="zh-CN"/>
              <a:t> = </a:t>
            </a:r>
            <a:r>
              <a:rPr lang="zh-CN" altLang="en-US"/>
              <a:t>并行处理；</a:t>
            </a:r>
            <a:endParaRPr lang="en-US" altLang="zh-CN"/>
          </a:p>
          <a:p>
            <a:r>
              <a:rPr lang="zh-CN" altLang="en-US"/>
              <a:t>其他好处。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8200" y="2935810"/>
            <a:ext cx="105156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expression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体包含单独一个表达式（表达式体）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{statements;}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体包含一个代码块（块体）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表达式体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en-US" altLang="zh-CN"/>
              <a:t> myMath() {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>
                <a:solidFill>
                  <a:schemeClr val="tx1"/>
                </a:solidFill>
              </a:rPr>
              <a:t>; </a:t>
            </a:r>
            <a:r>
              <a:rPr lang="en-US" altLang="zh-CN"/>
              <a:t>}</a:t>
            </a:r>
          </a:p>
          <a:p>
            <a:r>
              <a:rPr lang="en-US" altLang="zh-CN"/>
              <a:t>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123.45</a:t>
            </a:r>
            <a:r>
              <a:rPr lang="en-US" altLang="zh-CN"/>
              <a:t>;		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没有参数，参数列表为空，返回常量值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123.45</a:t>
            </a:r>
          </a:p>
          <a:p>
            <a:endParaRPr lang="en-US" altLang="zh-CN"/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add(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x,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y) {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 }</a:t>
            </a:r>
          </a:p>
          <a:p>
            <a:r>
              <a:rPr lang="en-US" altLang="zh-CN"/>
              <a:t>(x, y)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	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类型推断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x,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Integer</a:t>
            </a:r>
            <a:r>
              <a:rPr lang="en-US" altLang="zh-CN"/>
              <a:t> y)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y;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指定类型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块体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/>
              <a:t>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x,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y) -&gt; {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max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&gt;</a:t>
            </a:r>
            <a:r>
              <a:rPr lang="en-US" altLang="zh-CN"/>
              <a:t> y </a:t>
            </a:r>
            <a:r>
              <a:rPr lang="en-US" altLang="zh-CN">
                <a:solidFill>
                  <a:schemeClr val="accent2"/>
                </a:solidFill>
              </a:rPr>
              <a:t>?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:</a:t>
            </a:r>
            <a:r>
              <a:rPr lang="en-US" altLang="zh-CN"/>
              <a:t> y;</a:t>
            </a:r>
          </a:p>
          <a:p>
            <a:r>
              <a:rPr lang="en-US" altLang="zh-CN"/>
              <a:t>		      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/>
              <a:t> max;}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38200" y="2935809"/>
            <a:ext cx="105156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expression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体包含单独一个表达式（表达式体）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zh-CN"/>
              <a:t>(parameters)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{statements;}		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体包含一个代码块（块体）</a:t>
            </a:r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4">
                  <a:lumMod val="75000"/>
                </a:schemeClr>
              </a:solidFill>
            </a:endParaRPr>
          </a:p>
          <a:p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62655"/>
          </a:xfrm>
        </p:spPr>
        <p:txBody>
          <a:bodyPr/>
          <a:lstStyle/>
          <a:p>
            <a:r>
              <a:rPr lang="zh-CN" altLang="en-US"/>
              <a:t>操作符：</a:t>
            </a:r>
            <a:r>
              <a:rPr lang="en-US" altLang="zh-CN" b="1"/>
              <a:t>-&gt;</a:t>
            </a:r>
          </a:p>
          <a:p>
            <a:r>
              <a:rPr lang="zh-CN" altLang="en-US"/>
              <a:t>用法：参数 </a:t>
            </a:r>
            <a:r>
              <a:rPr lang="en-US" altLang="zh-CN"/>
              <a:t>+ </a:t>
            </a:r>
            <a:r>
              <a:rPr lang="zh-CN" altLang="en-US"/>
              <a:t>操作符 </a:t>
            </a:r>
            <a:r>
              <a:rPr lang="en-US" altLang="zh-CN"/>
              <a:t>+ lambda</a:t>
            </a:r>
            <a:r>
              <a:rPr lang="zh-CN" altLang="en-US"/>
              <a:t>体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19" name="左弧形箭头 18"/>
          <p:cNvSpPr/>
          <p:nvPr/>
        </p:nvSpPr>
        <p:spPr>
          <a:xfrm>
            <a:off x="548640" y="3924300"/>
            <a:ext cx="220980" cy="381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左弧形箭头 19"/>
          <p:cNvSpPr/>
          <p:nvPr/>
        </p:nvSpPr>
        <p:spPr>
          <a:xfrm>
            <a:off x="548640" y="4782469"/>
            <a:ext cx="220980" cy="381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68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语法：作为参数传递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2761239"/>
            <a:ext cx="105156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匿名内部类</a:t>
            </a:r>
          </a:p>
          <a:p>
            <a:r>
              <a:rPr lang="en-US" altLang="zh-CN"/>
              <a:t>button.addActionListener(</a:t>
            </a:r>
            <a:r>
              <a:rPr lang="en-US" altLang="zh-CN" b="1">
                <a:solidFill>
                  <a:srgbClr val="7030A0"/>
                </a:solidFill>
              </a:rPr>
              <a:t>new</a:t>
            </a:r>
            <a:r>
              <a:rPr lang="en-US" altLang="zh-CN" b="1"/>
              <a:t> ActionListener(){</a:t>
            </a:r>
          </a:p>
          <a:p>
            <a:r>
              <a:rPr lang="en-US" altLang="zh-CN" b="1"/>
              <a:t>    </a:t>
            </a:r>
            <a:r>
              <a:rPr lang="en-US" altLang="zh-CN" b="1">
                <a:solidFill>
                  <a:srgbClr val="7030A0"/>
                </a:solidFill>
              </a:rPr>
              <a:t>public</a:t>
            </a:r>
            <a:r>
              <a:rPr lang="en-US" altLang="zh-CN" b="1"/>
              <a:t> 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 b="1"/>
              <a:t> actionPerformed(ActionEvent actionEvent){</a:t>
            </a:r>
          </a:p>
          <a:p>
            <a:r>
              <a:rPr lang="en-US" altLang="zh-CN" b="1"/>
              <a:t>        System.out.println("</a:t>
            </a:r>
            <a:r>
              <a:rPr lang="en-US" altLang="zh-CN" b="1">
                <a:solidFill>
                  <a:schemeClr val="accent2"/>
                </a:solidFill>
              </a:rPr>
              <a:t>button detected</a:t>
            </a:r>
            <a:r>
              <a:rPr lang="en-US" altLang="zh-CN" b="1"/>
              <a:t>");  </a:t>
            </a:r>
          </a:p>
          <a:p>
            <a:r>
              <a:rPr lang="en-US" altLang="zh-CN" b="1"/>
              <a:t>    }</a:t>
            </a:r>
          </a:p>
          <a:p>
            <a:r>
              <a:rPr lang="en-US" altLang="zh-CN" b="1"/>
              <a:t>}</a:t>
            </a:r>
            <a:r>
              <a:rPr lang="en-US" altLang="zh-CN"/>
              <a:t>);</a:t>
            </a:r>
          </a:p>
          <a:p>
            <a:endParaRPr lang="en-US" altLang="zh-CN"/>
          </a:p>
          <a:p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// lambda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表达式</a:t>
            </a:r>
          </a:p>
          <a:p>
            <a:r>
              <a:rPr lang="en-US" altLang="zh-CN"/>
              <a:t>button.addActionListener( </a:t>
            </a:r>
          </a:p>
          <a:p>
            <a:r>
              <a:rPr lang="en-US" altLang="zh-CN"/>
              <a:t>    </a:t>
            </a:r>
            <a:r>
              <a:rPr lang="en-US" altLang="zh-CN" b="1"/>
              <a:t>event </a:t>
            </a:r>
            <a:r>
              <a:rPr lang="en-US" altLang="zh-CN" b="1">
                <a:solidFill>
                  <a:schemeClr val="accent2"/>
                </a:solidFill>
              </a:rPr>
              <a:t>-&gt;</a:t>
            </a:r>
            <a:r>
              <a:rPr lang="en-US" altLang="zh-CN" b="1"/>
              <a:t> System.out.println("</a:t>
            </a:r>
            <a:r>
              <a:rPr lang="en-US" altLang="zh-CN" b="1">
                <a:solidFill>
                  <a:schemeClr val="accent2"/>
                </a:solidFill>
              </a:rPr>
              <a:t>button detected</a:t>
            </a:r>
            <a:r>
              <a:rPr lang="en-US" altLang="zh-CN" b="1"/>
              <a:t>")</a:t>
            </a:r>
            <a:r>
              <a:rPr lang="en-US" altLang="zh-CN"/>
              <a:t>);</a:t>
            </a:r>
            <a:endParaRPr lang="en-US" altLang="zh-CN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2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匿名内部类</a:t>
            </a:r>
            <a:r>
              <a:rPr lang="en-US" altLang="zh-CN"/>
              <a:t>-&gt;lambda</a:t>
            </a:r>
            <a:r>
              <a:rPr lang="zh-CN" altLang="en-US"/>
              <a:t>表达式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838200" y="5936875"/>
            <a:ext cx="10515600" cy="71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/>
              <a:t>匿名内部类</a:t>
            </a:r>
            <a:r>
              <a:rPr lang="en-US" altLang="zh-CN"/>
              <a:t>==lambda</a:t>
            </a:r>
            <a:r>
              <a:rPr lang="zh-CN" altLang="en-US"/>
              <a:t>表达式</a:t>
            </a:r>
            <a:r>
              <a:rPr lang="en-US" altLang="zh-CN"/>
              <a:t>?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8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不是匿名内部类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41" y="1558248"/>
            <a:ext cx="5778151" cy="43513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92" y="1558248"/>
            <a:ext cx="6211167" cy="35437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87091" y="33301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匿名内部类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47862" y="284236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Lambda</a:t>
            </a:r>
            <a:r>
              <a:rPr lang="zh-CN" altLang="en-US"/>
              <a:t>表达式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81600" y="5540254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444 bytes + 580 bytes = 1024 bytes </a:t>
            </a:r>
            <a:r>
              <a:rPr lang="zh-CN" altLang="en-US"/>
              <a:t>≈ </a:t>
            </a:r>
            <a:r>
              <a:rPr lang="en-US" altLang="zh-CN"/>
              <a:t>1.1 KB</a:t>
            </a:r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10223863" y="4920343"/>
            <a:ext cx="235131" cy="574766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756505" y="5338934"/>
            <a:ext cx="669414" cy="201320"/>
          </a:xfrm>
          <a:prstGeom prst="straightConnector1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8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函数式接口 </a:t>
            </a:r>
            <a:r>
              <a:rPr lang="en-US" altLang="zh-CN" sz="2000"/>
              <a:t>Functional Interfaces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函数式接口是仅包含一个抽象方法的接口，通常表示单个动作。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1. </a:t>
            </a:r>
            <a:r>
              <a:rPr lang="zh-CN" altLang="en-US" b="1"/>
              <a:t>代码简洁</a:t>
            </a:r>
            <a:r>
              <a:rPr lang="zh-CN" altLang="en-US"/>
              <a:t>。函数式编程写出的代码简洁且意图明确，使用</a:t>
            </a:r>
            <a:r>
              <a:rPr lang="en-US" altLang="zh-CN"/>
              <a:t>stream</a:t>
            </a:r>
            <a:r>
              <a:rPr lang="zh-CN" altLang="en-US"/>
              <a:t>接口让你从此告别</a:t>
            </a:r>
            <a:r>
              <a:rPr lang="en-US" altLang="zh-CN"/>
              <a:t>for</a:t>
            </a:r>
            <a:r>
              <a:rPr lang="zh-CN" altLang="en-US"/>
              <a:t>循环。</a:t>
            </a:r>
          </a:p>
          <a:p>
            <a:r>
              <a:rPr lang="en-US" altLang="zh-CN"/>
              <a:t>2. </a:t>
            </a:r>
            <a:r>
              <a:rPr lang="zh-CN" altLang="en-US" b="1"/>
              <a:t>多核友好</a:t>
            </a:r>
            <a:r>
              <a:rPr lang="zh-CN" altLang="en-US"/>
              <a:t>。</a:t>
            </a:r>
            <a:r>
              <a:rPr lang="en-US" altLang="zh-CN"/>
              <a:t>Java</a:t>
            </a:r>
            <a:r>
              <a:rPr lang="zh-CN" altLang="en-US"/>
              <a:t>函数式编程使得编写并行程序从未如此简单，你需要做的就是调用一下</a:t>
            </a:r>
            <a:r>
              <a:rPr lang="en-US" altLang="zh-CN"/>
              <a:t>parallel()</a:t>
            </a:r>
            <a:r>
              <a:rPr lang="zh-CN" altLang="en-US"/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39376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38200" y="2312356"/>
            <a:ext cx="105156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functional interface</a:t>
            </a:r>
          </a:p>
          <a:p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@FunctionalInterface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可选，指明的话，编译器会检查接口是否符合函数接口规范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rgbClr val="7030A0"/>
                </a:solidFill>
              </a:rPr>
              <a:t>interface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 smtClean="0">
                <a:solidFill>
                  <a:schemeClr val="tx1"/>
                </a:solidFill>
              </a:rPr>
              <a:t>Runnable</a:t>
            </a:r>
            <a:r>
              <a:rPr lang="en-US" altLang="zh-CN">
                <a:solidFill>
                  <a:schemeClr val="tx1"/>
                </a:solidFill>
              </a:rPr>
              <a:t>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before, 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Runnable runnable1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new Runnable(){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@Override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rgbClr val="7030A0"/>
                </a:solidFill>
              </a:rPr>
              <a:t>public</a:t>
            </a:r>
            <a:r>
              <a:rPr lang="en-US" altLang="zh-CN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altLang="zh-CN">
                <a:solidFill>
                  <a:schemeClr val="tx1"/>
                </a:solidFill>
              </a:rPr>
              <a:t> run(){</a:t>
            </a:r>
          </a:p>
          <a:p>
            <a:r>
              <a:rPr lang="en-US" altLang="zh-CN">
                <a:solidFill>
                  <a:schemeClr val="tx1"/>
                </a:solidFill>
              </a:rPr>
              <a:t>		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>
                <a:solidFill>
                  <a:schemeClr val="tx1"/>
                </a:solidFill>
              </a:rPr>
              <a:t>”);</a:t>
            </a:r>
          </a:p>
          <a:p>
            <a:r>
              <a:rPr lang="en-US" altLang="zh-CN">
                <a:solidFill>
                  <a:schemeClr val="tx1"/>
                </a:solidFill>
              </a:rPr>
              <a:t>	}</a:t>
            </a:r>
          </a:p>
          <a:p>
            <a:r>
              <a:rPr lang="en-US" altLang="zh-CN">
                <a:solidFill>
                  <a:schemeClr val="tx1"/>
                </a:solidFill>
              </a:rPr>
              <a:t>};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//after, lambda</a:t>
            </a:r>
          </a:p>
          <a:p>
            <a:r>
              <a:rPr lang="en-US" altLang="zh-CN"/>
              <a:t>Runnable runnable2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System.out.println(“</a:t>
            </a:r>
            <a:r>
              <a:rPr lang="en-US" altLang="zh-CN">
                <a:solidFill>
                  <a:schemeClr val="accent2"/>
                </a:solidFill>
              </a:rPr>
              <a:t>Running</a:t>
            </a:r>
            <a:r>
              <a:rPr lang="en-US" altLang="zh-CN"/>
              <a:t>”);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函数式接口与</a:t>
            </a:r>
            <a:r>
              <a:rPr lang="en-US" altLang="zh-CN"/>
              <a:t>lambda</a:t>
            </a:r>
            <a:r>
              <a:rPr lang="zh-CN" altLang="en-US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5066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Lambda</a:t>
            </a:r>
            <a:r>
              <a:rPr lang="zh-CN" altLang="en-US"/>
              <a:t>表达式提供了一种将代码片段转换为对象的方法。</a:t>
            </a:r>
          </a:p>
        </p:txBody>
      </p:sp>
      <p:sp>
        <p:nvSpPr>
          <p:cNvPr id="12" name="左弧形箭头 11"/>
          <p:cNvSpPr/>
          <p:nvPr/>
        </p:nvSpPr>
        <p:spPr>
          <a:xfrm flipH="1">
            <a:off x="7126878" y="4232365"/>
            <a:ext cx="867591" cy="168075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94469" y="3962400"/>
            <a:ext cx="3081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接口名</a:t>
            </a:r>
            <a:r>
              <a:rPr lang="en-US" altLang="zh-CN"/>
              <a:t>	 </a:t>
            </a:r>
            <a:r>
              <a:rPr lang="zh-CN" altLang="en-US"/>
              <a:t>通过变量类型推断</a:t>
            </a:r>
            <a:endParaRPr lang="en-US" altLang="zh-CN"/>
          </a:p>
          <a:p>
            <a:r>
              <a:rPr lang="en-US" altLang="zh-CN"/>
              <a:t>public	 </a:t>
            </a:r>
            <a:r>
              <a:rPr lang="zh-CN" altLang="en-US"/>
              <a:t>是必要条件</a:t>
            </a:r>
            <a:endParaRPr lang="en-US" altLang="zh-CN"/>
          </a:p>
          <a:p>
            <a:r>
              <a:rPr lang="zh-CN" altLang="en-US"/>
              <a:t>返回类型 可以推断</a:t>
            </a:r>
            <a:endParaRPr lang="en-US" altLang="zh-CN"/>
          </a:p>
          <a:p>
            <a:r>
              <a:rPr lang="zh-CN" altLang="en-US"/>
              <a:t>方法</a:t>
            </a:r>
            <a:r>
              <a:rPr lang="en-US" altLang="zh-CN"/>
              <a:t>	 </a:t>
            </a:r>
            <a:r>
              <a:rPr lang="zh-CN" altLang="en-US"/>
              <a:t>唯一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38200" y="6282674"/>
            <a:ext cx="10515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/>
              <a:t>一个</a:t>
            </a:r>
            <a:r>
              <a:rPr lang="en-US" altLang="zh-CN"/>
              <a:t>lambda</a:t>
            </a:r>
            <a:r>
              <a:rPr lang="zh-CN" altLang="en-US"/>
              <a:t>表达式对应一个接口？</a:t>
            </a:r>
            <a:r>
              <a:rPr lang="zh-CN" altLang="en-US" b="1"/>
              <a:t>泛型函数式接口</a:t>
            </a:r>
            <a:r>
              <a:rPr lang="zh-CN" altLang="en-US" sz="1600"/>
              <a:t>（参见下周关于 </a:t>
            </a:r>
            <a:r>
              <a:rPr lang="en-US" altLang="zh-CN" sz="1600"/>
              <a:t>Java</a:t>
            </a:r>
            <a:r>
              <a:rPr lang="zh-CN" altLang="en-US" sz="1600"/>
              <a:t>的泛型机制 的报告）</a:t>
            </a:r>
          </a:p>
        </p:txBody>
      </p:sp>
    </p:spTree>
    <p:extLst>
      <p:ext uri="{BB962C8B-B14F-4D97-AF65-F5344CB8AC3E}">
        <p14:creationId xmlns:p14="http://schemas.microsoft.com/office/powerpoint/2010/main" val="48511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C++ 11 </a:t>
            </a:r>
            <a:r>
              <a:rPr lang="zh-CN" altLang="en-US"/>
              <a:t>引入</a:t>
            </a:r>
            <a:r>
              <a:rPr lang="en-US" altLang="zh-CN"/>
              <a:t>lambda</a:t>
            </a:r>
            <a:r>
              <a:rPr lang="zh-CN" altLang="en-US"/>
              <a:t>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</a:t>
            </a:r>
            <a:r>
              <a:rPr lang="zh-CN" altLang="en-US" dirty="0"/>
              <a:t>++ 中 lambda 函数有点类似匿名函数</a:t>
            </a:r>
          </a:p>
          <a:p>
            <a:r>
              <a:rPr lang="zh-CN" altLang="en-US" dirty="0"/>
              <a:t>我们无需一个函数结构随后再去使用这个函数，而是直接在使用时将其声明使用。</a:t>
            </a:r>
          </a:p>
          <a:p>
            <a:r>
              <a:rPr lang="zh-CN" altLang="en-US" dirty="0"/>
              <a:t>lambda 是字面上定义一个函数而不是持有一个函数，也就是我们可以使用函数指针的场景是可以使用 lambda 来代替的。</a:t>
            </a:r>
          </a:p>
        </p:txBody>
      </p:sp>
    </p:spTree>
    <p:extLst>
      <p:ext uri="{BB962C8B-B14F-4D97-AF65-F5344CB8AC3E}">
        <p14:creationId xmlns:p14="http://schemas.microsoft.com/office/powerpoint/2010/main" val="377656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变量捕获 </a:t>
            </a:r>
            <a:r>
              <a:rPr lang="en-US" altLang="zh-CN" sz="2000"/>
              <a:t>Variable Capture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Lambda</a:t>
            </a:r>
            <a:r>
              <a:rPr lang="zh-CN" altLang="en-US"/>
              <a:t>表达式可以捕获定义在外层的变量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具有</a:t>
            </a:r>
            <a:r>
              <a:rPr lang="en-US" altLang="zh-CN"/>
              <a:t>final</a:t>
            </a:r>
            <a:r>
              <a:rPr lang="zh-CN" altLang="en-US"/>
              <a:t>或者</a:t>
            </a:r>
            <a:r>
              <a:rPr lang="en-US" altLang="zh-CN"/>
              <a:t>effectively final</a:t>
            </a:r>
            <a:r>
              <a:rPr lang="zh-CN" altLang="en-US"/>
              <a:t>语义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8200" y="2935810"/>
            <a:ext cx="10515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Callable&lt;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&gt; helloCallable(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 name){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 hello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“Hello”;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>
                <a:solidFill>
                  <a:schemeClr val="tx1"/>
                </a:solidFill>
              </a:rPr>
              <a:t> 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>
                <a:solidFill>
                  <a:schemeClr val="tx1"/>
                </a:solidFill>
              </a:rPr>
              <a:t> {</a:t>
            </a:r>
          </a:p>
          <a:p>
            <a:r>
              <a:rPr lang="en-US" altLang="zh-CN">
                <a:solidFill>
                  <a:schemeClr val="tx1"/>
                </a:solidFill>
              </a:rPr>
              <a:t>		name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en-US" altLang="zh-CN">
                <a:solidFill>
                  <a:schemeClr val="accent2"/>
                </a:solidFill>
              </a:rPr>
              <a:t>Liu Jiapan</a:t>
            </a:r>
            <a:r>
              <a:rPr lang="en-US" altLang="zh-CN">
                <a:solidFill>
                  <a:schemeClr val="tx1"/>
                </a:solidFill>
              </a:rPr>
              <a:t>”; </a:t>
            </a:r>
            <a:r>
              <a:rPr lang="en-US" altLang="zh-CN">
                <a:solidFill>
                  <a:srgbClr val="FF0000"/>
                </a:solidFill>
              </a:rPr>
              <a:t>// ERROR1 </a:t>
            </a:r>
            <a:r>
              <a:rPr lang="zh-CN" altLang="en-US">
                <a:solidFill>
                  <a:srgbClr val="FF0000"/>
                </a:solidFill>
              </a:rPr>
              <a:t>不能修改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	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 name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en-US" altLang="zh-CN">
                <a:solidFill>
                  <a:schemeClr val="accent2"/>
                </a:solidFill>
              </a:rPr>
              <a:t>Liu Jiapan</a:t>
            </a:r>
            <a:r>
              <a:rPr lang="en-US" altLang="zh-CN">
                <a:solidFill>
                  <a:schemeClr val="tx1"/>
                </a:solidFill>
              </a:rPr>
              <a:t>”; </a:t>
            </a:r>
            <a:r>
              <a:rPr lang="en-US" altLang="zh-CN">
                <a:solidFill>
                  <a:srgbClr val="FF0000"/>
                </a:solidFill>
              </a:rPr>
              <a:t>// ERROR2 </a:t>
            </a:r>
            <a:r>
              <a:rPr lang="zh-CN" altLang="en-US">
                <a:solidFill>
                  <a:srgbClr val="FF0000"/>
                </a:solidFill>
              </a:rPr>
              <a:t>不能重名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tx1"/>
                </a:solidFill>
              </a:rPr>
              <a:t>		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>
                <a:solidFill>
                  <a:schemeClr val="tx1"/>
                </a:solidFill>
              </a:rPr>
              <a:t> hello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”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 name; };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2935809"/>
            <a:ext cx="10515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Callable&lt;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&gt; helloCallable(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 name){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altLang="zh-CN">
                <a:solidFill>
                  <a:schemeClr val="tx1"/>
                </a:solidFill>
              </a:rPr>
              <a:t> hello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“Hello”;</a:t>
            </a:r>
          </a:p>
          <a:p>
            <a:r>
              <a:rPr lang="en-US" altLang="zh-CN">
                <a:solidFill>
                  <a:schemeClr val="tx1"/>
                </a:solidFill>
              </a:rPr>
              <a:t>	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>
                <a:solidFill>
                  <a:schemeClr val="tx1"/>
                </a:solidFill>
              </a:rPr>
              <a:t> ()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>
                <a:solidFill>
                  <a:schemeClr val="tx1"/>
                </a:solidFill>
              </a:rPr>
              <a:t> {</a:t>
            </a:r>
          </a:p>
          <a:p>
            <a:r>
              <a:rPr lang="en-US" altLang="zh-CN">
                <a:solidFill>
                  <a:schemeClr val="tx1"/>
                </a:solidFill>
              </a:rPr>
              <a:t>		name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en-US" altLang="zh-CN">
                <a:solidFill>
                  <a:schemeClr val="accent2"/>
                </a:solidFill>
              </a:rPr>
              <a:t>Liu Jiapan</a:t>
            </a:r>
            <a:r>
              <a:rPr lang="en-US" altLang="zh-CN">
                <a:solidFill>
                  <a:schemeClr val="tx1"/>
                </a:solidFill>
              </a:rPr>
              <a:t>”; </a:t>
            </a:r>
            <a:r>
              <a:rPr lang="en-US" altLang="zh-CN">
                <a:solidFill>
                  <a:srgbClr val="FF0000"/>
                </a:solidFill>
              </a:rPr>
              <a:t>// ERROR </a:t>
            </a:r>
            <a:r>
              <a:rPr lang="zh-CN" altLang="en-US">
                <a:solidFill>
                  <a:srgbClr val="FF0000"/>
                </a:solidFill>
              </a:rPr>
              <a:t>不能修改</a:t>
            </a:r>
            <a:r>
              <a:rPr lang="en-US" altLang="zh-CN">
                <a:solidFill>
                  <a:schemeClr val="tx1"/>
                </a:solidFill>
              </a:rPr>
              <a:t>		</a:t>
            </a:r>
          </a:p>
          <a:p>
            <a:r>
              <a:rPr lang="en-US" altLang="zh-CN">
                <a:solidFill>
                  <a:schemeClr val="tx1"/>
                </a:solidFill>
              </a:rPr>
              <a:t>		</a:t>
            </a:r>
            <a:r>
              <a:rPr lang="en-US" altLang="zh-CN">
                <a:solidFill>
                  <a:srgbClr val="7030A0"/>
                </a:solidFill>
              </a:rPr>
              <a:t>return</a:t>
            </a:r>
            <a:r>
              <a:rPr lang="en-US" altLang="zh-CN">
                <a:solidFill>
                  <a:schemeClr val="tx1"/>
                </a:solidFill>
              </a:rPr>
              <a:t> hello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 “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>
                <a:solidFill>
                  <a:schemeClr val="tx1"/>
                </a:solidFill>
              </a:rPr>
              <a:t>”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>
                <a:solidFill>
                  <a:schemeClr val="tx1"/>
                </a:solidFill>
              </a:rPr>
              <a:t> name; };</a:t>
            </a:r>
          </a:p>
          <a:p>
            <a:r>
              <a:rPr lang="en-US" altLang="zh-CN">
                <a:solidFill>
                  <a:schemeClr val="tx1"/>
                </a:solidFill>
              </a:rPr>
              <a:t>}</a:t>
            </a:r>
          </a:p>
          <a:p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94909" cy="1325563"/>
          </a:xfrm>
        </p:spPr>
        <p:txBody>
          <a:bodyPr/>
          <a:lstStyle/>
          <a:p>
            <a:r>
              <a:rPr lang="zh-CN" altLang="en-US"/>
              <a:t>变量捕获：闭包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455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zh-CN"/>
              <a:t>Capture-by-value</a:t>
            </a:r>
          </a:p>
          <a:p>
            <a:pPr marL="514350" indent="-514350">
              <a:buAutoNum type="arabicPeriod"/>
            </a:pPr>
            <a:r>
              <a:rPr lang="en-US" altLang="zh-CN"/>
              <a:t>Parallel</a:t>
            </a:r>
          </a:p>
          <a:p>
            <a:pPr marL="514350" indent="-514350">
              <a:buAutoNum type="arabicPeriod"/>
            </a:pP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38200" y="2935810"/>
            <a:ext cx="10515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并行代码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sum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zh-CN"/>
              <a:t>;</a:t>
            </a:r>
          </a:p>
          <a:p>
            <a:r>
              <a:rPr lang="en-US" altLang="zh-CN" err="1"/>
              <a:t>list.forEach</a:t>
            </a:r>
            <a:r>
              <a:rPr lang="en-US" altLang="zh-CN"/>
              <a:t>(e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{sum </a:t>
            </a:r>
            <a:r>
              <a:rPr lang="en-US" altLang="zh-CN">
                <a:solidFill>
                  <a:schemeClr val="accent2"/>
                </a:solidFill>
              </a:rPr>
              <a:t>+=</a:t>
            </a:r>
            <a:r>
              <a:rPr lang="en-US" altLang="zh-CN"/>
              <a:t> </a:t>
            </a:r>
            <a:r>
              <a:rPr lang="en-US" altLang="zh-CN" err="1"/>
              <a:t>e.size</a:t>
            </a:r>
            <a:r>
              <a:rPr lang="en-US" altLang="zh-CN"/>
              <a:t>(); });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ERROR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 use reduction to parallel</a:t>
            </a: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sum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list.stream().mapToInt(e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e.size()).sum();</a:t>
            </a:r>
          </a:p>
          <a:p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/>
              <a:t> sum 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/>
              <a:t> list.stream().mapToInt(e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e.size()).reduce(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altLang="zh-CN"/>
              <a:t>, (x,y) </a:t>
            </a:r>
            <a:r>
              <a:rPr lang="en-US" altLang="zh-CN">
                <a:solidFill>
                  <a:schemeClr val="accent2"/>
                </a:solidFill>
              </a:rPr>
              <a:t>-&gt;</a:t>
            </a:r>
            <a:r>
              <a:rPr lang="en-US" altLang="zh-CN"/>
              <a:t> x 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/>
              <a:t> y);</a:t>
            </a:r>
          </a:p>
        </p:txBody>
      </p:sp>
    </p:spTree>
    <p:extLst>
      <p:ext uri="{BB962C8B-B14F-4D97-AF65-F5344CB8AC3E}">
        <p14:creationId xmlns:p14="http://schemas.microsoft.com/office/powerpoint/2010/main" val="77362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Lambda in Java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在</a:t>
            </a:r>
            <a:r>
              <a:rPr lang="en-US" altLang="zh-CN"/>
              <a:t>Java</a:t>
            </a:r>
            <a:r>
              <a:rPr lang="zh-CN" altLang="en-US"/>
              <a:t>中，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Lambda</a:t>
            </a:r>
            <a:r>
              <a:rPr lang="zh-CN" altLang="en-US"/>
              <a:t>表达式通过</a:t>
            </a:r>
            <a:r>
              <a:rPr lang="zh-CN" altLang="en-US" b="1"/>
              <a:t>函数式接口</a:t>
            </a:r>
            <a:r>
              <a:rPr lang="zh-CN" altLang="en-US"/>
              <a:t>实现；</a:t>
            </a:r>
            <a:endParaRPr lang="en-US" altLang="zh-CN"/>
          </a:p>
          <a:p>
            <a:pPr marL="0" indent="0">
              <a:buNone/>
            </a:pPr>
            <a:r>
              <a:rPr lang="zh-CN" altLang="en-US" b="1"/>
              <a:t>变量捕获</a:t>
            </a:r>
            <a:r>
              <a:rPr lang="zh-CN" altLang="en-US"/>
              <a:t>和</a:t>
            </a:r>
            <a:r>
              <a:rPr lang="zh-CN" altLang="en-US" b="1"/>
              <a:t>类型推断机制</a:t>
            </a:r>
            <a:r>
              <a:rPr lang="zh-CN" altLang="en-US"/>
              <a:t>的支持；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设计者偷点懒，只能按值捕获变量；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提供更强大的并行处理功能</a:t>
            </a:r>
            <a:r>
              <a:rPr lang="zh-CN" altLang="en-US" sz="2000"/>
              <a:t>（参见下周关于 </a:t>
            </a:r>
            <a:r>
              <a:rPr lang="en-US" altLang="zh-CN" sz="2000"/>
              <a:t>Java</a:t>
            </a:r>
            <a:r>
              <a:rPr lang="zh-CN" altLang="en-US" sz="2000"/>
              <a:t>的并行机制 的报告）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709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</a:t>
            </a:r>
            <a:r>
              <a:rPr lang="el-GR" altLang="zh-CN" b="1" dirty="0">
                <a:solidFill>
                  <a:srgbClr val="FF0000"/>
                </a:solidFill>
              </a:rPr>
              <a:t>λ</a:t>
            </a:r>
            <a:r>
              <a:rPr lang="en-US" altLang="zh-CN" b="1" dirty="0"/>
              <a:t>-expression</a:t>
            </a:r>
            <a:r>
              <a:rPr lang="zh-CN" altLang="en-US" b="1" dirty="0"/>
              <a:t>？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6256F3-2583-FA44-AE62-D6A844EA50AF}"/>
              </a:ext>
            </a:extLst>
          </p:cNvPr>
          <p:cNvSpPr txBox="1"/>
          <p:nvPr/>
        </p:nvSpPr>
        <p:spPr>
          <a:xfrm>
            <a:off x="838200" y="1504950"/>
            <a:ext cx="1066323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600" dirty="0"/>
              <a:t>Anonymous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400" dirty="0"/>
              <a:t>a function definition that is not bound to an identifier</a:t>
            </a:r>
            <a:endParaRPr kumimoji="1" lang="en-US" altLang="zh-CN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600" dirty="0"/>
              <a:t>Higher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order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400" dirty="0"/>
              <a:t>a function that takes a function as an argument, or returns a function</a:t>
            </a:r>
            <a:endParaRPr kumimoji="1"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600" dirty="0"/>
              <a:t>First class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" altLang="zh-CN" sz="2800" dirty="0"/>
              <a:t>	Assigned as an variable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altLang="zh-CN" sz="2800" dirty="0"/>
              <a:t>Assigned to object property values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altLang="zh-CN" sz="2800" dirty="0"/>
              <a:t>Passed as arguments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" altLang="zh-CN" sz="2800" dirty="0"/>
              <a:t>Returned from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zh-CN" sz="3600" dirty="0"/>
          </a:p>
          <a:p>
            <a:r>
              <a:rPr kumimoji="1" lang="en-US" altLang="zh-CN" sz="2400" dirty="0"/>
              <a:t> 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9900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159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l-GR" altLang="zh-CN" sz="6000" b="1" dirty="0">
                <a:solidFill>
                  <a:srgbClr val="FF0000"/>
                </a:solidFill>
              </a:rPr>
              <a:t>λ</a:t>
            </a:r>
            <a:r>
              <a:rPr lang="el-GR" altLang="zh-CN" sz="6000" b="1" dirty="0"/>
              <a:t>-</a:t>
            </a:r>
            <a:r>
              <a:rPr lang="en-US" altLang="zh-CN" sz="6000" b="1" dirty="0"/>
              <a:t>calculus</a:t>
            </a:r>
            <a:r>
              <a:rPr lang="en" altLang="zh-CN" sz="6000" b="1" dirty="0"/>
              <a:t/>
            </a:r>
            <a:br>
              <a:rPr lang="en" altLang="zh-CN" sz="6000" b="1" dirty="0"/>
            </a:b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2453" y="1690688"/>
            <a:ext cx="10515600" cy="4351338"/>
          </a:xfrm>
        </p:spPr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dirty="0"/>
              <a:t> </a:t>
            </a:r>
            <a:r>
              <a:rPr lang="en-US" altLang="zh-CN" sz="3600" b="1" dirty="0"/>
              <a:t>Basics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3600" b="1" dirty="0"/>
              <a:t> Syntax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3600" b="1" dirty="0"/>
              <a:t> Operational Semantics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b="1" dirty="0"/>
              <a:t> </a:t>
            </a:r>
            <a:r>
              <a:rPr lang="en-US" altLang="zh-CN" sz="3600" b="1" dirty="0"/>
              <a:t>Programming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b="1" dirty="0"/>
              <a:t> </a:t>
            </a:r>
            <a:r>
              <a:rPr lang="en-US" altLang="zh-CN" sz="3600" b="1" dirty="0"/>
              <a:t>Evaluation Strategies</a:t>
            </a:r>
            <a:r>
              <a:rPr lang="zh-CN" altLang="en-US" sz="3600" b="1" dirty="0"/>
              <a:t> </a:t>
            </a:r>
            <a:endParaRPr lang="en-US" altLang="zh-CN" sz="3600" b="1" dirty="0"/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b="1" dirty="0"/>
              <a:t> </a:t>
            </a:r>
            <a:r>
              <a:rPr lang="en-US" altLang="zh-CN" sz="3600" b="1" dirty="0"/>
              <a:t>Typed</a:t>
            </a:r>
            <a:r>
              <a:rPr lang="zh-CN" altLang="en-US" sz="3600" b="1" dirty="0"/>
              <a:t> </a:t>
            </a:r>
            <a:r>
              <a:rPr lang="el-GR" altLang="zh-CN" sz="3600" b="1" dirty="0"/>
              <a:t>λ</a:t>
            </a:r>
            <a:r>
              <a:rPr lang="en-US" altLang="zh-CN" sz="3600" b="1" dirty="0"/>
              <a:t>-calculus</a:t>
            </a:r>
          </a:p>
          <a:p>
            <a:pPr>
              <a:buSzPct val="80000"/>
              <a:buFont typeface="Wingdings" pitchFamily="2" charset="2"/>
              <a:buChar char="l"/>
            </a:pPr>
            <a:endParaRPr lang="en-US" altLang="zh-CN" sz="3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730AE5-828B-C946-8E2B-F6329589B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049" y="1690688"/>
            <a:ext cx="2692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5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1597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l-GR" altLang="zh-CN" sz="6000" b="1" dirty="0">
                <a:solidFill>
                  <a:srgbClr val="FF0000"/>
                </a:solidFill>
              </a:rPr>
              <a:t>λ</a:t>
            </a:r>
            <a:r>
              <a:rPr lang="el-GR" altLang="zh-CN" sz="6000" b="1" dirty="0"/>
              <a:t>-</a:t>
            </a:r>
            <a:r>
              <a:rPr lang="en-US" altLang="zh-CN" sz="6000" b="1" dirty="0"/>
              <a:t>calculus</a:t>
            </a:r>
            <a:r>
              <a:rPr lang="en" altLang="zh-CN" sz="6000" b="1" dirty="0"/>
              <a:t/>
            </a:r>
            <a:br>
              <a:rPr lang="en" altLang="zh-CN" sz="6000" b="1" dirty="0"/>
            </a:b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4326" y="1690688"/>
            <a:ext cx="11877674" cy="4351338"/>
          </a:xfrm>
        </p:spPr>
        <p:txBody>
          <a:bodyPr>
            <a:normAutofit/>
          </a:bodyPr>
          <a:lstStyle/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3600" dirty="0"/>
              <a:t> Language to express function application</a:t>
            </a:r>
          </a:p>
          <a:p>
            <a:pPr lvl="1">
              <a:buSzPct val="80000"/>
              <a:buFont typeface="Wingdings" pitchFamily="2" charset="2"/>
              <a:buChar char="l"/>
            </a:pPr>
            <a:r>
              <a:rPr lang="en-US" altLang="zh-CN" sz="3200" dirty="0"/>
              <a:t> Ability to define anonymous functions</a:t>
            </a:r>
          </a:p>
          <a:p>
            <a:pPr lvl="1">
              <a:buSzPct val="80000"/>
              <a:buFont typeface="Wingdings" pitchFamily="2" charset="2"/>
              <a:buChar char="l"/>
            </a:pPr>
            <a:r>
              <a:rPr lang="en-US" altLang="zh-CN" sz="3200" dirty="0"/>
              <a:t> Ability to apply functions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zh-CN" altLang="en-US" sz="3600" dirty="0"/>
              <a:t> </a:t>
            </a:r>
            <a:r>
              <a:rPr lang="en-US" altLang="zh-CN" sz="3600" dirty="0"/>
              <a:t>Functional programming derives from it</a:t>
            </a:r>
            <a:endParaRPr lang="en-US" altLang="zh-CN" dirty="0"/>
          </a:p>
          <a:p>
            <a:pPr lvl="1">
              <a:buSzPct val="80000"/>
              <a:buFont typeface="Wingdings" pitchFamily="2" charset="2"/>
              <a:buChar char="l"/>
            </a:pPr>
            <a:r>
              <a:rPr lang="en-US" altLang="zh-CN" sz="3200" b="1" dirty="0"/>
              <a:t> Lisp Haskell ML family…</a:t>
            </a:r>
          </a:p>
          <a:p>
            <a:pPr>
              <a:buSzPct val="80000"/>
              <a:buFont typeface="Wingdings" pitchFamily="2" charset="2"/>
              <a:buChar char="l"/>
            </a:pPr>
            <a:r>
              <a:rPr lang="en-US" altLang="zh-CN" sz="3600" b="1" dirty="0"/>
              <a:t> </a:t>
            </a:r>
            <a:r>
              <a:rPr lang="en-US" altLang="zh-CN" sz="3600" dirty="0"/>
              <a:t>Tools</a:t>
            </a:r>
            <a:r>
              <a:rPr lang="zh-CN" altLang="en-US" sz="3600" dirty="0"/>
              <a:t> </a:t>
            </a:r>
            <a:r>
              <a:rPr lang="en-US" altLang="zh-CN" sz="3600" dirty="0"/>
              <a:t>to define and prove program properties</a:t>
            </a:r>
          </a:p>
          <a:p>
            <a:pPr lvl="1">
              <a:buSzPct val="80000"/>
              <a:buFont typeface="Wingdings" pitchFamily="2" charset="2"/>
              <a:buChar char="l"/>
            </a:pPr>
            <a:r>
              <a:rPr lang="en-US" altLang="zh-CN" sz="3200" dirty="0"/>
              <a:t> Laziness; Type Safety; Parametric Polymorphism </a:t>
            </a:r>
          </a:p>
        </p:txBody>
      </p:sp>
    </p:spTree>
    <p:extLst>
      <p:ext uri="{BB962C8B-B14F-4D97-AF65-F5344CB8AC3E}">
        <p14:creationId xmlns:p14="http://schemas.microsoft.com/office/powerpoint/2010/main" val="40205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47313-6119-F34F-81F4-08BC1278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Syntax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4FF630-3C7B-C340-A621-1678DFEE9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557"/>
            <a:ext cx="10515600" cy="4351338"/>
          </a:xfrm>
        </p:spPr>
        <p:txBody>
          <a:bodyPr>
            <a:normAutofit/>
          </a:bodyPr>
          <a:lstStyle/>
          <a:p>
            <a:r>
              <a:rPr lang="en" altLang="zh-CN" dirty="0"/>
              <a:t>&lt;expression&gt;  := &lt;name&gt; | &lt;function&gt;|&lt;application&gt;​</a:t>
            </a:r>
          </a:p>
          <a:p>
            <a:r>
              <a:rPr lang="en" altLang="zh-CN" dirty="0"/>
              <a:t>&lt;function&gt; 	 := </a:t>
            </a:r>
            <a:r>
              <a:rPr lang="el-GR" altLang="zh-CN" dirty="0">
                <a:solidFill>
                  <a:srgbClr val="FF0000"/>
                </a:solidFill>
              </a:rPr>
              <a:t>λ</a:t>
            </a:r>
            <a:r>
              <a:rPr lang="el-GR" altLang="zh-CN" dirty="0"/>
              <a:t>&lt;</a:t>
            </a:r>
            <a:r>
              <a:rPr lang="en" altLang="zh-CN" dirty="0"/>
              <a:t>name&gt;.&lt;expression&gt;​</a:t>
            </a:r>
          </a:p>
          <a:p>
            <a:r>
              <a:rPr lang="en" altLang="zh-CN" dirty="0"/>
              <a:t>&lt;application&gt; := &lt;expression&gt;&lt;expression&gt;​</a:t>
            </a:r>
          </a:p>
          <a:p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ABF497-D57D-EA45-8E56-2847021972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1"/>
          <a:stretch/>
        </p:blipFill>
        <p:spPr>
          <a:xfrm>
            <a:off x="448036" y="3254780"/>
            <a:ext cx="5686064" cy="267911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AC78404-1C1D-1E47-9CC5-9C0DD771EEE4}"/>
              </a:ext>
            </a:extLst>
          </p:cNvPr>
          <p:cNvSpPr txBox="1"/>
          <p:nvPr/>
        </p:nvSpPr>
        <p:spPr>
          <a:xfrm>
            <a:off x="5257801" y="3112440"/>
            <a:ext cx="66579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</a:rPr>
              <a:t>Scope</a:t>
            </a:r>
            <a:r>
              <a:rPr kumimoji="1" lang="en-US" altLang="zh-CN" sz="2400" dirty="0"/>
              <a:t> of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altLang="zh-CN" sz="2400" dirty="0"/>
              <a:t>λ</a:t>
            </a:r>
            <a:r>
              <a:rPr lang="en" altLang="zh-CN" sz="2400" dirty="0"/>
              <a:t>x</a:t>
            </a:r>
            <a:r>
              <a:rPr lang="en-US" altLang="zh-CN" sz="2400" dirty="0"/>
              <a:t>.E binds variable x in 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E is the scope of x unless x is shadowed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altLang="zh-CN" sz="2400" dirty="0"/>
              <a:t>λ</a:t>
            </a:r>
            <a:r>
              <a:rPr lang="en" altLang="zh-CN" sz="2400" dirty="0"/>
              <a:t>x. x (</a:t>
            </a:r>
            <a:r>
              <a:rPr lang="el-GR" altLang="zh-CN" sz="2400" b="1" dirty="0"/>
              <a:t>λ</a:t>
            </a:r>
            <a:r>
              <a:rPr lang="en" altLang="zh-CN" sz="2400" b="1" dirty="0"/>
              <a:t>x. x</a:t>
            </a:r>
            <a:r>
              <a:rPr lang="en" altLang="zh-CN" sz="2400" dirty="0"/>
              <a:t>) x = </a:t>
            </a:r>
            <a:r>
              <a:rPr lang="el-GR" altLang="zh-CN" sz="2400" dirty="0"/>
              <a:t>λ</a:t>
            </a:r>
            <a:r>
              <a:rPr lang="en" altLang="zh-CN" sz="2400" dirty="0"/>
              <a:t>x. x (</a:t>
            </a:r>
            <a:r>
              <a:rPr lang="el-GR" altLang="zh-CN" sz="2400" b="1" dirty="0"/>
              <a:t>λ</a:t>
            </a:r>
            <a:r>
              <a:rPr lang="en" altLang="zh-CN" sz="2400" b="1" dirty="0"/>
              <a:t>y. y</a:t>
            </a:r>
            <a:r>
              <a:rPr lang="en" altLang="zh-CN" sz="2400" dirty="0"/>
              <a:t>) 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zh-CN" sz="2400" dirty="0"/>
              <a:t>x is </a:t>
            </a:r>
            <a:r>
              <a:rPr lang="en" altLang="zh-CN" sz="2400" dirty="0">
                <a:solidFill>
                  <a:srgbClr val="FF0000"/>
                </a:solidFill>
              </a:rPr>
              <a:t>bound</a:t>
            </a:r>
            <a:r>
              <a:rPr lang="en" altLang="zh-CN" sz="2400" dirty="0"/>
              <a:t> in </a:t>
            </a:r>
            <a:r>
              <a:rPr lang="el-GR" altLang="zh-CN" sz="2400" dirty="0"/>
              <a:t>λ</a:t>
            </a:r>
            <a:r>
              <a:rPr lang="en" altLang="zh-CN" sz="2400" dirty="0"/>
              <a:t>x</a:t>
            </a:r>
            <a:r>
              <a:rPr lang="en-US" altLang="zh-CN" sz="2400" dirty="0"/>
              <a:t>.E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Otherwise variables are </a:t>
            </a:r>
            <a:r>
              <a:rPr kumimoji="1" lang="en-US" altLang="zh-CN" sz="2400" dirty="0">
                <a:solidFill>
                  <a:srgbClr val="FF0000"/>
                </a:solidFill>
              </a:rPr>
              <a:t>free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x ; y in </a:t>
            </a:r>
            <a:r>
              <a:rPr lang="el-GR" altLang="zh-CN" sz="2400" dirty="0"/>
              <a:t>λ</a:t>
            </a:r>
            <a:r>
              <a:rPr lang="en" altLang="zh-CN" sz="2400" dirty="0"/>
              <a:t>x. 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" altLang="zh-CN" sz="2400" dirty="0"/>
              <a:t>Combinators: no free variables</a:t>
            </a:r>
            <a:endParaRPr kumimoji="1"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24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0720E-E7B2-6E4B-BC67-24218C5B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Disambiguation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828C44-5F37-0B41-BAFA-D78FCB16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kumimoji="1" lang="en-US" altLang="zh-CN" dirty="0"/>
              <a:t> function application </a:t>
            </a:r>
            <a:r>
              <a:rPr kumimoji="1" lang="en" altLang="zh-CN" dirty="0"/>
              <a:t>is </a:t>
            </a:r>
            <a:r>
              <a:rPr kumimoji="1" lang="en" altLang="zh-CN" dirty="0">
                <a:solidFill>
                  <a:srgbClr val="0070C0"/>
                </a:solidFill>
              </a:rPr>
              <a:t>left associative</a:t>
            </a:r>
          </a:p>
          <a:p>
            <a:pPr lvl="1"/>
            <a:r>
              <a:rPr kumimoji="1" lang="en" altLang="zh-CN" dirty="0"/>
              <a:t>x y z = (x y) z</a:t>
            </a:r>
          </a:p>
          <a:p>
            <a:r>
              <a:rPr lang="en" altLang="zh-CN" dirty="0"/>
              <a:t>​function abstraction </a:t>
            </a:r>
            <a:r>
              <a:rPr lang="en" altLang="zh-CN" dirty="0">
                <a:solidFill>
                  <a:schemeClr val="accent1">
                    <a:lumMod val="75000"/>
                  </a:schemeClr>
                </a:solidFill>
              </a:rPr>
              <a:t>extends far to the right</a:t>
            </a:r>
          </a:p>
          <a:p>
            <a:pPr lvl="1"/>
            <a:r>
              <a:rPr lang="en" altLang="zh-CN" dirty="0"/>
              <a:t> </a:t>
            </a:r>
            <a:r>
              <a:rPr lang="el-GR" altLang="zh-CN" dirty="0"/>
              <a:t>λ</a:t>
            </a:r>
            <a:r>
              <a:rPr lang="en" altLang="zh-CN" dirty="0"/>
              <a:t>x. x </a:t>
            </a:r>
            <a:r>
              <a:rPr lang="el-GR" altLang="zh-CN" dirty="0"/>
              <a:t>λ</a:t>
            </a:r>
            <a:r>
              <a:rPr lang="en" altLang="zh-CN" dirty="0"/>
              <a:t>y. y  = </a:t>
            </a:r>
            <a:r>
              <a:rPr lang="el-GR" altLang="zh-CN" dirty="0"/>
              <a:t>λ</a:t>
            </a:r>
            <a:r>
              <a:rPr lang="en" altLang="zh-CN" dirty="0"/>
              <a:t>x. x (</a:t>
            </a:r>
            <a:r>
              <a:rPr lang="el-GR" altLang="zh-CN" dirty="0"/>
              <a:t>λ</a:t>
            </a:r>
            <a:r>
              <a:rPr lang="en" altLang="zh-CN" dirty="0"/>
              <a:t>y. y) != (</a:t>
            </a:r>
            <a:r>
              <a:rPr lang="el-GR" altLang="zh-CN" dirty="0"/>
              <a:t>λ</a:t>
            </a:r>
            <a:r>
              <a:rPr lang="en" altLang="zh-CN" dirty="0"/>
              <a:t>x. x) (</a:t>
            </a:r>
            <a:r>
              <a:rPr lang="el-GR" altLang="zh-CN" dirty="0"/>
              <a:t>λ</a:t>
            </a:r>
            <a:r>
              <a:rPr lang="en" altLang="zh-CN" dirty="0"/>
              <a:t>y. y) </a:t>
            </a:r>
          </a:p>
          <a:p>
            <a:pPr lvl="1"/>
            <a:r>
              <a:rPr kumimoji="1" lang="en-US" altLang="zh-CN" dirty="0"/>
              <a:t> </a:t>
            </a:r>
            <a:r>
              <a:rPr lang="el-GR" altLang="zh-CN" dirty="0"/>
              <a:t>λ</a:t>
            </a:r>
            <a:r>
              <a:rPr lang="en" altLang="zh-CN" dirty="0"/>
              <a:t>x. x </a:t>
            </a:r>
            <a:r>
              <a:rPr lang="el-GR" altLang="zh-CN" dirty="0"/>
              <a:t>λ</a:t>
            </a:r>
            <a:r>
              <a:rPr lang="en" altLang="zh-CN" dirty="0"/>
              <a:t>y. y e = e </a:t>
            </a:r>
            <a:r>
              <a:rPr lang="el-GR" altLang="zh-CN" dirty="0"/>
              <a:t>λ</a:t>
            </a:r>
            <a:r>
              <a:rPr lang="en" altLang="zh-CN" dirty="0"/>
              <a:t>y. y</a:t>
            </a:r>
          </a:p>
          <a:p>
            <a:pPr lvl="1"/>
            <a:r>
              <a:rPr lang="en" altLang="zh-CN" dirty="0"/>
              <a:t> (</a:t>
            </a:r>
            <a:r>
              <a:rPr lang="el-GR" altLang="zh-CN" dirty="0"/>
              <a:t>λ</a:t>
            </a:r>
            <a:r>
              <a:rPr lang="en" altLang="zh-CN" dirty="0"/>
              <a:t>x. x) (</a:t>
            </a:r>
            <a:r>
              <a:rPr lang="el-GR" altLang="zh-CN" dirty="0"/>
              <a:t>λ</a:t>
            </a:r>
            <a:r>
              <a:rPr lang="en" altLang="zh-CN" dirty="0"/>
              <a:t>y. y) = </a:t>
            </a:r>
            <a:r>
              <a:rPr lang="el-GR" altLang="zh-CN" dirty="0"/>
              <a:t>λ</a:t>
            </a:r>
            <a:r>
              <a:rPr lang="en" altLang="zh-CN" dirty="0"/>
              <a:t>y. y</a:t>
            </a:r>
          </a:p>
          <a:p>
            <a:r>
              <a:rPr kumimoji="1" lang="en" altLang="zh-CN" dirty="0"/>
              <a:t> Currying</a:t>
            </a:r>
          </a:p>
          <a:p>
            <a:pPr lvl="1"/>
            <a:r>
              <a:rPr kumimoji="1" lang="en" altLang="zh-CN" dirty="0"/>
              <a:t>translate functions with multiple arguments into a sequence of functions with single arguments</a:t>
            </a:r>
          </a:p>
          <a:p>
            <a:pPr lvl="1"/>
            <a:r>
              <a:rPr lang="en-US" altLang="zh-CN" dirty="0"/>
              <a:t>+(x y)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 </a:t>
            </a:r>
            <a:r>
              <a:rPr lang="el-GR" altLang="zh-CN" dirty="0"/>
              <a:t>λ</a:t>
            </a:r>
            <a:r>
              <a:rPr lang="en-US" altLang="zh-CN" dirty="0"/>
              <a:t>x.</a:t>
            </a:r>
            <a:r>
              <a:rPr lang="el-GR" altLang="zh-CN" dirty="0"/>
              <a:t>λ</a:t>
            </a:r>
            <a:r>
              <a:rPr lang="en-US" altLang="zh-CN" dirty="0"/>
              <a:t>y.((+x)y)</a:t>
            </a:r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158888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4F430-A28C-984B-9422-B5C5CDCF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Operational Semantics</a:t>
            </a:r>
            <a:endParaRPr kumimoji="1" lang="zh-CN" altLang="en-US" b="1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8F43FDD-34C7-7340-9E5D-834449730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2768"/>
            <a:ext cx="2205038" cy="906516"/>
          </a:xfr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BE3DD6A-3E2F-7046-9A89-ACD8D362B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88" y="2667000"/>
            <a:ext cx="4247337" cy="138124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CBB2E69-5E97-7D40-864A-913F2A761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88" y="3976312"/>
            <a:ext cx="6361887" cy="110394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13E97F4-D0D4-F448-88D1-DDB75DF95462}"/>
              </a:ext>
            </a:extLst>
          </p:cNvPr>
          <p:cNvSpPr txBox="1"/>
          <p:nvPr/>
        </p:nvSpPr>
        <p:spPr>
          <a:xfrm>
            <a:off x="7000875" y="4168669"/>
            <a:ext cx="3582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zh-CN" sz="2800" dirty="0">
                <a:solidFill>
                  <a:srgbClr val="FF0000"/>
                </a:solidFill>
              </a:rPr>
              <a:t>β</a:t>
            </a:r>
            <a:r>
              <a:rPr kumimoji="1" lang="en-US" altLang="zh-CN" sz="2800" dirty="0">
                <a:solidFill>
                  <a:srgbClr val="FF0000"/>
                </a:solidFill>
              </a:rPr>
              <a:t>-reduction / substitution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013D90-429A-F74C-BB9D-3196707C4C4A}"/>
              </a:ext>
            </a:extLst>
          </p:cNvPr>
          <p:cNvSpPr txBox="1"/>
          <p:nvPr/>
        </p:nvSpPr>
        <p:spPr>
          <a:xfrm>
            <a:off x="4886325" y="1806294"/>
            <a:ext cx="66666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 Non-deterministic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 Goal: evaluate expressions to 		    values (</a:t>
            </a:r>
            <a:r>
              <a:rPr kumimoji="1" lang="en-US" altLang="zh-CN" sz="2800" dirty="0">
                <a:solidFill>
                  <a:schemeClr val="accent1">
                    <a:lumMod val="75000"/>
                  </a:schemeClr>
                </a:solidFill>
              </a:rPr>
              <a:t>functions</a:t>
            </a:r>
            <a:r>
              <a:rPr kumimoji="1" lang="en-US" altLang="zh-CN" sz="2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 Normal Form: no reduction</a:t>
            </a:r>
          </a:p>
          <a:p>
            <a:pPr lvl="1"/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81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741C0-8A2E-5546-A2FF-C9F811F0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The Order of Evaluation</a:t>
            </a:r>
            <a:endParaRPr kumimoji="1"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1607C3-3F65-3A46-B95D-F077D37FA544}"/>
              </a:ext>
            </a:extLst>
          </p:cNvPr>
          <p:cNvSpPr txBox="1"/>
          <p:nvPr/>
        </p:nvSpPr>
        <p:spPr>
          <a:xfrm>
            <a:off x="838200" y="1409699"/>
            <a:ext cx="102489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3200" dirty="0"/>
              <a:t>All expressions have at most 1 </a:t>
            </a:r>
            <a:r>
              <a:rPr lang="en" altLang="zh-CN" sz="3200" dirty="0">
                <a:solidFill>
                  <a:srgbClr val="FF0000"/>
                </a:solidFill>
              </a:rPr>
              <a:t>unique</a:t>
            </a:r>
            <a:r>
              <a:rPr lang="en" altLang="zh-CN" sz="3200" dirty="0"/>
              <a:t> normal form independent of evaluation strategies.(Church-Rosser Theorem)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2"/>
                </a:solidFill>
              </a:rPr>
              <a:t>(</a:t>
            </a:r>
            <a:r>
              <a:rPr lang="el-GR" altLang="zh-CN" sz="3200" dirty="0">
                <a:solidFill>
                  <a:schemeClr val="accent2"/>
                </a:solidFill>
              </a:rPr>
              <a:t>λ</a:t>
            </a:r>
            <a:r>
              <a:rPr lang="en" altLang="zh-CN" sz="3200" dirty="0" err="1">
                <a:solidFill>
                  <a:schemeClr val="accent2"/>
                </a:solidFill>
              </a:rPr>
              <a:t>x.z</a:t>
            </a:r>
            <a:r>
              <a:rPr lang="en" altLang="zh-CN" sz="3200" dirty="0">
                <a:solidFill>
                  <a:schemeClr val="accent2"/>
                </a:solidFill>
              </a:rPr>
              <a:t>)((</a:t>
            </a:r>
            <a:r>
              <a:rPr lang="el-GR" altLang="zh-CN" sz="3200" dirty="0">
                <a:solidFill>
                  <a:schemeClr val="accent2"/>
                </a:solidFill>
              </a:rPr>
              <a:t>λ</a:t>
            </a:r>
            <a:r>
              <a:rPr lang="en" altLang="zh-CN" sz="3200" dirty="0" err="1">
                <a:solidFill>
                  <a:schemeClr val="accent2"/>
                </a:solidFill>
              </a:rPr>
              <a:t>y.yy</a:t>
            </a:r>
            <a:r>
              <a:rPr lang="en" altLang="zh-CN" sz="3200" dirty="0">
                <a:solidFill>
                  <a:schemeClr val="accent2"/>
                </a:solidFill>
              </a:rPr>
              <a:t>)(</a:t>
            </a:r>
            <a:r>
              <a:rPr lang="el-GR" altLang="zh-CN" sz="3200" dirty="0">
                <a:solidFill>
                  <a:schemeClr val="accent2"/>
                </a:solidFill>
              </a:rPr>
              <a:t>λ</a:t>
            </a:r>
            <a:r>
              <a:rPr lang="en" altLang="zh-CN" sz="3200" dirty="0" err="1">
                <a:solidFill>
                  <a:schemeClr val="accent2"/>
                </a:solidFill>
              </a:rPr>
              <a:t>y.yy</a:t>
            </a:r>
            <a:r>
              <a:rPr lang="en" altLang="zh-CN" sz="3200" dirty="0">
                <a:solidFill>
                  <a:schemeClr val="accent2"/>
                </a:solidFill>
              </a:rPr>
              <a:t>))=</a:t>
            </a:r>
            <a:r>
              <a:rPr lang="el-GR" altLang="zh-CN" sz="3200" dirty="0">
                <a:solidFill>
                  <a:schemeClr val="accent2"/>
                </a:solidFill>
              </a:rPr>
              <a:t>λ</a:t>
            </a:r>
            <a:r>
              <a:rPr lang="en" altLang="zh-CN" sz="3200" dirty="0" err="1">
                <a:solidFill>
                  <a:schemeClr val="accent2"/>
                </a:solidFill>
              </a:rPr>
              <a:t>x.z</a:t>
            </a:r>
            <a:r>
              <a:rPr lang="en" altLang="zh-CN" sz="3200" dirty="0">
                <a:solidFill>
                  <a:schemeClr val="accent2"/>
                </a:solidFill>
              </a:rPr>
              <a:t>(</a:t>
            </a:r>
            <a:r>
              <a:rPr lang="el-GR" altLang="zh-CN" sz="3200" dirty="0">
                <a:solidFill>
                  <a:schemeClr val="accent2"/>
                </a:solidFill>
              </a:rPr>
              <a:t>λ</a:t>
            </a:r>
            <a:r>
              <a:rPr lang="en" altLang="zh-CN" sz="3200" dirty="0" err="1">
                <a:solidFill>
                  <a:schemeClr val="accent2"/>
                </a:solidFill>
              </a:rPr>
              <a:t>y.yy</a:t>
            </a:r>
            <a:r>
              <a:rPr lang="en" altLang="zh-CN" sz="3200" dirty="0">
                <a:solidFill>
                  <a:schemeClr val="accent2"/>
                </a:solidFill>
              </a:rPr>
              <a:t>)(</a:t>
            </a:r>
            <a:r>
              <a:rPr lang="el-GR" altLang="zh-CN" sz="3200" dirty="0">
                <a:solidFill>
                  <a:schemeClr val="accent2"/>
                </a:solidFill>
              </a:rPr>
              <a:t>λ</a:t>
            </a:r>
            <a:r>
              <a:rPr lang="en" altLang="zh-CN" sz="3200" dirty="0" err="1">
                <a:solidFill>
                  <a:schemeClr val="accent2"/>
                </a:solidFill>
              </a:rPr>
              <a:t>y.yy</a:t>
            </a:r>
            <a:r>
              <a:rPr lang="en" altLang="zh-CN" sz="3200" dirty="0">
                <a:solidFill>
                  <a:schemeClr val="accent2"/>
                </a:solidFill>
              </a:rPr>
              <a:t>)=…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accent2"/>
                </a:solidFill>
              </a:rPr>
              <a:t>(</a:t>
            </a:r>
            <a:r>
              <a:rPr lang="el-GR" altLang="zh-CN" sz="3200" dirty="0">
                <a:solidFill>
                  <a:schemeClr val="accent2"/>
                </a:solidFill>
              </a:rPr>
              <a:t>λ</a:t>
            </a:r>
            <a:r>
              <a:rPr lang="en" altLang="zh-CN" sz="3200" dirty="0" err="1">
                <a:solidFill>
                  <a:schemeClr val="accent2"/>
                </a:solidFill>
              </a:rPr>
              <a:t>x.z</a:t>
            </a:r>
            <a:r>
              <a:rPr lang="en" altLang="zh-CN" sz="3200" dirty="0">
                <a:solidFill>
                  <a:schemeClr val="accent2"/>
                </a:solidFill>
              </a:rPr>
              <a:t>)((</a:t>
            </a:r>
            <a:r>
              <a:rPr lang="el-GR" altLang="zh-CN" sz="3200" dirty="0">
                <a:solidFill>
                  <a:schemeClr val="accent2"/>
                </a:solidFill>
              </a:rPr>
              <a:t>λ</a:t>
            </a:r>
            <a:r>
              <a:rPr lang="en" altLang="zh-CN" sz="3200" dirty="0" err="1">
                <a:solidFill>
                  <a:schemeClr val="accent2"/>
                </a:solidFill>
              </a:rPr>
              <a:t>y.yy</a:t>
            </a:r>
            <a:r>
              <a:rPr lang="en" altLang="zh-CN" sz="3200" dirty="0">
                <a:solidFill>
                  <a:schemeClr val="accent2"/>
                </a:solidFill>
              </a:rPr>
              <a:t>)(</a:t>
            </a:r>
            <a:r>
              <a:rPr lang="el-GR" altLang="zh-CN" sz="3200" dirty="0">
                <a:solidFill>
                  <a:schemeClr val="accent2"/>
                </a:solidFill>
              </a:rPr>
              <a:t>λ</a:t>
            </a:r>
            <a:r>
              <a:rPr lang="en" altLang="zh-CN" sz="3200" dirty="0" err="1">
                <a:solidFill>
                  <a:schemeClr val="accent2"/>
                </a:solidFill>
              </a:rPr>
              <a:t>y.yy</a:t>
            </a:r>
            <a:r>
              <a:rPr lang="en" altLang="zh-CN" sz="3200" dirty="0">
                <a:solidFill>
                  <a:schemeClr val="accent2"/>
                </a:solidFill>
              </a:rPr>
              <a:t>))= z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3200" dirty="0"/>
              <a:t>Normal Order: left to right, outer to inner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3200" dirty="0"/>
              <a:t>Call by Name </a:t>
            </a:r>
            <a:r>
              <a:rPr kumimoji="1" lang="en-US" altLang="zh-CN" sz="3200" dirty="0">
                <a:solidFill>
                  <a:schemeClr val="accent1">
                    <a:lumMod val="75000"/>
                  </a:schemeClr>
                </a:solidFill>
              </a:rPr>
              <a:t>(CBN) </a:t>
            </a:r>
            <a:r>
              <a:rPr kumimoji="1" lang="en-US" altLang="zh-CN" sz="3200" dirty="0"/>
              <a:t>VS. Call by Value </a:t>
            </a:r>
            <a:r>
              <a:rPr kumimoji="1" lang="en-US" altLang="zh-CN" sz="3200" dirty="0">
                <a:solidFill>
                  <a:schemeClr val="accent1">
                    <a:lumMod val="75000"/>
                  </a:schemeClr>
                </a:solidFill>
              </a:rPr>
              <a:t>(CBV)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DBF1D56-DCC7-C748-B72F-D18B944DB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080" y="4949128"/>
            <a:ext cx="5329227" cy="2466085"/>
          </a:xfrm>
        </p:spPr>
        <p:txBody>
          <a:bodyPr>
            <a:normAutofit/>
          </a:bodyPr>
          <a:lstStyle/>
          <a:p>
            <a:r>
              <a:rPr lang="en-US" altLang="zh-CN" dirty="0"/>
              <a:t>evaluate arguments first </a:t>
            </a:r>
          </a:p>
          <a:p>
            <a:r>
              <a:rPr lang="en-US" altLang="zh-CN" dirty="0"/>
              <a:t>eager evaluation</a:t>
            </a:r>
          </a:p>
          <a:p>
            <a:r>
              <a:rPr lang="en-US" altLang="zh-CN" dirty="0"/>
              <a:t>most imperative languages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A7DF652D-2CE1-1F49-81AF-6020F86502AF}"/>
              </a:ext>
            </a:extLst>
          </p:cNvPr>
          <p:cNvCxnSpPr>
            <a:cxnSpLocks/>
          </p:cNvCxnSpPr>
          <p:nvPr/>
        </p:nvCxnSpPr>
        <p:spPr>
          <a:xfrm>
            <a:off x="5743578" y="4949128"/>
            <a:ext cx="0" cy="1713611"/>
          </a:xfrm>
          <a:prstGeom prst="line">
            <a:avLst/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内容占位符 8">
            <a:extLst>
              <a:ext uri="{FF2B5EF4-FFF2-40B4-BE49-F238E27FC236}">
                <a16:creationId xmlns:a16="http://schemas.microsoft.com/office/drawing/2014/main" id="{A023C722-CA25-E746-BDAB-4BF219BF6AE5}"/>
              </a:ext>
            </a:extLst>
          </p:cNvPr>
          <p:cNvSpPr txBox="1">
            <a:spLocks/>
          </p:cNvSpPr>
          <p:nvPr/>
        </p:nvSpPr>
        <p:spPr>
          <a:xfrm>
            <a:off x="919166" y="4949130"/>
            <a:ext cx="4743447" cy="1713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kumimoji="1" lang="en-US" altLang="zh-CN" dirty="0"/>
              <a:t>apply function first</a:t>
            </a:r>
          </a:p>
          <a:p>
            <a:pPr marL="342900" indent="-342900"/>
            <a:r>
              <a:rPr kumimoji="1" lang="en-US" altLang="zh-CN" dirty="0"/>
              <a:t>Lazy evaluation</a:t>
            </a:r>
          </a:p>
          <a:p>
            <a:pPr marL="342900" indent="-342900"/>
            <a:r>
              <a:rPr kumimoji="1" lang="en-US" altLang="zh-CN" dirty="0"/>
              <a:t>Haskell, Algo60, </a:t>
            </a:r>
            <a:r>
              <a:rPr kumimoji="1" lang="en-US" altLang="zh-CN" dirty="0" err="1"/>
              <a:t>TeX</a:t>
            </a:r>
            <a:endParaRPr kumimoji="1" lang="zh-CN" altLang="en-US" dirty="0"/>
          </a:p>
          <a:p>
            <a:endParaRPr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BC73D1B9-B2D7-9B4D-B094-5C04169E1731}"/>
              </a:ext>
            </a:extLst>
          </p:cNvPr>
          <p:cNvCxnSpPr>
            <a:cxnSpLocks/>
          </p:cNvCxnSpPr>
          <p:nvPr/>
        </p:nvCxnSpPr>
        <p:spPr>
          <a:xfrm>
            <a:off x="2600325" y="3429000"/>
            <a:ext cx="3495675" cy="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B989B7A-BA4E-CB40-8167-E032D17E12F5}"/>
              </a:ext>
            </a:extLst>
          </p:cNvPr>
          <p:cNvCxnSpPr>
            <a:cxnSpLocks/>
          </p:cNvCxnSpPr>
          <p:nvPr/>
        </p:nvCxnSpPr>
        <p:spPr>
          <a:xfrm>
            <a:off x="1328737" y="3881438"/>
            <a:ext cx="4767263" cy="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32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lambda</a:t>
            </a:r>
            <a:r>
              <a:rPr lang="zh-CN" altLang="en-US"/>
              <a:t>的语法形式</a:t>
            </a:r>
          </a:p>
          <a:p>
            <a:pPr marL="0" indent="0">
              <a:buNone/>
            </a:pPr>
            <a:r>
              <a:rPr lang="zh-CN" altLang="en-US"/>
              <a:t>[函数对象参数] (操作符重载函数参数) mutable 或 exception 声明 -&gt; 返回值类型 {函数体}</a:t>
            </a:r>
          </a:p>
        </p:txBody>
      </p:sp>
    </p:spTree>
    <p:extLst>
      <p:ext uri="{BB962C8B-B14F-4D97-AF65-F5344CB8AC3E}">
        <p14:creationId xmlns:p14="http://schemas.microsoft.com/office/powerpoint/2010/main" val="38697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B8B95-3941-A447-9DA1-957BD4D1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zh-CN" b="1" dirty="0">
                <a:solidFill>
                  <a:srgbClr val="FF0000"/>
                </a:solidFill>
              </a:rPr>
              <a:t>λ</a:t>
            </a:r>
            <a:r>
              <a:rPr lang="en-US" altLang="zh-CN" b="1" dirty="0"/>
              <a:t>-calculus Programming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81F39-7881-1042-8518-0F92CCA07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9237"/>
            <a:ext cx="10848975" cy="4973637"/>
          </a:xfrm>
        </p:spPr>
        <p:txBody>
          <a:bodyPr>
            <a:normAutofit lnSpcReduction="10000"/>
          </a:bodyPr>
          <a:lstStyle/>
          <a:p>
            <a:r>
              <a:rPr lang="el-GR" altLang="zh-CN" b="1" dirty="0">
                <a:solidFill>
                  <a:srgbClr val="FF0000"/>
                </a:solidFill>
              </a:rPr>
              <a:t>λ</a:t>
            </a:r>
            <a:r>
              <a:rPr lang="en-US" altLang="zh-CN" b="1" dirty="0"/>
              <a:t>-calculus is Turing complete.</a:t>
            </a:r>
          </a:p>
          <a:p>
            <a:r>
              <a:rPr kumimoji="1" lang="en-US" altLang="zh-CN" b="1" dirty="0"/>
              <a:t>Encoding basic elements for programming easily:</a:t>
            </a:r>
          </a:p>
          <a:p>
            <a:pPr lvl="1"/>
            <a:r>
              <a:rPr kumimoji="1" lang="en-US" altLang="zh-CN" b="1" dirty="0"/>
              <a:t>Church Booleans: </a:t>
            </a:r>
            <a:r>
              <a:rPr kumimoji="1" lang="en" altLang="zh-CN" b="1" dirty="0" err="1"/>
              <a:t>tru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/>
              <a:t>t. </a:t>
            </a:r>
            <a:r>
              <a:rPr lang="el-GR" altLang="zh-CN" dirty="0"/>
              <a:t>λ</a:t>
            </a:r>
            <a:r>
              <a:rPr lang="en" altLang="zh-CN" dirty="0"/>
              <a:t>f. t; </a:t>
            </a:r>
            <a:r>
              <a:rPr lang="en" altLang="zh-CN" b="1" dirty="0" err="1"/>
              <a:t>fls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/>
              <a:t>t. </a:t>
            </a:r>
            <a:r>
              <a:rPr lang="el-GR" altLang="zh-CN" dirty="0"/>
              <a:t>λ</a:t>
            </a:r>
            <a:r>
              <a:rPr lang="en" altLang="zh-CN" dirty="0"/>
              <a:t>f. f; </a:t>
            </a:r>
          </a:p>
          <a:p>
            <a:pPr lvl="2"/>
            <a:r>
              <a:rPr kumimoji="1" lang="en-US" altLang="zh-CN" b="1" dirty="0"/>
              <a:t>Logical operations: AND = </a:t>
            </a:r>
            <a:r>
              <a:rPr lang="el-GR" altLang="zh-CN" dirty="0"/>
              <a:t>λ</a:t>
            </a:r>
            <a:r>
              <a:rPr lang="en" altLang="zh-CN" dirty="0"/>
              <a:t>b. </a:t>
            </a:r>
            <a:r>
              <a:rPr lang="el-GR" altLang="zh-CN" dirty="0"/>
              <a:t>λ</a:t>
            </a:r>
            <a:r>
              <a:rPr lang="en" altLang="zh-CN" dirty="0"/>
              <a:t>c. b c </a:t>
            </a:r>
            <a:r>
              <a:rPr lang="en" altLang="zh-CN" dirty="0" err="1"/>
              <a:t>fls</a:t>
            </a:r>
            <a:r>
              <a:rPr lang="en" altLang="zh-CN" dirty="0"/>
              <a:t>; </a:t>
            </a:r>
            <a:r>
              <a:rPr lang="en" altLang="zh-CN" b="1" dirty="0"/>
              <a:t>NOT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/>
              <a:t>b. b </a:t>
            </a:r>
            <a:r>
              <a:rPr lang="en" altLang="zh-CN" dirty="0" err="1"/>
              <a:t>fls</a:t>
            </a:r>
            <a:r>
              <a:rPr lang="en" altLang="zh-CN" dirty="0"/>
              <a:t> </a:t>
            </a:r>
            <a:r>
              <a:rPr lang="en" altLang="zh-CN" dirty="0" err="1"/>
              <a:t>tru</a:t>
            </a:r>
            <a:r>
              <a:rPr lang="en" altLang="zh-CN" dirty="0"/>
              <a:t>; </a:t>
            </a:r>
            <a:r>
              <a:rPr lang="en" altLang="zh-CN" b="1" dirty="0"/>
              <a:t>OR</a:t>
            </a:r>
            <a:r>
              <a:rPr lang="en" altLang="zh-CN" dirty="0"/>
              <a:t>?</a:t>
            </a:r>
          </a:p>
          <a:p>
            <a:pPr lvl="2"/>
            <a:r>
              <a:rPr kumimoji="1" lang="en-US" altLang="zh-CN" b="1" dirty="0"/>
              <a:t>: ? statement: test = </a:t>
            </a:r>
            <a:r>
              <a:rPr lang="el-GR" altLang="zh-CN" dirty="0"/>
              <a:t>λ</a:t>
            </a:r>
            <a:r>
              <a:rPr lang="en" altLang="zh-CN" dirty="0"/>
              <a:t>l. </a:t>
            </a:r>
            <a:r>
              <a:rPr lang="el-GR" altLang="zh-CN" dirty="0"/>
              <a:t>λ</a:t>
            </a:r>
            <a:r>
              <a:rPr lang="en" altLang="zh-CN" dirty="0"/>
              <a:t>m. </a:t>
            </a:r>
            <a:r>
              <a:rPr lang="el-GR" altLang="zh-CN" dirty="0"/>
              <a:t>λ</a:t>
            </a:r>
            <a:r>
              <a:rPr lang="en" altLang="zh-CN" dirty="0"/>
              <a:t>n. l m n  </a:t>
            </a:r>
            <a:r>
              <a:rPr lang="en" altLang="zh-CN" b="1" dirty="0" err="1"/>
              <a:t>eg.</a:t>
            </a:r>
            <a:r>
              <a:rPr lang="en" altLang="zh-CN" dirty="0"/>
              <a:t> test </a:t>
            </a:r>
            <a:r>
              <a:rPr lang="en" altLang="zh-CN" dirty="0" err="1"/>
              <a:t>tru</a:t>
            </a:r>
            <a:r>
              <a:rPr lang="en" altLang="zh-CN" dirty="0"/>
              <a:t> v w =&gt; v</a:t>
            </a:r>
          </a:p>
          <a:p>
            <a:pPr lvl="1"/>
            <a:r>
              <a:rPr lang="en" altLang="zh-CN" b="1" dirty="0"/>
              <a:t>Church numerals:</a:t>
            </a:r>
          </a:p>
          <a:p>
            <a:pPr lvl="2"/>
            <a:r>
              <a:rPr lang="en" altLang="zh-CN" b="1" dirty="0"/>
              <a:t>0 = </a:t>
            </a:r>
            <a:r>
              <a:rPr lang="el-GR" altLang="zh-CN" b="1" dirty="0"/>
              <a:t>λ</a:t>
            </a:r>
            <a:r>
              <a:rPr lang="en" altLang="zh-CN" b="1" dirty="0"/>
              <a:t>s. </a:t>
            </a:r>
            <a:r>
              <a:rPr lang="el-GR" altLang="zh-CN" b="1" dirty="0"/>
              <a:t>λ</a:t>
            </a:r>
            <a:r>
              <a:rPr lang="en" altLang="zh-CN" b="1" dirty="0"/>
              <a:t>z. z            plus = </a:t>
            </a:r>
            <a:r>
              <a:rPr lang="el-GR" altLang="zh-CN" dirty="0"/>
              <a:t>λ</a:t>
            </a:r>
            <a:r>
              <a:rPr lang="en" altLang="zh-CN" dirty="0"/>
              <a:t>m. </a:t>
            </a:r>
            <a:r>
              <a:rPr lang="el-GR" altLang="zh-CN" dirty="0"/>
              <a:t>λ</a:t>
            </a:r>
            <a:r>
              <a:rPr lang="en" altLang="zh-CN" dirty="0"/>
              <a:t>n. </a:t>
            </a:r>
            <a:r>
              <a:rPr lang="el-GR" altLang="zh-CN" dirty="0"/>
              <a:t>λ</a:t>
            </a:r>
            <a:r>
              <a:rPr lang="en" altLang="zh-CN" dirty="0"/>
              <a:t>s. </a:t>
            </a:r>
            <a:r>
              <a:rPr lang="el-GR" altLang="zh-CN" dirty="0"/>
              <a:t>λ</a:t>
            </a:r>
            <a:r>
              <a:rPr lang="en" altLang="zh-CN" dirty="0" err="1"/>
              <a:t>z.ms</a:t>
            </a:r>
            <a:r>
              <a:rPr lang="en" altLang="zh-CN" dirty="0"/>
              <a:t>(</a:t>
            </a:r>
            <a:r>
              <a:rPr lang="en" altLang="zh-CN" dirty="0" err="1"/>
              <a:t>nsz</a:t>
            </a:r>
            <a:r>
              <a:rPr lang="en" altLang="zh-CN" dirty="0"/>
              <a:t>);</a:t>
            </a:r>
            <a:endParaRPr lang="en" altLang="zh-CN" b="1" dirty="0"/>
          </a:p>
          <a:p>
            <a:pPr lvl="2"/>
            <a:r>
              <a:rPr lang="en" altLang="zh-CN" b="1" dirty="0"/>
              <a:t>1 = </a:t>
            </a:r>
            <a:r>
              <a:rPr lang="el-GR" altLang="zh-CN" b="1" dirty="0"/>
              <a:t>λ</a:t>
            </a:r>
            <a:r>
              <a:rPr lang="en" altLang="zh-CN" b="1" dirty="0"/>
              <a:t>s. </a:t>
            </a:r>
            <a:r>
              <a:rPr lang="el-GR" altLang="zh-CN" b="1" dirty="0"/>
              <a:t>λ</a:t>
            </a:r>
            <a:r>
              <a:rPr lang="en" altLang="zh-CN" b="1" dirty="0"/>
              <a:t>z. </a:t>
            </a:r>
            <a:r>
              <a:rPr lang="en" altLang="zh-CN" b="1" dirty="0" err="1"/>
              <a:t>sz</a:t>
            </a:r>
            <a:r>
              <a:rPr lang="en" altLang="zh-CN" b="1" dirty="0"/>
              <a:t>           times = </a:t>
            </a:r>
            <a:r>
              <a:rPr lang="el-GR" altLang="zh-CN" dirty="0"/>
              <a:t>λ</a:t>
            </a:r>
            <a:r>
              <a:rPr lang="en" altLang="zh-CN" dirty="0"/>
              <a:t>m. </a:t>
            </a:r>
            <a:r>
              <a:rPr lang="el-GR" altLang="zh-CN" dirty="0"/>
              <a:t>λ</a:t>
            </a:r>
            <a:r>
              <a:rPr lang="en" altLang="zh-CN" dirty="0"/>
              <a:t>n. m (plus n) c0; </a:t>
            </a:r>
          </a:p>
          <a:p>
            <a:pPr lvl="2"/>
            <a:r>
              <a:rPr lang="en" altLang="zh-CN" b="1" dirty="0"/>
              <a:t>2 = </a:t>
            </a:r>
            <a:r>
              <a:rPr lang="el-GR" altLang="zh-CN" b="1" dirty="0"/>
              <a:t>λ</a:t>
            </a:r>
            <a:r>
              <a:rPr lang="en" altLang="zh-CN" b="1" dirty="0"/>
              <a:t>s. </a:t>
            </a:r>
            <a:r>
              <a:rPr lang="el-GR" altLang="zh-CN" b="1" dirty="0"/>
              <a:t>λ</a:t>
            </a:r>
            <a:r>
              <a:rPr lang="en" altLang="zh-CN" b="1" dirty="0"/>
              <a:t>z. s(</a:t>
            </a:r>
            <a:r>
              <a:rPr lang="en" altLang="zh-CN" b="1" dirty="0" err="1"/>
              <a:t>sz</a:t>
            </a:r>
            <a:r>
              <a:rPr lang="en" altLang="zh-CN" b="1" dirty="0"/>
              <a:t>)</a:t>
            </a:r>
            <a:endParaRPr lang="en" altLang="zh-CN" dirty="0"/>
          </a:p>
          <a:p>
            <a:pPr lvl="2"/>
            <a:r>
              <a:rPr lang="en" altLang="zh-CN" b="1" dirty="0"/>
              <a:t>3 = </a:t>
            </a:r>
            <a:r>
              <a:rPr lang="el-GR" altLang="zh-CN" b="1" dirty="0"/>
              <a:t>λ</a:t>
            </a:r>
            <a:r>
              <a:rPr lang="en" altLang="zh-CN" b="1" dirty="0"/>
              <a:t>s. </a:t>
            </a:r>
            <a:r>
              <a:rPr lang="el-GR" altLang="zh-CN" b="1" dirty="0"/>
              <a:t>λ</a:t>
            </a:r>
            <a:r>
              <a:rPr lang="en" altLang="zh-CN" b="1" dirty="0"/>
              <a:t>z. s(s(</a:t>
            </a:r>
            <a:r>
              <a:rPr lang="en" altLang="zh-CN" b="1" dirty="0" err="1"/>
              <a:t>sz</a:t>
            </a:r>
            <a:r>
              <a:rPr lang="en" altLang="zh-CN" b="1" dirty="0"/>
              <a:t>)</a:t>
            </a:r>
          </a:p>
          <a:p>
            <a:pPr lvl="1"/>
            <a:r>
              <a:rPr lang="en" altLang="zh-CN" b="1" dirty="0"/>
              <a:t>Pairs</a:t>
            </a:r>
            <a:r>
              <a:rPr lang="en" altLang="zh-CN" dirty="0"/>
              <a:t>(tuples, lists…)</a:t>
            </a:r>
          </a:p>
          <a:p>
            <a:pPr lvl="2"/>
            <a:r>
              <a:rPr lang="en" altLang="zh-CN" dirty="0"/>
              <a:t>pair = </a:t>
            </a:r>
            <a:r>
              <a:rPr lang="el-GR" altLang="zh-CN" dirty="0"/>
              <a:t>λ</a:t>
            </a:r>
            <a:r>
              <a:rPr lang="en" altLang="zh-CN" dirty="0"/>
              <a:t>f.</a:t>
            </a:r>
            <a:r>
              <a:rPr lang="el-GR" altLang="zh-CN" dirty="0"/>
              <a:t>λ</a:t>
            </a:r>
            <a:r>
              <a:rPr lang="en" altLang="zh-CN" dirty="0"/>
              <a:t>s.</a:t>
            </a:r>
            <a:r>
              <a:rPr lang="el-GR" altLang="zh-CN" dirty="0"/>
              <a:t>λ</a:t>
            </a:r>
            <a:r>
              <a:rPr lang="en" altLang="zh-CN" dirty="0"/>
              <a:t>b. b f s; </a:t>
            </a:r>
          </a:p>
          <a:p>
            <a:pPr lvl="2"/>
            <a:r>
              <a:rPr lang="en" altLang="zh-CN" dirty="0" err="1"/>
              <a:t>fst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/>
              <a:t>p. p </a:t>
            </a:r>
            <a:r>
              <a:rPr lang="en" altLang="zh-CN" dirty="0" err="1"/>
              <a:t>tru</a:t>
            </a:r>
            <a:r>
              <a:rPr lang="en" altLang="zh-CN" dirty="0"/>
              <a:t>; </a:t>
            </a:r>
            <a:r>
              <a:rPr lang="en" altLang="zh-CN" dirty="0" err="1"/>
              <a:t>fst</a:t>
            </a:r>
            <a:r>
              <a:rPr lang="en" altLang="zh-CN" dirty="0"/>
              <a:t>(pair v w) =* v</a:t>
            </a:r>
            <a:br>
              <a:rPr lang="en" altLang="zh-CN" dirty="0"/>
            </a:br>
            <a:r>
              <a:rPr lang="en" altLang="zh-CN" dirty="0" err="1"/>
              <a:t>snd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/>
              <a:t>p. p </a:t>
            </a:r>
            <a:r>
              <a:rPr lang="en" altLang="zh-CN" dirty="0" err="1"/>
              <a:t>fls</a:t>
            </a:r>
            <a:r>
              <a:rPr lang="en" altLang="zh-CN" dirty="0"/>
              <a:t>; </a:t>
            </a:r>
            <a:r>
              <a:rPr lang="en" altLang="zh-CN" dirty="0" err="1"/>
              <a:t>snd</a:t>
            </a:r>
            <a:r>
              <a:rPr lang="en" altLang="zh-CN" dirty="0"/>
              <a:t>(pair v w) =* w</a:t>
            </a:r>
          </a:p>
          <a:p>
            <a:pPr lvl="2"/>
            <a:endParaRPr kumimoji="1" lang="en-US" altLang="zh-CN" b="1" dirty="0"/>
          </a:p>
          <a:p>
            <a:pPr lvl="2"/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860724-DE4A-0240-84F0-51B02352D61C}"/>
              </a:ext>
            </a:extLst>
          </p:cNvPr>
          <p:cNvSpPr txBox="1"/>
          <p:nvPr/>
        </p:nvSpPr>
        <p:spPr>
          <a:xfrm>
            <a:off x="5467355" y="4277874"/>
            <a:ext cx="6115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000" b="1" dirty="0" err="1"/>
              <a:t>iszro</a:t>
            </a:r>
            <a:r>
              <a:rPr lang="en" altLang="zh-CN" sz="2000" b="1" dirty="0"/>
              <a:t> = </a:t>
            </a:r>
            <a:r>
              <a:rPr lang="el-GR" altLang="zh-CN" sz="2000" dirty="0"/>
              <a:t>λ</a:t>
            </a:r>
            <a:r>
              <a:rPr lang="en" altLang="zh-CN" sz="2000" dirty="0"/>
              <a:t>m. m (</a:t>
            </a:r>
            <a:r>
              <a:rPr lang="el-GR" altLang="zh-CN" sz="2000" dirty="0"/>
              <a:t>λ</a:t>
            </a:r>
            <a:r>
              <a:rPr lang="en" altLang="zh-CN" sz="2000" dirty="0"/>
              <a:t>x. </a:t>
            </a:r>
            <a:r>
              <a:rPr lang="en" altLang="zh-CN" sz="2000" dirty="0" err="1"/>
              <a:t>fls</a:t>
            </a:r>
            <a:r>
              <a:rPr lang="en" altLang="zh-CN" sz="2000" dirty="0"/>
              <a:t>) </a:t>
            </a:r>
            <a:r>
              <a:rPr lang="en" altLang="zh-CN" sz="2000" dirty="0" err="1"/>
              <a:t>tru</a:t>
            </a:r>
            <a:r>
              <a:rPr lang="en" altLang="zh-CN" sz="2000" dirty="0"/>
              <a:t>;</a:t>
            </a:r>
          </a:p>
          <a:p>
            <a:r>
              <a:rPr lang="en-US" altLang="zh-CN" sz="2000" b="1" dirty="0" err="1"/>
              <a:t>pred</a:t>
            </a:r>
            <a:r>
              <a:rPr lang="en-US" altLang="zh-CN" sz="2000" dirty="0"/>
              <a:t> = </a:t>
            </a:r>
            <a:r>
              <a:rPr lang="el-GR" altLang="zh-CN" sz="2000" dirty="0"/>
              <a:t>λ</a:t>
            </a:r>
            <a:r>
              <a:rPr lang="en" altLang="zh-CN" sz="2000" dirty="0"/>
              <a:t>m. </a:t>
            </a:r>
            <a:r>
              <a:rPr lang="en" altLang="zh-CN" sz="2000" dirty="0" err="1"/>
              <a:t>fst</a:t>
            </a:r>
            <a:r>
              <a:rPr lang="en" altLang="zh-CN" sz="2000" dirty="0"/>
              <a:t> (m ss </a:t>
            </a:r>
            <a:r>
              <a:rPr lang="en" altLang="zh-CN" sz="2000" dirty="0" err="1"/>
              <a:t>zz</a:t>
            </a:r>
            <a:r>
              <a:rPr lang="en" altLang="zh-CN" sz="2000" dirty="0"/>
              <a:t>) </a:t>
            </a:r>
          </a:p>
          <a:p>
            <a:r>
              <a:rPr lang="en" altLang="zh-CN" sz="2000" b="1" dirty="0" err="1"/>
              <a:t>scc</a:t>
            </a:r>
            <a:r>
              <a:rPr lang="en" altLang="zh-CN" sz="2000" dirty="0"/>
              <a:t>= </a:t>
            </a:r>
            <a:r>
              <a:rPr lang="el-GR" altLang="zh-CN" sz="2000" dirty="0"/>
              <a:t>λ</a:t>
            </a:r>
            <a:r>
              <a:rPr lang="en" altLang="zh-CN" sz="2000" dirty="0"/>
              <a:t>n. </a:t>
            </a:r>
            <a:r>
              <a:rPr lang="el-GR" altLang="zh-CN" sz="2000" dirty="0"/>
              <a:t>λ</a:t>
            </a:r>
            <a:r>
              <a:rPr lang="en" altLang="zh-CN" sz="2000" dirty="0"/>
              <a:t>s. </a:t>
            </a:r>
            <a:r>
              <a:rPr lang="el-GR" altLang="zh-CN" sz="2000" dirty="0"/>
              <a:t>λ</a:t>
            </a:r>
            <a:r>
              <a:rPr lang="en" altLang="zh-CN" sz="2000" dirty="0" err="1"/>
              <a:t>z.s</a:t>
            </a:r>
            <a:r>
              <a:rPr lang="en" altLang="zh-CN" sz="2000" dirty="0"/>
              <a:t>(n s z) </a:t>
            </a:r>
          </a:p>
          <a:p>
            <a:endParaRPr lang="en" altLang="zh-CN" sz="2000" dirty="0"/>
          </a:p>
          <a:p>
            <a:endParaRPr lang="en" altLang="zh-CN" sz="2000" b="1" dirty="0"/>
          </a:p>
          <a:p>
            <a:r>
              <a:rPr lang="en" altLang="zh-CN" sz="2000" dirty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10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42EDB-52CB-AD43-9D68-662C7C7D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Recursions</a:t>
            </a:r>
            <a:endParaRPr kumimoji="1" lang="zh-CN" altLang="en-US" b="1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8815BEA-1AD8-C640-8BCE-FD22F5E35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439863"/>
            <a:ext cx="11906250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" altLang="zh-CN" sz="3200" b="1" dirty="0"/>
              <a:t>Fixed point combinator </a:t>
            </a:r>
            <a:endParaRPr lang="en" altLang="zh-CN" b="1" dirty="0"/>
          </a:p>
          <a:p>
            <a:pPr lvl="2"/>
            <a:r>
              <a:rPr lang="en" altLang="zh-CN" sz="2800" dirty="0"/>
              <a:t>fix= </a:t>
            </a:r>
            <a:r>
              <a:rPr lang="el-GR" altLang="zh-CN" sz="2800" dirty="0"/>
              <a:t>λ</a:t>
            </a:r>
            <a:r>
              <a:rPr lang="en" altLang="zh-CN" sz="2800" dirty="0"/>
              <a:t>f.(</a:t>
            </a:r>
            <a:r>
              <a:rPr lang="el-GR" altLang="zh-CN" sz="2800" dirty="0"/>
              <a:t>λ</a:t>
            </a:r>
            <a:r>
              <a:rPr lang="en" altLang="zh-CN" sz="2800" dirty="0" err="1"/>
              <a:t>x.f</a:t>
            </a:r>
            <a:r>
              <a:rPr lang="en" altLang="zh-CN" sz="2800" dirty="0"/>
              <a:t>(</a:t>
            </a:r>
            <a:r>
              <a:rPr lang="el-GR" altLang="zh-CN" sz="2800" dirty="0"/>
              <a:t>λ</a:t>
            </a:r>
            <a:r>
              <a:rPr lang="en" altLang="zh-CN" sz="2800" dirty="0" err="1"/>
              <a:t>y.xxy</a:t>
            </a:r>
            <a:r>
              <a:rPr lang="en" altLang="zh-CN" sz="2800" dirty="0"/>
              <a:t>))(</a:t>
            </a:r>
            <a:r>
              <a:rPr lang="el-GR" altLang="zh-CN" sz="2800" dirty="0"/>
              <a:t>λ</a:t>
            </a:r>
            <a:r>
              <a:rPr lang="en" altLang="zh-CN" sz="2800" dirty="0" err="1"/>
              <a:t>x.f</a:t>
            </a:r>
            <a:r>
              <a:rPr lang="en" altLang="zh-CN" sz="2800" dirty="0"/>
              <a:t>(</a:t>
            </a:r>
            <a:r>
              <a:rPr lang="el-GR" altLang="zh-CN" sz="2800" dirty="0"/>
              <a:t>λ</a:t>
            </a:r>
            <a:r>
              <a:rPr lang="en" altLang="zh-CN" sz="2800" dirty="0" err="1"/>
              <a:t>y.xxy</a:t>
            </a:r>
            <a:r>
              <a:rPr lang="en" altLang="zh-CN" sz="2800" dirty="0"/>
              <a:t>));</a:t>
            </a:r>
            <a:endParaRPr lang="en" altLang="zh-CN" sz="3200" b="1" dirty="0"/>
          </a:p>
          <a:p>
            <a:pPr lvl="1"/>
            <a:r>
              <a:rPr lang="en" altLang="zh-CN" sz="3200" b="1" dirty="0"/>
              <a:t>Function that calls itself</a:t>
            </a:r>
          </a:p>
          <a:p>
            <a:pPr lvl="2"/>
            <a:r>
              <a:rPr lang="en" altLang="zh-CN" sz="2800" dirty="0"/>
              <a:t>This effect can be achieved by first defining g = </a:t>
            </a:r>
            <a:r>
              <a:rPr lang="el-GR" altLang="zh-CN" sz="2800" dirty="0"/>
              <a:t>λ</a:t>
            </a:r>
            <a:r>
              <a:rPr lang="en" altLang="zh-CN" sz="2800" dirty="0" err="1"/>
              <a:t>f.⟨body</a:t>
            </a:r>
            <a:r>
              <a:rPr lang="en" altLang="zh-CN" sz="2800" dirty="0"/>
              <a:t> containing f⟩ and then h = fix g</a:t>
            </a:r>
            <a:r>
              <a:rPr lang="en" altLang="zh-CN" dirty="0"/>
              <a:t>. </a:t>
            </a:r>
            <a:endParaRPr lang="en" altLang="zh-CN" sz="2800" dirty="0"/>
          </a:p>
          <a:p>
            <a:pPr lvl="1"/>
            <a:r>
              <a:rPr lang="en" altLang="zh-CN" sz="3200" dirty="0"/>
              <a:t>g</a:t>
            </a:r>
            <a:r>
              <a:rPr lang="en" altLang="zh-CN" dirty="0"/>
              <a:t> = </a:t>
            </a:r>
            <a:r>
              <a:rPr lang="el-GR" altLang="zh-CN" dirty="0"/>
              <a:t>λ</a:t>
            </a:r>
            <a:r>
              <a:rPr lang="en" altLang="zh-CN" dirty="0" err="1"/>
              <a:t>fct</a:t>
            </a:r>
            <a:r>
              <a:rPr lang="en" altLang="zh-CN" dirty="0"/>
              <a:t>. </a:t>
            </a:r>
            <a:r>
              <a:rPr lang="el-GR" altLang="zh-CN" dirty="0"/>
              <a:t>λ</a:t>
            </a:r>
            <a:r>
              <a:rPr lang="en" altLang="zh-CN" dirty="0"/>
              <a:t>n. if </a:t>
            </a:r>
            <a:r>
              <a:rPr lang="en" altLang="zh-CN" dirty="0" err="1"/>
              <a:t>realeq</a:t>
            </a:r>
            <a:r>
              <a:rPr lang="en" altLang="zh-CN" dirty="0"/>
              <a:t> n c0 then c1 else (times n (</a:t>
            </a:r>
            <a:r>
              <a:rPr lang="en" altLang="zh-CN" dirty="0" err="1"/>
              <a:t>fct</a:t>
            </a:r>
            <a:r>
              <a:rPr lang="en" altLang="zh-CN" dirty="0"/>
              <a:t> (</a:t>
            </a:r>
            <a:r>
              <a:rPr lang="en" altLang="zh-CN" dirty="0" err="1"/>
              <a:t>prd</a:t>
            </a:r>
            <a:r>
              <a:rPr lang="en" altLang="zh-CN" dirty="0"/>
              <a:t> n))); </a:t>
            </a:r>
          </a:p>
          <a:p>
            <a:pPr marL="457200" lvl="1" indent="0">
              <a:buNone/>
            </a:pPr>
            <a:r>
              <a:rPr lang="en" altLang="zh-CN" sz="3200" dirty="0"/>
              <a:t> </a:t>
            </a:r>
            <a:r>
              <a:rPr lang="en" altLang="zh-CN" sz="3200" dirty="0" err="1">
                <a:solidFill>
                  <a:srgbClr val="FF0000"/>
                </a:solidFill>
              </a:rPr>
              <a:t>fct</a:t>
            </a:r>
            <a:r>
              <a:rPr lang="en" altLang="zh-CN" sz="3200" dirty="0"/>
              <a:t> = fix g; </a:t>
            </a:r>
            <a:r>
              <a:rPr lang="en" altLang="zh-CN" sz="3200" dirty="0" err="1"/>
              <a:t>fct</a:t>
            </a:r>
            <a:r>
              <a:rPr lang="en" altLang="zh-CN" sz="3200" dirty="0"/>
              <a:t> n -&gt;* g </a:t>
            </a:r>
            <a:r>
              <a:rPr lang="en" altLang="zh-CN" sz="3200" dirty="0" err="1"/>
              <a:t>fct</a:t>
            </a:r>
            <a:r>
              <a:rPr lang="en" altLang="zh-CN" sz="3200" dirty="0"/>
              <a:t> n</a:t>
            </a:r>
            <a:endParaRPr lang="en" altLang="zh-CN" sz="3200" b="1" dirty="0"/>
          </a:p>
          <a:p>
            <a:pPr lvl="1"/>
            <a:r>
              <a:rPr lang="en" altLang="zh-CN" sz="3200" dirty="0"/>
              <a:t>Y = </a:t>
            </a:r>
            <a:r>
              <a:rPr lang="el-GR" altLang="zh-CN" sz="3200" dirty="0"/>
              <a:t>λ</a:t>
            </a:r>
            <a:r>
              <a:rPr lang="en" altLang="zh-CN" sz="3200" dirty="0"/>
              <a:t>f.(</a:t>
            </a:r>
            <a:r>
              <a:rPr lang="el-GR" altLang="zh-CN" sz="3200" dirty="0"/>
              <a:t>λ</a:t>
            </a:r>
            <a:r>
              <a:rPr lang="en" altLang="zh-CN" sz="3200" dirty="0" err="1"/>
              <a:t>x.f</a:t>
            </a:r>
            <a:r>
              <a:rPr lang="en" altLang="zh-CN" sz="3200" dirty="0"/>
              <a:t> (x x)) (</a:t>
            </a:r>
            <a:r>
              <a:rPr lang="el-GR" altLang="zh-CN" sz="3200" dirty="0"/>
              <a:t>λ</a:t>
            </a:r>
            <a:r>
              <a:rPr lang="en" altLang="zh-CN" sz="3200" dirty="0" err="1"/>
              <a:t>x.f</a:t>
            </a:r>
            <a:r>
              <a:rPr lang="en" altLang="zh-CN" sz="3200" dirty="0"/>
              <a:t> (x x))</a:t>
            </a:r>
          </a:p>
          <a:p>
            <a:pPr lvl="2"/>
            <a:r>
              <a:rPr lang="en" altLang="zh-CN" sz="3500" b="1" dirty="0" err="1"/>
              <a:t>Y</a:t>
            </a:r>
            <a:r>
              <a:rPr lang="en" altLang="zh-CN" sz="3500" dirty="0" err="1"/>
              <a:t>f</a:t>
            </a:r>
            <a:r>
              <a:rPr lang="en" altLang="zh-CN" sz="3500" dirty="0"/>
              <a:t>=f(</a:t>
            </a:r>
            <a:r>
              <a:rPr lang="en" altLang="zh-CN" sz="3500" b="1" dirty="0" err="1"/>
              <a:t>Y</a:t>
            </a:r>
            <a:r>
              <a:rPr lang="en" altLang="zh-CN" sz="3500" dirty="0" err="1"/>
              <a:t>f</a:t>
            </a:r>
            <a:r>
              <a:rPr lang="en" altLang="zh-CN" sz="3500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6D7C6-A4BB-D44B-98CA-9D2AC4835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Simply-Typed </a:t>
            </a:r>
            <a:r>
              <a:rPr lang="el-GR" altLang="zh-CN" b="1" dirty="0">
                <a:solidFill>
                  <a:srgbClr val="FF0000"/>
                </a:solidFill>
              </a:rPr>
              <a:t>λ</a:t>
            </a:r>
            <a:r>
              <a:rPr lang="en-US" altLang="zh-CN" b="1" dirty="0"/>
              <a:t>-calculus (F1) </a:t>
            </a:r>
            <a:endParaRPr kumimoji="1" lang="zh-CN" altLang="en-US" b="1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FB13E97-ED5B-D641-9836-1EE82BD9E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351338"/>
          </a:xfrm>
        </p:spPr>
        <p:txBody>
          <a:bodyPr/>
          <a:lstStyle/>
          <a:p>
            <a:r>
              <a:rPr lang="en" altLang="zh-CN" dirty="0"/>
              <a:t>Syntax:</a:t>
            </a:r>
          </a:p>
          <a:p>
            <a:r>
              <a:rPr lang="en" altLang="zh-CN" dirty="0"/>
              <a:t> Terms e::= x 	| </a:t>
            </a:r>
            <a:r>
              <a:rPr lang="el-GR" altLang="zh-CN" dirty="0"/>
              <a:t>λ</a:t>
            </a:r>
            <a:r>
              <a:rPr lang="en-US" altLang="zh-CN" dirty="0"/>
              <a:t>x:</a:t>
            </a:r>
            <a:r>
              <a:rPr lang="el-GR" altLang="zh-CN" dirty="0"/>
              <a:t> τ</a:t>
            </a:r>
            <a:r>
              <a:rPr lang="en-US" altLang="zh-CN" dirty="0"/>
              <a:t>.e | e1 e2 </a:t>
            </a:r>
            <a:endParaRPr lang="en-US" altLang="zh-CN" sz="1600" dirty="0"/>
          </a:p>
          <a:p>
            <a:r>
              <a:rPr lang="en-US" altLang="zh-CN" dirty="0"/>
              <a:t> </a:t>
            </a:r>
            <a:r>
              <a:rPr lang="zh-CN" altLang="en-US" dirty="0"/>
              <a:t>         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n 	| e1+e2   | </a:t>
            </a:r>
            <a:r>
              <a:rPr lang="en-US" altLang="zh-CN" dirty="0" err="1"/>
              <a:t>iszero</a:t>
            </a:r>
            <a:r>
              <a:rPr lang="en-US" altLang="zh-CN" dirty="0"/>
              <a:t> e</a:t>
            </a:r>
          </a:p>
          <a:p>
            <a:r>
              <a:rPr lang="en-US" altLang="zh-CN" dirty="0"/>
              <a:t>          | true 	| false   | not e</a:t>
            </a:r>
          </a:p>
          <a:p>
            <a:r>
              <a:rPr lang="en-US" altLang="zh-CN" dirty="0"/>
              <a:t>  				| if e1</a:t>
            </a:r>
            <a:r>
              <a:rPr lang="en-US" altLang="zh-CN" sz="1600" dirty="0"/>
              <a:t> </a:t>
            </a:r>
            <a:r>
              <a:rPr lang="en-US" altLang="zh-CN" dirty="0"/>
              <a:t>then e2</a:t>
            </a:r>
            <a:r>
              <a:rPr lang="en-US" altLang="zh-CN" sz="1600" dirty="0"/>
              <a:t> </a:t>
            </a:r>
            <a:r>
              <a:rPr lang="en-US" altLang="zh-CN" dirty="0"/>
              <a:t>else e3  </a:t>
            </a:r>
          </a:p>
          <a:p>
            <a:r>
              <a:rPr lang="en-US" altLang="zh-CN" dirty="0"/>
              <a:t> Types ::= int | bool |</a:t>
            </a:r>
            <a:r>
              <a:rPr lang="el-GR" altLang="zh-CN" dirty="0"/>
              <a:t> τ</a:t>
            </a:r>
            <a:r>
              <a:rPr lang="en-US" altLang="zh-CN" dirty="0"/>
              <a:t>1 -&gt; </a:t>
            </a:r>
            <a:r>
              <a:rPr lang="el-GR" altLang="zh-CN" dirty="0"/>
              <a:t>τ</a:t>
            </a:r>
            <a:r>
              <a:rPr lang="en-US" altLang="zh-CN" dirty="0"/>
              <a:t>2 (function type)</a:t>
            </a:r>
          </a:p>
          <a:p>
            <a:pPr lvl="1"/>
            <a:r>
              <a:rPr lang="en" altLang="zh-CN" dirty="0"/>
              <a:t> </a:t>
            </a:r>
            <a:r>
              <a:rPr lang="en-US" altLang="zh-CN" dirty="0"/>
              <a:t>-&gt;: function type generator, </a:t>
            </a:r>
            <a:r>
              <a:rPr lang="en" altLang="zh-CN" dirty="0"/>
              <a:t>associates to the right</a:t>
            </a:r>
          </a:p>
          <a:p>
            <a:pPr lvl="1"/>
            <a:r>
              <a:rPr lang="en" altLang="zh-CN" dirty="0"/>
              <a:t>Arguments have typing annotations :</a:t>
            </a:r>
            <a:r>
              <a:rPr lang="el-GR" altLang="zh-CN" dirty="0"/>
              <a:t>τ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990A92-593E-9D46-A17D-C6F7890ED09A}"/>
              </a:ext>
            </a:extLst>
          </p:cNvPr>
          <p:cNvSpPr txBox="1"/>
          <p:nvPr/>
        </p:nvSpPr>
        <p:spPr>
          <a:xfrm>
            <a:off x="6138865" y="1598356"/>
            <a:ext cx="2300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</a:rPr>
              <a:t>type annotation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肘形连接符 7">
            <a:extLst>
              <a:ext uri="{FF2B5EF4-FFF2-40B4-BE49-F238E27FC236}">
                <a16:creationId xmlns:a16="http://schemas.microsoft.com/office/drawing/2014/main" id="{0205E54D-A001-6941-A604-F56DF8B88A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45420" y="1886725"/>
            <a:ext cx="405883" cy="209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1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25444-61A7-8E41-9F61-63850E37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99" y="199534"/>
            <a:ext cx="10515600" cy="1325563"/>
          </a:xfrm>
        </p:spPr>
        <p:txBody>
          <a:bodyPr/>
          <a:lstStyle/>
          <a:p>
            <a:r>
              <a:rPr kumimoji="1" lang="en-US" altLang="zh-CN" b="1" dirty="0"/>
              <a:t>Static Semantics (typing rules)</a:t>
            </a:r>
            <a:endParaRPr kumimoji="1"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81F1F6-7D22-B24A-8E33-0BB1CEA379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4"/>
          <a:stretch/>
        </p:blipFill>
        <p:spPr>
          <a:xfrm>
            <a:off x="838200" y="1293432"/>
            <a:ext cx="4747765" cy="18069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CF0F47-F94D-214F-B975-7CC0A01786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" t="5608"/>
          <a:stretch/>
        </p:blipFill>
        <p:spPr>
          <a:xfrm>
            <a:off x="838200" y="3255624"/>
            <a:ext cx="6380163" cy="1176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89022E7-9E04-6348-979D-BE7C55D74F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99" y="4275261"/>
            <a:ext cx="5308601" cy="20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649D1B-93EF-1849-AC58-E0D07F51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Operational Semantics(CBV)</a:t>
            </a:r>
            <a:endParaRPr kumimoji="1"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B75C5-A67A-F64A-A6A3-FECA92800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975" y="1594258"/>
            <a:ext cx="10515600" cy="4351338"/>
          </a:xfrm>
        </p:spPr>
        <p:txBody>
          <a:bodyPr/>
          <a:lstStyle/>
          <a:p>
            <a:r>
              <a:rPr lang="en" altLang="zh-CN" dirty="0"/>
              <a:t>v ::= n | true | false | </a:t>
            </a:r>
            <a:r>
              <a:rPr lang="el-GR" altLang="zh-CN" dirty="0"/>
              <a:t>λ</a:t>
            </a:r>
            <a:r>
              <a:rPr lang="en" altLang="zh-CN" dirty="0"/>
              <a:t>x:</a:t>
            </a:r>
            <a:r>
              <a:rPr lang="el-GR" altLang="zh-CN" dirty="0"/>
              <a:t>τ. </a:t>
            </a:r>
            <a:r>
              <a:rPr lang="en" altLang="zh-CN" dirty="0"/>
              <a:t>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3E460D-7B51-4B4B-92CA-B93BD024F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47" y="2116149"/>
            <a:ext cx="3390900" cy="863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AA4AAC-A693-D046-8567-90FFB3FD1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99" y="2990703"/>
            <a:ext cx="6432763" cy="11663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807FAA-906C-524C-8F80-9805AB395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4401182"/>
            <a:ext cx="6432763" cy="10179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5E47350-2B63-8A42-B62F-294E52B1DF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961" y="2591804"/>
            <a:ext cx="4226279" cy="2410212"/>
          </a:xfrm>
          <a:prstGeom prst="rect">
            <a:avLst/>
          </a:prstGeom>
        </p:spPr>
      </p:pic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E0D5598-AE1C-364E-9DF6-57E216625728}"/>
              </a:ext>
            </a:extLst>
          </p:cNvPr>
          <p:cNvCxnSpPr/>
          <p:nvPr/>
        </p:nvCxnSpPr>
        <p:spPr>
          <a:xfrm flipH="1">
            <a:off x="4514850" y="1271588"/>
            <a:ext cx="3471863" cy="184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4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59F0A-0378-1546-89F9-4E413547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Type Soundness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Proof</a:t>
            </a:r>
            <a:r>
              <a:rPr kumimoji="1" lang="zh-CN" altLang="en-US" b="1" dirty="0"/>
              <a:t>（</a:t>
            </a:r>
            <a:r>
              <a:rPr kumimoji="1" lang="zh-CN" altLang="en-US" b="1" dirty="0">
                <a:solidFill>
                  <a:schemeClr val="bg2">
                    <a:lumMod val="50000"/>
                  </a:schemeClr>
                </a:solidFill>
              </a:rPr>
              <a:t>保持</a:t>
            </a:r>
            <a:r>
              <a:rPr kumimoji="1" lang="en-US" altLang="zh-CN" b="1" dirty="0"/>
              <a:t>+</a:t>
            </a:r>
            <a:r>
              <a:rPr kumimoji="1" lang="zh-CN" altLang="en-US" b="1" dirty="0"/>
              <a:t>进展）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2A026-5C89-AB42-8C34-B60FBAD81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347"/>
            <a:ext cx="10515600" cy="4351338"/>
          </a:xfrm>
        </p:spPr>
        <p:txBody>
          <a:bodyPr/>
          <a:lstStyle/>
          <a:p>
            <a:endParaRPr lang="en" altLang="zh-CN" dirty="0"/>
          </a:p>
          <a:p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E12245-DB4D-0840-899C-CCAFB9655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4" y="1560215"/>
            <a:ext cx="7154542" cy="8152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12C476E-15AE-5046-A9F5-9311E51BDD74}"/>
              </a:ext>
            </a:extLst>
          </p:cNvPr>
          <p:cNvSpPr txBox="1"/>
          <p:nvPr/>
        </p:nvSpPr>
        <p:spPr>
          <a:xfrm>
            <a:off x="838200" y="1660195"/>
            <a:ext cx="1245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 err="1"/>
              <a:t>Thm</a:t>
            </a:r>
            <a:r>
              <a:rPr kumimoji="1" lang="en-US" altLang="zh-CN" sz="3200" b="1" dirty="0"/>
              <a:t>:</a:t>
            </a:r>
            <a:endParaRPr kumimoji="1" lang="zh-CN" altLang="en-US" sz="32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C4269A-AA58-0C4F-8A58-56CFF1FA992A}"/>
              </a:ext>
            </a:extLst>
          </p:cNvPr>
          <p:cNvSpPr txBox="1"/>
          <p:nvPr/>
        </p:nvSpPr>
        <p:spPr>
          <a:xfrm>
            <a:off x="838200" y="2289632"/>
            <a:ext cx="10720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sz="2400" dirty="0"/>
              <a:t>The result of an evaluation has the same type as the initial expression (type preservation theorem)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" altLang="zh-CN" sz="2400" dirty="0"/>
              <a:t>proof: induction on evaluation step(</a:t>
            </a:r>
            <a:r>
              <a:rPr kumimoji="1" lang="zh-CN" altLang="en" sz="2400" dirty="0"/>
              <a:t>数学归纳法</a:t>
            </a:r>
            <a:r>
              <a:rPr kumimoji="1" lang="en" altLang="zh-CN" sz="24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kumimoji="1" lang="zh-CN" altLang="en-US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B711E13-2856-8742-B5DD-8997BEBE8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96" y="3525354"/>
            <a:ext cx="4018918" cy="70214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5894780-A93E-A344-85CE-AF5E414E457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4"/>
          <a:stretch/>
        </p:blipFill>
        <p:spPr>
          <a:xfrm>
            <a:off x="6198394" y="3429000"/>
            <a:ext cx="3676650" cy="139929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EEE4F4E-C7B5-4C41-BE20-B8AB2B5ED7F6}"/>
              </a:ext>
            </a:extLst>
          </p:cNvPr>
          <p:cNvSpPr txBox="1"/>
          <p:nvPr/>
        </p:nvSpPr>
        <p:spPr>
          <a:xfrm>
            <a:off x="1267298" y="4386722"/>
            <a:ext cx="4354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Induction Hypothesis: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A044FDE-6DF1-884F-BE7C-FABE6C3E3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47" y="4746965"/>
            <a:ext cx="2134158" cy="42380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FAB6926-3B5E-9C45-AF34-619C304994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49"/>
          <a:stretch/>
        </p:blipFill>
        <p:spPr>
          <a:xfrm>
            <a:off x="1283968" y="4747514"/>
            <a:ext cx="1359220" cy="36285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0DE03A4-43A4-614C-9F27-ABF3982E2E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10" y="5196285"/>
            <a:ext cx="1890240" cy="34820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1B79AB9-7564-9E42-B906-1C4A3D0CB093}"/>
              </a:ext>
            </a:extLst>
          </p:cNvPr>
          <p:cNvSpPr txBox="1"/>
          <p:nvPr/>
        </p:nvSpPr>
        <p:spPr>
          <a:xfrm>
            <a:off x="1283968" y="5175155"/>
            <a:ext cx="2363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Goal:</a:t>
            </a:r>
            <a:endParaRPr kumimoji="1"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4C8B51-582B-A049-8058-1EB2C3F26DF6}"/>
              </a:ext>
            </a:extLst>
          </p:cNvPr>
          <p:cNvSpPr txBox="1"/>
          <p:nvPr/>
        </p:nvSpPr>
        <p:spPr>
          <a:xfrm>
            <a:off x="4229100" y="5196285"/>
            <a:ext cx="6986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：</a:t>
            </a:r>
            <a:r>
              <a:rPr kumimoji="1" lang="en-US" altLang="zh-CN" dirty="0"/>
              <a:t>substitution lemma, induction on </a:t>
            </a:r>
            <a:r>
              <a:rPr lang="en" altLang="zh-CN" dirty="0"/>
              <a:t>the typing</a:t>
            </a:r>
          </a:p>
          <a:p>
            <a:r>
              <a:rPr lang="en" altLang="zh-CN" dirty="0"/>
              <a:t>  derivation of</a:t>
            </a:r>
            <a:r>
              <a:rPr kumimoji="1" lang="en-US" altLang="zh-CN" dirty="0"/>
              <a:t> 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e = b | variable | </a:t>
            </a:r>
            <a:r>
              <a:rPr lang="en" altLang="zh-CN" dirty="0"/>
              <a:t>e0 e1 | lambda abstraction </a:t>
            </a:r>
            <a:r>
              <a:rPr kumimoji="1" lang="en-US" altLang="zh-CN" dirty="0"/>
              <a:t>	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88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</a:t>
            </a:r>
            <a:r>
              <a:rPr lang="en-US" altLang="zh-CN" dirty="0"/>
              <a:t>lambda</a:t>
            </a:r>
            <a:r>
              <a:rPr lang="zh-CN" altLang="en-US" dirty="0"/>
              <a:t>表达式可按值</a:t>
            </a:r>
            <a:r>
              <a:rPr lang="en-US" altLang="zh-CN" dirty="0"/>
              <a:t>/</a:t>
            </a:r>
            <a:r>
              <a:rPr lang="zh-CN" altLang="en-US" dirty="0"/>
              <a:t>引用</a:t>
            </a:r>
            <a:r>
              <a:rPr lang="en-US" altLang="zh-CN" dirty="0"/>
              <a:t>/</a:t>
            </a:r>
            <a:r>
              <a:rPr lang="zh-CN" altLang="en-US" dirty="0"/>
              <a:t>隐</a:t>
            </a:r>
            <a:r>
              <a:rPr lang="zh-CN" altLang="en-US"/>
              <a:t>式</a:t>
            </a:r>
            <a:r>
              <a:rPr lang="zh-CN" altLang="en-US" smtClean="0"/>
              <a:t>捕获；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的</a:t>
            </a:r>
            <a:r>
              <a:rPr lang="en-US" altLang="zh-CN" dirty="0"/>
              <a:t>lambda</a:t>
            </a:r>
            <a:r>
              <a:rPr lang="zh-CN" altLang="en-US" dirty="0"/>
              <a:t>表达式按值捕获，引入函数式接口；</a:t>
            </a:r>
            <a:endParaRPr lang="en-US" altLang="zh-CN" dirty="0"/>
          </a:p>
          <a:p>
            <a:r>
              <a:rPr lang="en-US" altLang="zh-CN" dirty="0" err="1"/>
              <a:t>λ</a:t>
            </a:r>
            <a:r>
              <a:rPr lang="zh-CN" altLang="en-US" dirty="0"/>
              <a:t>演算定义、在类型系统中</a:t>
            </a:r>
            <a:r>
              <a:rPr lang="zh-CN" altLang="en-US"/>
              <a:t>的</a:t>
            </a:r>
            <a:r>
              <a:rPr lang="zh-CN" altLang="en-US" smtClean="0"/>
              <a:t>应用。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43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参考资料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13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1800" dirty="0"/>
              <a:t>[1] Support For C++11/14/17 Features (Modern C++)</a:t>
            </a:r>
          </a:p>
          <a:p>
            <a:pPr marL="0" indent="0">
              <a:buNone/>
            </a:pPr>
            <a:r>
              <a:rPr lang="en-US" altLang="zh-CN" sz="1800" dirty="0"/>
              <a:t>[2] </a:t>
            </a:r>
            <a:r>
              <a:rPr lang="en-US" altLang="zh-CN" sz="1800" dirty="0">
                <a:hlinkClick r:id="rId2"/>
              </a:rPr>
              <a:t>http://www.open-std.org/jtc1/sc22/wg21/docs/papers/2012/n3337.pdf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[3] </a:t>
            </a:r>
            <a:r>
              <a:rPr lang="en-US" altLang="zh-CN" sz="1800" dirty="0">
                <a:hlinkClick r:id="rId3"/>
              </a:rPr>
              <a:t>C++</a:t>
            </a:r>
            <a:r>
              <a:rPr lang="zh-CN" altLang="en-US" sz="1800" dirty="0">
                <a:hlinkClick r:id="rId3"/>
              </a:rPr>
              <a:t>基础</a:t>
            </a:r>
            <a:r>
              <a:rPr lang="en-US" altLang="zh-CN" sz="1800" dirty="0">
                <a:hlinkClick r:id="rId3"/>
              </a:rPr>
              <a:t>(lambda)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[4] Java 8</a:t>
            </a:r>
            <a:r>
              <a:rPr lang="zh-CN" altLang="en-US" sz="1800" dirty="0"/>
              <a:t>编程参考官方教程（第</a:t>
            </a:r>
            <a:r>
              <a:rPr lang="en-US" altLang="zh-CN" sz="1800" dirty="0"/>
              <a:t>9</a:t>
            </a:r>
            <a:r>
              <a:rPr lang="zh-CN" altLang="en-US" sz="1800" dirty="0"/>
              <a:t>版）</a:t>
            </a:r>
          </a:p>
          <a:p>
            <a:pPr marL="0" indent="0">
              <a:buNone/>
            </a:pPr>
            <a:r>
              <a:rPr lang="en-US" altLang="zh-CN" sz="1800" dirty="0"/>
              <a:t>[5] </a:t>
            </a:r>
            <a:r>
              <a:rPr lang="zh-CN" altLang="en-US" sz="1800" dirty="0">
                <a:hlinkClick r:id="rId4"/>
              </a:rPr>
              <a:t>深入理解</a:t>
            </a:r>
            <a:r>
              <a:rPr lang="en-US" altLang="zh-CN" sz="1800" dirty="0">
                <a:hlinkClick r:id="rId4"/>
              </a:rPr>
              <a:t>Java</a:t>
            </a:r>
            <a:r>
              <a:rPr lang="zh-CN" altLang="en-US" sz="1800" dirty="0">
                <a:hlinkClick r:id="rId4"/>
              </a:rPr>
              <a:t>函数式编程和</a:t>
            </a:r>
            <a:r>
              <a:rPr lang="en-US" altLang="zh-CN" sz="1800" dirty="0">
                <a:hlinkClick r:id="rId4"/>
              </a:rPr>
              <a:t>Streams API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[6] </a:t>
            </a:r>
            <a:r>
              <a:rPr lang="en-US" altLang="zh-CN" sz="1800" dirty="0">
                <a:hlinkClick r:id="rId5"/>
              </a:rPr>
              <a:t>The Java® Language Specification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[7] Java 8 Lambdas, Richard Warburton</a:t>
            </a:r>
          </a:p>
          <a:p>
            <a:pPr marL="0" indent="0">
              <a:buNone/>
            </a:pPr>
            <a:r>
              <a:rPr lang="en-US" altLang="zh-CN" sz="1800" dirty="0"/>
              <a:t>[8] Beginning Java 8 Language Features, </a:t>
            </a:r>
            <a:r>
              <a:rPr lang="en-US" altLang="zh-CN" sz="1800" dirty="0" err="1"/>
              <a:t>Kishori</a:t>
            </a:r>
            <a:r>
              <a:rPr lang="en-US" altLang="zh-CN" sz="1800" dirty="0"/>
              <a:t> Sharan</a:t>
            </a:r>
          </a:p>
          <a:p>
            <a:pPr marL="0" indent="0">
              <a:buNone/>
            </a:pPr>
            <a:r>
              <a:rPr lang="en-US" altLang="zh-CN" sz="1800" dirty="0"/>
              <a:t>[9] </a:t>
            </a:r>
            <a:r>
              <a:rPr lang="en-US" altLang="zh-CN" sz="1800" dirty="0">
                <a:hlinkClick r:id="rId6"/>
              </a:rPr>
              <a:t>http://cr.openjdk.java.net/~briangoetz/lambda/lambda-state-final.html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[10] </a:t>
            </a:r>
            <a:r>
              <a:rPr lang="en-US" altLang="zh-CN" sz="1800" dirty="0">
                <a:hlinkClick r:id="rId7"/>
              </a:rPr>
              <a:t>https://www.cs.utah.edu/~mflatt/past-courses/cs7520/public_html/s06/notes.pdf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[11] </a:t>
            </a:r>
            <a:r>
              <a:rPr lang="en-US" altLang="zh-CN" sz="1800" dirty="0">
                <a:hlinkClick r:id="rId8"/>
              </a:rPr>
              <a:t>https://en.wikipedia.org/wiki/Lambda_calculus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[12] </a:t>
            </a:r>
            <a:r>
              <a:rPr lang="en-US" altLang="zh-CN" sz="1800" dirty="0">
                <a:hlinkClick r:id="rId9"/>
              </a:rPr>
              <a:t>https://cs242.stanford.edu/f19/lectures/02-1-lambda-calculus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[13] Types and Programming Languages</a:t>
            </a:r>
          </a:p>
          <a:p>
            <a:pPr marL="0" indent="0">
              <a:buNone/>
            </a:pPr>
            <a:r>
              <a:rPr lang="en-US" altLang="zh-CN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8613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语法：</a:t>
            </a:r>
            <a:r>
              <a:rPr lang="en-US" altLang="zh-CN"/>
              <a:t>[</a:t>
            </a:r>
            <a:r>
              <a:rPr lang="zh-CN" altLang="en-US"/>
              <a:t>函数对象参数</a:t>
            </a:r>
            <a:r>
              <a:rPr lang="en-US" altLang="zh-CN"/>
              <a:t>]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740"/>
          </a:xfrm>
        </p:spPr>
        <p:txBody>
          <a:bodyPr>
            <a:normAutofit/>
          </a:bodyPr>
          <a:lstStyle/>
          <a:p>
            <a:r>
              <a:rPr lang="zh-CN" altLang="en-US"/>
              <a:t>不可省略</a:t>
            </a:r>
          </a:p>
          <a:p>
            <a:r>
              <a:rPr lang="zh-CN" altLang="en-US"/>
              <a:t>形式如下</a:t>
            </a:r>
          </a:p>
          <a:p>
            <a:pPr lvl="1"/>
            <a:r>
              <a:rPr lang="zh-CN" altLang="en-US"/>
              <a:t>空</a:t>
            </a:r>
          </a:p>
          <a:p>
            <a:pPr lvl="1"/>
            <a:r>
              <a:rPr lang="en-US" altLang="zh-CN"/>
              <a:t>=</a:t>
            </a:r>
          </a:p>
          <a:p>
            <a:pPr lvl="1"/>
            <a:r>
              <a:rPr lang="en-US" altLang="zh-CN"/>
              <a:t>&amp;</a:t>
            </a:r>
          </a:p>
          <a:p>
            <a:pPr lvl="1"/>
            <a:r>
              <a:rPr lang="en-US" altLang="zh-CN"/>
              <a:t>this</a:t>
            </a:r>
          </a:p>
          <a:p>
            <a:pPr lvl="1"/>
            <a:r>
              <a:rPr lang="en-US" altLang="zh-CN"/>
              <a:t>a</a:t>
            </a:r>
          </a:p>
          <a:p>
            <a:pPr lvl="1"/>
            <a:r>
              <a:rPr lang="en-US" altLang="zh-CN"/>
              <a:t>&amp;a</a:t>
            </a:r>
          </a:p>
          <a:p>
            <a:pPr lvl="1"/>
            <a:r>
              <a:rPr lang="en-US" altLang="zh-CN"/>
              <a:t>a,&amp;b</a:t>
            </a:r>
          </a:p>
          <a:p>
            <a:pPr lvl="1"/>
            <a:r>
              <a:rPr lang="en-US" altLang="zh-CN"/>
              <a:t>=,&amp;a,&amp;b</a:t>
            </a:r>
          </a:p>
          <a:p>
            <a:pPr lvl="1"/>
            <a:r>
              <a:rPr lang="en-US" altLang="zh-CN"/>
              <a:t>&amp;,a,b</a:t>
            </a:r>
          </a:p>
        </p:txBody>
      </p:sp>
    </p:spTree>
    <p:extLst>
      <p:ext uri="{BB962C8B-B14F-4D97-AF65-F5344CB8AC3E}">
        <p14:creationId xmlns:p14="http://schemas.microsoft.com/office/powerpoint/2010/main" val="313234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语法：</a:t>
            </a:r>
            <a:r>
              <a:rPr lang="en-US" altLang="zh-CN"/>
              <a:t>(</a:t>
            </a:r>
            <a:r>
              <a:rPr lang="zh-CN" altLang="en-US"/>
              <a:t>操作符重载函数参数</a:t>
            </a:r>
            <a:r>
              <a:rPr lang="en-US" altLang="zh-CN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可省略</a:t>
            </a:r>
          </a:p>
          <a:p>
            <a:r>
              <a:rPr lang="zh-CN" altLang="en-US"/>
              <a:t>参数形式</a:t>
            </a:r>
          </a:p>
          <a:p>
            <a:pPr lvl="1"/>
            <a:r>
              <a:rPr lang="zh-CN" altLang="en-US" sz="2400"/>
              <a:t>按值传递</a:t>
            </a:r>
          </a:p>
          <a:p>
            <a:pPr lvl="1"/>
            <a:r>
              <a:rPr lang="zh-CN" altLang="en-US" sz="2400"/>
              <a:t>按引用传递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02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语法： </a:t>
            </a:r>
            <a:r>
              <a:rPr lang="en-US" altLang="zh-CN"/>
              <a:t>mutable</a:t>
            </a:r>
            <a:r>
              <a:rPr lang="zh-CN" altLang="en-US"/>
              <a:t>或</a:t>
            </a:r>
            <a:r>
              <a:rPr lang="en-US" altLang="zh-CN"/>
              <a:t>exception</a:t>
            </a:r>
            <a:r>
              <a:rPr lang="zh-CN" altLang="en-US"/>
              <a:t>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可省略</a:t>
            </a:r>
          </a:p>
          <a:p>
            <a:r>
              <a:rPr lang="zh-CN" altLang="en-US"/>
              <a:t>按值传递时，</a:t>
            </a:r>
            <a:r>
              <a:rPr lang="en-US" altLang="zh-CN"/>
              <a:t>mutable</a:t>
            </a:r>
            <a:r>
              <a:rPr lang="zh-CN" altLang="en-US"/>
              <a:t>可修改传递进来的拷贝</a:t>
            </a:r>
          </a:p>
          <a:p>
            <a:r>
              <a:rPr lang="en-US" altLang="zh-CN"/>
              <a:t>exception</a:t>
            </a:r>
            <a:r>
              <a:rPr lang="zh-CN" altLang="en-US"/>
              <a:t>声明用于指定函数抛出的异常</a:t>
            </a:r>
          </a:p>
        </p:txBody>
      </p:sp>
    </p:spTree>
    <p:extLst>
      <p:ext uri="{BB962C8B-B14F-4D97-AF65-F5344CB8AC3E}">
        <p14:creationId xmlns:p14="http://schemas.microsoft.com/office/powerpoint/2010/main" val="24402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语法： </a:t>
            </a:r>
            <a:r>
              <a:rPr lang="en-US" altLang="zh-CN"/>
              <a:t>-&gt;</a:t>
            </a:r>
            <a:r>
              <a:rPr lang="zh-CN" altLang="en-US"/>
              <a:t>返回值类型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可省略</a:t>
            </a:r>
          </a:p>
        </p:txBody>
      </p:sp>
    </p:spTree>
    <p:extLst>
      <p:ext uri="{BB962C8B-B14F-4D97-AF65-F5344CB8AC3E}">
        <p14:creationId xmlns:p14="http://schemas.microsoft.com/office/powerpoint/2010/main" val="270753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语法：</a:t>
            </a:r>
            <a:r>
              <a:rPr lang="en-US" altLang="zh-CN"/>
              <a:t>{</a:t>
            </a:r>
            <a:r>
              <a:rPr lang="zh-CN" altLang="en-US"/>
              <a:t>函数体</a:t>
            </a:r>
            <a:r>
              <a:rPr lang="en-US" altLang="zh-CN"/>
              <a:t>}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不可省略，但可空</a:t>
            </a:r>
          </a:p>
        </p:txBody>
      </p:sp>
    </p:spTree>
    <p:extLst>
      <p:ext uri="{BB962C8B-B14F-4D97-AF65-F5344CB8AC3E}">
        <p14:creationId xmlns:p14="http://schemas.microsoft.com/office/powerpoint/2010/main" val="382029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语法：示例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44190"/>
            <a:ext cx="10515600" cy="2571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/>
              <a:t>[](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z="2000"/>
              <a:t> x,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z="2000"/>
              <a:t> y) {</a:t>
            </a:r>
            <a:r>
              <a:rPr lang="en-US" altLang="zh-CN" sz="2000">
                <a:solidFill>
                  <a:srgbClr val="7030A0"/>
                </a:solidFill>
              </a:rPr>
              <a:t>return</a:t>
            </a:r>
            <a:r>
              <a:rPr lang="en-US" altLang="zh-CN" sz="2000"/>
              <a:t> x </a:t>
            </a:r>
            <a:r>
              <a:rPr lang="en-US" altLang="zh-CN" sz="2000">
                <a:solidFill>
                  <a:schemeClr val="accent2"/>
                </a:solidFill>
              </a:rPr>
              <a:t>+</a:t>
            </a:r>
            <a:r>
              <a:rPr lang="en-US" altLang="zh-CN" sz="2000"/>
              <a:t> y;}</a:t>
            </a:r>
          </a:p>
          <a:p>
            <a:pPr marL="0" indent="0">
              <a:buNone/>
            </a:pPr>
            <a:r>
              <a:rPr lang="en-US" altLang="zh-CN" sz="2000"/>
              <a:t>[](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z="2000"/>
              <a:t> x,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z="2000"/>
              <a:t> y) </a:t>
            </a:r>
            <a:r>
              <a:rPr lang="en-US" altLang="zh-CN" sz="2000">
                <a:solidFill>
                  <a:schemeClr val="accent2"/>
                </a:solidFill>
              </a:rPr>
              <a:t>-&gt;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int </a:t>
            </a:r>
            <a:r>
              <a:rPr lang="en-US" altLang="zh-CN" sz="2000"/>
              <a:t>{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z="2000"/>
              <a:t> z </a:t>
            </a:r>
            <a:r>
              <a:rPr lang="en-US" altLang="zh-CN" sz="2000">
                <a:solidFill>
                  <a:schemeClr val="accent2"/>
                </a:solidFill>
              </a:rPr>
              <a:t>=</a:t>
            </a:r>
            <a:r>
              <a:rPr lang="en-US" altLang="zh-CN" sz="2000"/>
              <a:t> x </a:t>
            </a:r>
            <a:r>
              <a:rPr lang="en-US" altLang="zh-CN" sz="2000">
                <a:solidFill>
                  <a:schemeClr val="accent2"/>
                </a:solidFill>
              </a:rPr>
              <a:t>+</a:t>
            </a:r>
            <a:r>
              <a:rPr lang="en-US" altLang="zh-CN" sz="2000"/>
              <a:t> y; </a:t>
            </a:r>
            <a:r>
              <a:rPr lang="en-US" altLang="zh-CN" sz="2000">
                <a:solidFill>
                  <a:srgbClr val="7030A0"/>
                </a:solidFill>
              </a:rPr>
              <a:t>return</a:t>
            </a:r>
            <a:r>
              <a:rPr lang="en-US" altLang="zh-CN" sz="2000"/>
              <a:t> z;}</a:t>
            </a:r>
          </a:p>
          <a:p>
            <a:pPr marL="0" indent="0">
              <a:buNone/>
            </a:pPr>
            <a:r>
              <a:rPr lang="en-US" altLang="zh-CN" sz="2000"/>
              <a:t>[](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z="2000">
                <a:solidFill>
                  <a:srgbClr val="7030A0"/>
                </a:solidFill>
              </a:rPr>
              <a:t>&amp;</a:t>
            </a:r>
            <a:r>
              <a:rPr lang="en-US" altLang="zh-CN" sz="2000"/>
              <a:t> x) {</a:t>
            </a:r>
            <a:r>
              <a:rPr lang="en-US" altLang="zh-CN" sz="2000">
                <a:solidFill>
                  <a:schemeClr val="accent2"/>
                </a:solidFill>
              </a:rPr>
              <a:t>++</a:t>
            </a:r>
            <a:r>
              <a:rPr lang="en-US" altLang="zh-CN" sz="2000"/>
              <a:t>x;}</a:t>
            </a:r>
          </a:p>
          <a:p>
            <a:pPr marL="0" indent="0">
              <a:buNone/>
            </a:pPr>
            <a:r>
              <a:rPr lang="en-US" altLang="zh-CN" sz="2000"/>
              <a:t>[]() {</a:t>
            </a:r>
            <a:r>
              <a:rPr lang="en-US" altLang="zh-CN" sz="2000">
                <a:solidFill>
                  <a:schemeClr val="accent2"/>
                </a:solidFill>
              </a:rPr>
              <a:t>++</a:t>
            </a:r>
            <a:r>
              <a:rPr lang="en-US" altLang="zh-CN" sz="2000"/>
              <a:t>global_x;}</a:t>
            </a:r>
          </a:p>
          <a:p>
            <a:pPr marL="0" indent="0">
              <a:buNone/>
            </a:pPr>
            <a:r>
              <a:rPr lang="en-US" altLang="zh-CN" sz="2000"/>
              <a:t>[] {</a:t>
            </a:r>
            <a:r>
              <a:rPr lang="en-US" altLang="zh-CN" sz="2000">
                <a:solidFill>
                  <a:schemeClr val="accent2"/>
                </a:solidFill>
              </a:rPr>
              <a:t>++</a:t>
            </a:r>
            <a:r>
              <a:rPr lang="en-US" altLang="zh-CN" sz="2000"/>
              <a:t>global_x;}</a:t>
            </a:r>
          </a:p>
          <a:p>
            <a:pPr marL="0" indent="0">
              <a:buNone/>
            </a:pPr>
            <a:r>
              <a:rPr lang="en-US" altLang="zh-CN" sz="2000"/>
              <a:t>[</a:t>
            </a:r>
            <a:r>
              <a:rPr lang="en-US" altLang="zh-CN" sz="2000">
                <a:solidFill>
                  <a:srgbClr val="7030A0"/>
                </a:solidFill>
              </a:rPr>
              <a:t>&amp;</a:t>
            </a:r>
            <a:r>
              <a:rPr lang="en-US" altLang="zh-CN" sz="2000"/>
              <a:t>, value, </a:t>
            </a:r>
            <a:r>
              <a:rPr lang="en-US" altLang="zh-CN" sz="2000">
                <a:solidFill>
                  <a:srgbClr val="7030A0"/>
                </a:solidFill>
              </a:rPr>
              <a:t>this</a:t>
            </a:r>
            <a:r>
              <a:rPr lang="en-US" altLang="zh-CN" sz="2000"/>
              <a:t>](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altLang="zh-CN" sz="2000"/>
              <a:t> x) {total </a:t>
            </a:r>
            <a:r>
              <a:rPr lang="en-US" altLang="zh-CN" sz="2000">
                <a:solidFill>
                  <a:schemeClr val="accent2"/>
                </a:solidFill>
              </a:rPr>
              <a:t>+=</a:t>
            </a:r>
            <a:r>
              <a:rPr lang="en-US" altLang="zh-CN" sz="2000"/>
              <a:t> x </a:t>
            </a:r>
            <a:r>
              <a:rPr lang="en-US" altLang="zh-CN" sz="2000">
                <a:solidFill>
                  <a:schemeClr val="accent2"/>
                </a:solidFill>
              </a:rPr>
              <a:t>*</a:t>
            </a:r>
            <a:r>
              <a:rPr lang="en-US" altLang="zh-CN" sz="2000"/>
              <a:t> value </a:t>
            </a:r>
            <a:r>
              <a:rPr lang="en-US" altLang="zh-CN" sz="2000">
                <a:solidFill>
                  <a:schemeClr val="accent2"/>
                </a:solidFill>
              </a:rPr>
              <a:t>*</a:t>
            </a:r>
            <a:r>
              <a:rPr lang="en-US" altLang="zh-CN" sz="2000"/>
              <a:t> </a:t>
            </a:r>
            <a:r>
              <a:rPr lang="en-US" altLang="zh-CN" sz="2000">
                <a:solidFill>
                  <a:srgbClr val="7030A0"/>
                </a:solidFill>
              </a:rPr>
              <a:t>this</a:t>
            </a:r>
            <a:r>
              <a:rPr lang="en-US" altLang="zh-CN" sz="2000">
                <a:solidFill>
                  <a:schemeClr val="accent2"/>
                </a:solidFill>
              </a:rPr>
              <a:t>-&gt;</a:t>
            </a:r>
            <a:r>
              <a:rPr lang="en-US" altLang="zh-CN" sz="2000"/>
              <a:t>some_func();}</a:t>
            </a:r>
          </a:p>
        </p:txBody>
      </p:sp>
    </p:spTree>
    <p:extLst>
      <p:ext uri="{BB962C8B-B14F-4D97-AF65-F5344CB8AC3E}">
        <p14:creationId xmlns:p14="http://schemas.microsoft.com/office/powerpoint/2010/main" val="281767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代码用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1541</TotalTime>
  <Words>1999</Words>
  <Application>Microsoft Office PowerPoint</Application>
  <PresentationFormat>宽屏</PresentationFormat>
  <Paragraphs>330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等线</vt:lpstr>
      <vt:lpstr>微软雅黑</vt:lpstr>
      <vt:lpstr>Arial</vt:lpstr>
      <vt:lpstr>Consolas</vt:lpstr>
      <vt:lpstr>Wingdings</vt:lpstr>
      <vt:lpstr>Office 主题​​</vt:lpstr>
      <vt:lpstr>C++和Java的 lambda表达式 机制</vt:lpstr>
      <vt:lpstr>C++ 11 引入lambda表达式</vt:lpstr>
      <vt:lpstr>语法</vt:lpstr>
      <vt:lpstr>语法：[函数对象参数]</vt:lpstr>
      <vt:lpstr>语法：(操作符重载函数参数)</vt:lpstr>
      <vt:lpstr>语法： mutable或exception声明</vt:lpstr>
      <vt:lpstr>语法： -&gt;返回值类型</vt:lpstr>
      <vt:lpstr>语法：{函数体}</vt:lpstr>
      <vt:lpstr>语法：示例</vt:lpstr>
      <vt:lpstr>捕获列表</vt:lpstr>
      <vt:lpstr>捕获列表：值捕获</vt:lpstr>
      <vt:lpstr>捕获列表：引用捕获</vt:lpstr>
      <vt:lpstr>捕获列表：隐式捕获</vt:lpstr>
      <vt:lpstr>Java 8 引入lambda表达式</vt:lpstr>
      <vt:lpstr>语法</vt:lpstr>
      <vt:lpstr>语法：作为参数传递</vt:lpstr>
      <vt:lpstr>不是匿名内部类</vt:lpstr>
      <vt:lpstr>函数式接口 Functional Interfaces</vt:lpstr>
      <vt:lpstr>函数式接口与lambda表达式</vt:lpstr>
      <vt:lpstr>变量捕获 Variable Capture</vt:lpstr>
      <vt:lpstr>变量捕获：闭包</vt:lpstr>
      <vt:lpstr>Lambda in Java</vt:lpstr>
      <vt:lpstr>What is a λ-expression？ </vt:lpstr>
      <vt:lpstr>λ-calculus </vt:lpstr>
      <vt:lpstr>λ-calculus </vt:lpstr>
      <vt:lpstr>Syntax</vt:lpstr>
      <vt:lpstr>Disambiguation</vt:lpstr>
      <vt:lpstr>Operational Semantics</vt:lpstr>
      <vt:lpstr>The Order of Evaluation</vt:lpstr>
      <vt:lpstr>λ-calculus Programming</vt:lpstr>
      <vt:lpstr>Recursions</vt:lpstr>
      <vt:lpstr>Simply-Typed λ-calculus (F1) </vt:lpstr>
      <vt:lpstr>Static Semantics (typing rules)</vt:lpstr>
      <vt:lpstr>Operational Semantics(CBV)</vt:lpstr>
      <vt:lpstr>Type Soundness Proof（保持+进展）</vt:lpstr>
      <vt:lpstr>总结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C++和Java的 lambda表达式机制</dc:title>
  <dc:creator>PaJir</dc:creator>
  <cp:lastModifiedBy>PaJir</cp:lastModifiedBy>
  <cp:revision>124</cp:revision>
  <dcterms:created xsi:type="dcterms:W3CDTF">2020-05-17T14:28:15Z</dcterms:created>
  <dcterms:modified xsi:type="dcterms:W3CDTF">2020-05-25T11:24:55Z</dcterms:modified>
</cp:coreProperties>
</file>