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5" r:id="rId3"/>
    <p:sldId id="258" r:id="rId4"/>
    <p:sldId id="281" r:id="rId5"/>
    <p:sldId id="277" r:id="rId6"/>
    <p:sldId id="279" r:id="rId7"/>
    <p:sldId id="280" r:id="rId8"/>
    <p:sldId id="278" r:id="rId9"/>
    <p:sldId id="283" r:id="rId10"/>
    <p:sldId id="282" r:id="rId11"/>
    <p:sldId id="259" r:id="rId12"/>
    <p:sldId id="276" r:id="rId13"/>
    <p:sldId id="260" r:id="rId14"/>
    <p:sldId id="261" r:id="rId15"/>
    <p:sldId id="263" r:id="rId16"/>
    <p:sldId id="267" r:id="rId17"/>
    <p:sldId id="268" r:id="rId18"/>
    <p:sldId id="271" r:id="rId19"/>
    <p:sldId id="269" r:id="rId20"/>
    <p:sldId id="265" r:id="rId21"/>
    <p:sldId id="272" r:id="rId22"/>
    <p:sldId id="273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原理" id="{C8AFBD54-BE5F-43AF-AAFE-E8DFA05B7A9C}">
          <p14:sldIdLst>
            <p14:sldId id="275"/>
            <p14:sldId id="258"/>
            <p14:sldId id="281"/>
            <p14:sldId id="277"/>
            <p14:sldId id="279"/>
            <p14:sldId id="280"/>
            <p14:sldId id="278"/>
            <p14:sldId id="283"/>
            <p14:sldId id="282"/>
          </p14:sldIdLst>
        </p14:section>
        <p14:section name="C++" id="{88FF4DF2-9F8A-4640-8129-9B570D54E974}">
          <p14:sldIdLst>
            <p14:sldId id="259"/>
            <p14:sldId id="276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9"/>
            <p14:sldId id="265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mbda_calculus" TargetMode="External"/><Relationship Id="rId7" Type="http://schemas.openxmlformats.org/officeDocument/2006/relationships/hyperlink" Target="http://cr.openjdk.java.net/~briangoetz/lambda/lambda-state-final.html" TargetMode="External"/><Relationship Id="rId2" Type="http://schemas.openxmlformats.org/officeDocument/2006/relationships/hyperlink" Target="https://www.cs.utah.edu/~mflatt/past-courses/cs7520/public_html/s06/not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index.html" TargetMode="External"/><Relationship Id="rId5" Type="http://schemas.openxmlformats.org/officeDocument/2006/relationships/hyperlink" Target="https://github.com/CarpenterLee/JavaLambdaInternals" TargetMode="External"/><Relationship Id="rId4" Type="http://schemas.openxmlformats.org/officeDocument/2006/relationships/hyperlink" Target="https://cs242.stanford.edu/f19/lectures/02-1-lambda-calcul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/>
              <a:t>C++</a:t>
            </a:r>
            <a:r>
              <a:rPr lang="zh-CN" altLang="en-US" sz="4400"/>
              <a:t>和</a:t>
            </a:r>
            <a:r>
              <a:rPr lang="en-US" altLang="zh-CN" sz="4400"/>
              <a:t>Java</a:t>
            </a:r>
            <a:r>
              <a:rPr lang="zh-CN" altLang="en-US" sz="2400"/>
              <a:t>的</a:t>
            </a:r>
            <a:br>
              <a:rPr lang="en-US" altLang="zh-CN" sz="4400"/>
            </a:br>
            <a:r>
              <a:rPr lang="en-US" altLang="zh-CN" sz="4400"/>
              <a:t>lambda</a:t>
            </a:r>
            <a:r>
              <a:rPr lang="zh-CN" altLang="en-US" sz="4400"/>
              <a:t>表达式</a:t>
            </a:r>
            <a:br>
              <a:rPr lang="en-US" altLang="zh-CN" sz="4400"/>
            </a:br>
            <a:r>
              <a:rPr lang="zh-CN" altLang="en-US" sz="440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/>
              <a:t>刘佳盼 </a:t>
            </a:r>
            <a:r>
              <a:rPr lang="en-US" altLang="zh-CN"/>
              <a:t>17307130113</a:t>
            </a:r>
          </a:p>
          <a:p>
            <a:r>
              <a:rPr lang="zh-CN" altLang="en-US"/>
              <a:t>王  昊 </a:t>
            </a:r>
            <a:r>
              <a:rPr lang="en-US" altLang="zh-CN"/>
              <a:t>17307130027</a:t>
            </a:r>
          </a:p>
          <a:p>
            <a:r>
              <a:rPr lang="zh-CN" altLang="en-US"/>
              <a:t>王  茹 </a:t>
            </a:r>
            <a:r>
              <a:rPr lang="en-US" altLang="zh-CN"/>
              <a:t>17307130285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λ-calculus</a:t>
            </a:r>
          </a:p>
          <a:p>
            <a:pPr algn="l"/>
            <a:r>
              <a:rPr lang="en-US" altLang="zh-CN"/>
              <a:t>Lambda in C++</a:t>
            </a:r>
          </a:p>
          <a:p>
            <a:pPr algn="l"/>
            <a:r>
              <a:rPr lang="en-US" altLang="zh-CN"/>
              <a:t>Lambda in Java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</p:cNvCxnSpPr>
          <p:nvPr/>
        </p:nvCxnSpPr>
        <p:spPr>
          <a:xfrm flipV="1">
            <a:off x="4695825" y="5557837"/>
            <a:ext cx="2505075" cy="68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D7C6-A4BB-D44B-98CA-9D2AC48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Simply-Typed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(F1) 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B13E97-ED5B-D641-9836-1EE82BD9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351338"/>
          </a:xfrm>
        </p:spPr>
        <p:txBody>
          <a:bodyPr/>
          <a:lstStyle/>
          <a:p>
            <a:r>
              <a:rPr lang="en" altLang="zh-CN" dirty="0"/>
              <a:t>The foremost purpose of types is to prevent certain types of run-time execution errors</a:t>
            </a:r>
          </a:p>
          <a:p>
            <a:r>
              <a:rPr lang="en" altLang="zh-CN" dirty="0"/>
              <a:t>Syntax:</a:t>
            </a:r>
          </a:p>
          <a:p>
            <a:r>
              <a:rPr lang="en" altLang="zh-CN" dirty="0"/>
              <a:t> Terms e::= x 	| </a:t>
            </a:r>
            <a:r>
              <a:rPr lang="el-GR" altLang="zh-CN" dirty="0"/>
              <a:t>λ</a:t>
            </a:r>
            <a:r>
              <a:rPr lang="en-US" altLang="zh-CN" dirty="0"/>
              <a:t>x:</a:t>
            </a:r>
            <a:r>
              <a:rPr lang="el-GR" altLang="zh-CN" dirty="0"/>
              <a:t> τ</a:t>
            </a:r>
            <a:r>
              <a:rPr lang="en-US" altLang="zh-CN" dirty="0"/>
              <a:t>.e | e</a:t>
            </a:r>
            <a:r>
              <a:rPr lang="en-US" altLang="zh-CN" sz="1600" dirty="0"/>
              <a:t>1 </a:t>
            </a:r>
            <a:r>
              <a:rPr lang="en-US" altLang="zh-CN" dirty="0"/>
              <a:t>e</a:t>
            </a:r>
            <a:r>
              <a:rPr lang="en-US" altLang="zh-CN" sz="1600" dirty="0"/>
              <a:t>2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n 	| e1+e2   | </a:t>
            </a:r>
            <a:r>
              <a:rPr lang="en-US" altLang="zh-CN" dirty="0" err="1"/>
              <a:t>iszero</a:t>
            </a:r>
            <a:r>
              <a:rPr lang="en-US" altLang="zh-CN" dirty="0"/>
              <a:t> e</a:t>
            </a:r>
          </a:p>
          <a:p>
            <a:r>
              <a:rPr lang="en-US" altLang="zh-CN" dirty="0"/>
              <a:t>          | true 	| false   | not e</a:t>
            </a:r>
          </a:p>
          <a:p>
            <a:r>
              <a:rPr lang="en-US" altLang="zh-CN" dirty="0"/>
              <a:t>  				| if e</a:t>
            </a:r>
            <a:r>
              <a:rPr lang="en-US" altLang="zh-CN" sz="1600" dirty="0"/>
              <a:t>1 </a:t>
            </a:r>
            <a:r>
              <a:rPr lang="en-US" altLang="zh-CN" dirty="0"/>
              <a:t>then e</a:t>
            </a:r>
            <a:r>
              <a:rPr lang="en-US" altLang="zh-CN" sz="1600" dirty="0"/>
              <a:t>2 </a:t>
            </a:r>
            <a:r>
              <a:rPr lang="en-US" altLang="zh-CN" dirty="0"/>
              <a:t>else e</a:t>
            </a:r>
            <a:r>
              <a:rPr lang="en-US" altLang="zh-CN" sz="1600" dirty="0"/>
              <a:t>3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Types ::= int | bool |</a:t>
            </a:r>
            <a:r>
              <a:rPr lang="el-GR" altLang="zh-CN" dirty="0"/>
              <a:t> τ</a:t>
            </a:r>
            <a:r>
              <a:rPr lang="en-US" altLang="zh-CN" dirty="0"/>
              <a:t>1 -&gt; </a:t>
            </a:r>
            <a:r>
              <a:rPr lang="el-GR" altLang="zh-CN" dirty="0"/>
              <a:t>τ</a:t>
            </a:r>
            <a:r>
              <a:rPr lang="en-US" altLang="zh-CN" dirty="0"/>
              <a:t>2 (function type)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引入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表达能力提升，更简洁；</a:t>
            </a:r>
            <a:endParaRPr lang="en-US" altLang="zh-CN" dirty="0"/>
          </a:p>
          <a:p>
            <a:r>
              <a:rPr lang="zh-CN" altLang="en-US" dirty="0"/>
              <a:t>流线化 </a:t>
            </a:r>
            <a:r>
              <a:rPr lang="en-US" altLang="zh-CN" dirty="0"/>
              <a:t>+ API = </a:t>
            </a:r>
            <a:r>
              <a:rPr lang="zh-CN" altLang="en-US" dirty="0"/>
              <a:t>并行处理；</a:t>
            </a:r>
            <a:endParaRPr lang="en-US" altLang="zh-CN" dirty="0"/>
          </a:p>
          <a:p>
            <a:r>
              <a:rPr lang="zh-CN" altLang="en-US" dirty="0"/>
              <a:t>其他好处。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/>
              <a:t>操作符：</a:t>
            </a:r>
            <a:r>
              <a:rPr lang="en-US" altLang="zh-CN" b="1"/>
              <a:t>-&gt;</a:t>
            </a:r>
          </a:p>
          <a:p>
            <a:r>
              <a:rPr lang="zh-CN" altLang="en-US"/>
              <a:t>用法：参数 </a:t>
            </a:r>
            <a:r>
              <a:rPr lang="en-US" altLang="zh-CN"/>
              <a:t>+ </a:t>
            </a:r>
            <a:r>
              <a:rPr lang="zh-CN" altLang="en-US"/>
              <a:t>操作符 </a:t>
            </a:r>
            <a:r>
              <a:rPr lang="en-US" altLang="zh-CN"/>
              <a:t>+ lambda</a:t>
            </a:r>
            <a:r>
              <a:rPr lang="zh-CN" altLang="en-US"/>
              <a:t>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y) -&gt; {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max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r>
              <a:rPr lang="en-US" altLang="zh-CN"/>
              <a:t> y 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y;</a:t>
            </a:r>
          </a:p>
          <a:p>
            <a:r>
              <a:rPr lang="en-US" altLang="zh-CN"/>
              <a:t>		     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max;</a:t>
            </a:r>
          </a:p>
          <a:p>
            <a:r>
              <a:rPr lang="en-US" altLang="zh-CN"/>
              <a:t>		    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  <a:r>
              <a:rPr lang="en-US" altLang="zh-CN"/>
              <a:t> 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语法：作为参数传递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/>
              <a:t> ActionListener(){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/>
              <a:t> actionPerformed(ActionEvent actionEvent){</a:t>
            </a:r>
          </a:p>
          <a:p>
            <a:r>
              <a:rPr lang="en-US" altLang="zh-CN"/>
              <a:t>       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"); 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event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匿名内部类</a:t>
            </a:r>
            <a:r>
              <a:rPr lang="en-US" altLang="zh-CN"/>
              <a:t>-&gt;lambda</a:t>
            </a:r>
            <a:r>
              <a:rPr lang="zh-CN" altLang="en-US"/>
              <a:t>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匿名内部类</a:t>
            </a:r>
            <a:r>
              <a:rPr lang="en-US" altLang="zh-CN"/>
              <a:t>==lambda</a:t>
            </a:r>
            <a:r>
              <a:rPr lang="zh-CN" altLang="en-US"/>
              <a:t>表达式</a:t>
            </a:r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不是匿名内部类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匿名函数类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函数式接口是仅包含一个抽象方法的接口，通常表示单个动作。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代码简洁</a:t>
            </a:r>
            <a:r>
              <a:rPr lang="zh-CN" altLang="en-US"/>
              <a:t>。函数式编程写出的代码简洁且意图明确，使用</a:t>
            </a:r>
            <a:r>
              <a:rPr lang="en-US" altLang="zh-CN"/>
              <a:t>stream</a:t>
            </a:r>
            <a:r>
              <a:rPr lang="zh-CN" altLang="en-US"/>
              <a:t>接口让你从此告别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r>
              <a:rPr lang="en-US" altLang="zh-CN"/>
              <a:t>2. </a:t>
            </a:r>
            <a:r>
              <a:rPr lang="zh-CN" altLang="en-US" b="1"/>
              <a:t>多核友好</a:t>
            </a:r>
            <a:r>
              <a:rPr lang="zh-CN" altLang="en-US"/>
              <a:t>。</a:t>
            </a:r>
            <a:r>
              <a:rPr lang="en-US" altLang="zh-CN"/>
              <a:t>Java</a:t>
            </a:r>
            <a:r>
              <a:rPr lang="zh-CN" altLang="en-US"/>
              <a:t>函数式编程使得编写并行程序从未如此简单，你需要做的就是调用一下</a:t>
            </a:r>
            <a:r>
              <a:rPr lang="en-US" altLang="zh-CN"/>
              <a:t>parallel()</a:t>
            </a:r>
            <a:r>
              <a:rPr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//after</a:t>
            </a:r>
          </a:p>
          <a:p>
            <a:r>
              <a:rPr lang="en-US" altLang="zh-CN"/>
              <a:t>Runnable runnable2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/>
              <a:t>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312355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12354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表达式提供了一种将代码片段转换为对象的方法。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泛型函数式接口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定义一个泛型函数式接口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/>
              <a:t> 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/>
              <a:t>&gt;{</a:t>
            </a:r>
          </a:p>
          <a:p>
            <a:r>
              <a:rPr lang="en-US" altLang="zh-CN">
                <a:solidFill>
                  <a:schemeClr val="tx1"/>
                </a:solidFill>
              </a:rPr>
              <a:t>	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&gt; func();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s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This is a String</a:t>
            </a:r>
            <a:r>
              <a:rPr lang="en-US" altLang="zh-CN">
                <a:solidFill>
                  <a:schemeClr val="tx1"/>
                </a:solidFill>
              </a:rPr>
              <a:t>”;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>
                <a:solidFill>
                  <a:schemeClr val="tx1"/>
                </a:solidFill>
              </a:rPr>
              <a:t>&gt; n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可以在参数相同的情况下返回不同类型的值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参见下周关于 </a:t>
            </a:r>
            <a:r>
              <a:rPr lang="en-US" altLang="zh-CN"/>
              <a:t>Java</a:t>
            </a:r>
            <a:r>
              <a:rPr lang="zh-CN" altLang="en-US"/>
              <a:t>的泛型机制 的报告</a:t>
            </a:r>
          </a:p>
        </p:txBody>
      </p:sp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-expression</a:t>
            </a:r>
            <a:r>
              <a:rPr lang="zh-CN" altLang="en-US" b="1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A6331-AE74-6847-900B-9B0F568B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24"/>
            <a:ext cx="2692400" cy="3810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6256F3-2583-FA44-AE62-D6A844EA50AF}"/>
              </a:ext>
            </a:extLst>
          </p:cNvPr>
          <p:cNvSpPr txBox="1"/>
          <p:nvPr/>
        </p:nvSpPr>
        <p:spPr>
          <a:xfrm>
            <a:off x="3991818" y="1376363"/>
            <a:ext cx="75953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Anonymous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a function definition that is not bound to an identifier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Higher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a function that takes a function as an argument, or returns a function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First class functions</a:t>
            </a:r>
          </a:p>
          <a:p>
            <a:r>
              <a:rPr lang="en" altLang="zh-CN" dirty="0"/>
              <a:t>	</a:t>
            </a:r>
            <a:r>
              <a:rPr lang="en" altLang="zh-CN" sz="2000" dirty="0"/>
              <a:t>Assigned as an variable value</a:t>
            </a:r>
          </a:p>
          <a:p>
            <a:r>
              <a:rPr lang="en" altLang="zh-CN" sz="2000" dirty="0"/>
              <a:t>	Assigned to object property values</a:t>
            </a:r>
          </a:p>
          <a:p>
            <a:r>
              <a:rPr lang="en" altLang="zh-CN" sz="2000" dirty="0"/>
              <a:t>	Passed as arguments</a:t>
            </a:r>
          </a:p>
          <a:p>
            <a:r>
              <a:rPr lang="en" altLang="zh-CN" sz="2000" dirty="0"/>
              <a:t>	Returned from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0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表达式可以获取或设置其外层类的实例或静态变量的值，以及调用其外层类定义的方法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具有</a:t>
            </a:r>
            <a:r>
              <a:rPr lang="en-US" altLang="zh-CN"/>
              <a:t>final</a:t>
            </a:r>
            <a:r>
              <a:rPr lang="zh-CN" altLang="en-US"/>
              <a:t>或者</a:t>
            </a:r>
            <a:r>
              <a:rPr lang="en-US" altLang="zh-CN"/>
              <a:t>effectively final</a:t>
            </a:r>
            <a:r>
              <a:rPr lang="zh-CN" altLang="en-US"/>
              <a:t>语义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ERROR1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ERROR2 </a:t>
            </a:r>
            <a:r>
              <a:rPr lang="zh-CN" altLang="en-US">
                <a:solidFill>
                  <a:srgbClr val="FF0000"/>
                </a:solidFill>
              </a:rPr>
              <a:t>不能重名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/>
              <a:t>变量捕获：闭包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Capture-by-value</a:t>
            </a:r>
          </a:p>
          <a:p>
            <a:pPr marL="514350" indent="-514350">
              <a:buAutoNum type="arabicPeriod"/>
            </a:pPr>
            <a:r>
              <a:rPr lang="en-US" altLang="zh-CN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;</a:t>
            </a:r>
          </a:p>
          <a:p>
            <a:r>
              <a:rPr lang="en-US" altLang="zh-CN" err="1"/>
              <a:t>list.forEach</a:t>
            </a:r>
            <a:r>
              <a:rPr lang="en-US" altLang="zh-CN"/>
              <a:t>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{sum </a:t>
            </a:r>
            <a:r>
              <a:rPr lang="en-US" altLang="zh-CN">
                <a:solidFill>
                  <a:schemeClr val="accent2"/>
                </a:solidFill>
              </a:rPr>
              <a:t>+=</a:t>
            </a:r>
            <a:r>
              <a:rPr lang="en-US" altLang="zh-CN"/>
              <a:t> </a:t>
            </a:r>
            <a:r>
              <a:rPr lang="en-US" altLang="zh-CN" err="1"/>
              <a:t>e.size</a:t>
            </a:r>
            <a:r>
              <a:rPr lang="en-US" altLang="zh-CN"/>
              <a:t>(); });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e.size()).sum();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e.size()).reduce(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, (x,y)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表达式有</a:t>
            </a:r>
            <a:r>
              <a:rPr lang="zh-CN" altLang="en-US" b="1"/>
              <a:t>函数式接口</a:t>
            </a:r>
            <a:r>
              <a:rPr lang="zh-CN" altLang="en-US"/>
              <a:t>、</a:t>
            </a:r>
            <a:r>
              <a:rPr lang="zh-CN" altLang="en-US" b="1"/>
              <a:t>变量捕获</a:t>
            </a:r>
            <a:r>
              <a:rPr lang="zh-CN" altLang="en-US"/>
              <a:t>和类型推断机制的支持；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偷点懒，按值捕获变量；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提供更强大的并行处理功能</a:t>
            </a:r>
            <a:r>
              <a:rPr lang="zh-CN" altLang="en-US" sz="2000"/>
              <a:t>（参见下周关于 </a:t>
            </a:r>
            <a:r>
              <a:rPr lang="en-US" altLang="zh-CN" sz="2000"/>
              <a:t>Java</a:t>
            </a:r>
            <a:r>
              <a:rPr lang="zh-CN" altLang="en-US" sz="2000"/>
              <a:t>的并行机制 的报告）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[1] </a:t>
            </a:r>
            <a:r>
              <a:rPr lang="en-US" altLang="zh-CN">
                <a:hlinkClick r:id="rId2"/>
              </a:rPr>
              <a:t>https://www.cs.utah.edu/~mflatt/past-courses/cs7520/public_html/s06/notes.pdf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[2] </a:t>
            </a:r>
            <a:r>
              <a:rPr lang="en-US" altLang="zh-CN">
                <a:hlinkClick r:id="rId3"/>
              </a:rPr>
              <a:t>https://en.wikipedia.org/wiki/Lambda_calculus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en-US" altLang="zh-CN">
                <a:hlinkClick r:id="rId4"/>
              </a:rPr>
              <a:t>https://cs242.stanford.edu/f19/lectures/02-1-lambda-calculus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 </a:t>
            </a:r>
          </a:p>
          <a:p>
            <a:pPr marL="0" indent="0">
              <a:buNone/>
            </a:pPr>
            <a:r>
              <a:rPr lang="en-US" altLang="zh-CN"/>
              <a:t>[5]</a:t>
            </a:r>
          </a:p>
          <a:p>
            <a:pPr marL="0" indent="0">
              <a:buNone/>
            </a:pPr>
            <a:r>
              <a:rPr lang="en-US" altLang="zh-CN"/>
              <a:t>[6]</a:t>
            </a:r>
          </a:p>
          <a:p>
            <a:pPr marL="0" indent="0">
              <a:buNone/>
            </a:pPr>
            <a:r>
              <a:rPr lang="en-US" altLang="zh-CN"/>
              <a:t>[7]</a:t>
            </a:r>
          </a:p>
          <a:p>
            <a:pPr marL="0" indent="0">
              <a:buNone/>
            </a:pPr>
            <a:r>
              <a:rPr lang="en-US" altLang="zh-CN"/>
              <a:t>[x] Java 8</a:t>
            </a:r>
            <a:r>
              <a:rPr lang="zh-CN" altLang="en-US"/>
              <a:t>编程参考官方教程（第</a:t>
            </a:r>
            <a:r>
              <a:rPr lang="en-US" altLang="zh-CN"/>
              <a:t>9</a:t>
            </a:r>
            <a:r>
              <a:rPr lang="zh-CN" altLang="en-US"/>
              <a:t>版）</a:t>
            </a:r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zh-CN" altLang="en-US">
                <a:hlinkClick r:id="rId5"/>
              </a:rPr>
              <a:t>深入理解</a:t>
            </a:r>
            <a:r>
              <a:rPr lang="en-US" altLang="zh-CN">
                <a:hlinkClick r:id="rId5"/>
              </a:rPr>
              <a:t>Java</a:t>
            </a:r>
            <a:r>
              <a:rPr lang="zh-CN" altLang="en-US">
                <a:hlinkClick r:id="rId5"/>
              </a:rPr>
              <a:t>函数式编程和</a:t>
            </a:r>
            <a:r>
              <a:rPr lang="en-US" altLang="zh-CN">
                <a:hlinkClick r:id="rId5"/>
              </a:rPr>
              <a:t>Streams API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6"/>
              </a:rPr>
              <a:t>The Java® Language Specification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Java 8 Lambdas, Richard Warburton</a:t>
            </a:r>
          </a:p>
          <a:p>
            <a:pPr marL="0" indent="0">
              <a:buNone/>
            </a:pPr>
            <a:r>
              <a:rPr lang="en-US" altLang="zh-CN"/>
              <a:t>[x] Beginning Java 8 Language Features, </a:t>
            </a:r>
            <a:r>
              <a:rPr lang="en-US" altLang="zh-CN" err="1"/>
              <a:t>Kishori</a:t>
            </a:r>
            <a:r>
              <a:rPr lang="en-US" altLang="zh-CN"/>
              <a:t> </a:t>
            </a:r>
            <a:r>
              <a:rPr lang="en-US" altLang="zh-CN" err="1"/>
              <a:t>Sharan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7"/>
              </a:rPr>
              <a:t>http://cr.openjdk.java.net/~briangoetz/lambda/lambda-state-final.html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3" y="1690688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b="1" dirty="0"/>
              <a:t>Basics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Syntax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Operational Semantics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Programming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Paradox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Typed</a:t>
            </a:r>
            <a:r>
              <a:rPr lang="zh-CN" altLang="en-US" sz="3600" b="1" dirty="0"/>
              <a:t> </a:t>
            </a:r>
            <a:r>
              <a:rPr lang="el-GR" altLang="zh-CN" sz="3600" b="1" dirty="0"/>
              <a:t>λ</a:t>
            </a:r>
            <a:r>
              <a:rPr lang="en-US" altLang="zh-CN" sz="3600" b="1" dirty="0"/>
              <a:t>-calculus</a:t>
            </a:r>
          </a:p>
          <a:p>
            <a:pPr>
              <a:buSzPct val="80000"/>
              <a:buFont typeface="Wingdings" pitchFamily="2" charset="2"/>
              <a:buChar char="l"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6" y="1690688"/>
            <a:ext cx="11877674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Languages to express function application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define anonymous functions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apply functions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dirty="0"/>
              <a:t>Functional programming derives from it</a:t>
            </a:r>
            <a:endParaRPr lang="en-US" altLang="zh-CN" dirty="0"/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b="1" dirty="0"/>
              <a:t> Lisp Haskell ML family…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</a:t>
            </a:r>
            <a:r>
              <a:rPr lang="en-US" altLang="zh-CN" sz="3600" dirty="0"/>
              <a:t>Tools</a:t>
            </a:r>
            <a:r>
              <a:rPr lang="zh-CN" altLang="en-US" sz="3600" dirty="0"/>
              <a:t> </a:t>
            </a:r>
            <a:r>
              <a:rPr lang="en-US" altLang="zh-CN" sz="3600" dirty="0"/>
              <a:t>to define and prove program properties</a:t>
            </a:r>
          </a:p>
        </p:txBody>
      </p:sp>
    </p:spTree>
    <p:extLst>
      <p:ext uri="{BB962C8B-B14F-4D97-AF65-F5344CB8AC3E}">
        <p14:creationId xmlns:p14="http://schemas.microsoft.com/office/powerpoint/2010/main" val="16295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7313-6119-F34F-81F4-08BC127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Syntax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FF630-3C7B-C340-A621-1678DFEE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57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/>
              <a:t>&lt;expression&gt;  := &lt;name&gt; | &lt;function&gt;|&lt;application&gt;​</a:t>
            </a:r>
          </a:p>
          <a:p>
            <a:r>
              <a:rPr lang="en" altLang="zh-CN" dirty="0"/>
              <a:t>&lt;function&gt; 	 := </a:t>
            </a:r>
            <a:r>
              <a:rPr lang="el-GR" altLang="zh-CN" dirty="0">
                <a:solidFill>
                  <a:srgbClr val="FF0000"/>
                </a:solidFill>
              </a:rPr>
              <a:t>λ</a:t>
            </a:r>
            <a:r>
              <a:rPr lang="el-GR" altLang="zh-CN" dirty="0"/>
              <a:t>&lt;</a:t>
            </a:r>
            <a:r>
              <a:rPr lang="en" altLang="zh-CN" dirty="0"/>
              <a:t>name&gt;.&lt;expression&gt;​</a:t>
            </a:r>
          </a:p>
          <a:p>
            <a:r>
              <a:rPr lang="en" altLang="zh-CN" dirty="0"/>
              <a:t>&lt;application&gt; := &lt;expression&gt;&lt;expression&gt;​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BF497-D57D-EA45-8E56-2847021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448036" y="3254780"/>
            <a:ext cx="5686064" cy="2679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C88FD-5988-0544-AE12-CE408D56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1" y="3054781"/>
            <a:ext cx="5895679" cy="34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8B95-3941-A447-9DA1-957BD4D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81F39-7881-1042-8518-0F92CCA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237"/>
            <a:ext cx="10848975" cy="4973637"/>
          </a:xfrm>
        </p:spPr>
        <p:txBody>
          <a:bodyPr>
            <a:normAutofit lnSpcReduction="10000"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is Turing complete.</a:t>
            </a:r>
          </a:p>
          <a:p>
            <a:r>
              <a:rPr kumimoji="1" lang="en-US" altLang="zh-CN" b="1" dirty="0"/>
              <a:t>Encoding basic elements for programming easily:</a:t>
            </a:r>
          </a:p>
          <a:p>
            <a:pPr lvl="1"/>
            <a:r>
              <a:rPr kumimoji="1" lang="en-US" altLang="zh-CN" b="1" dirty="0"/>
              <a:t>Church Booleans: </a:t>
            </a:r>
            <a:r>
              <a:rPr kumimoji="1" lang="en" altLang="zh-CN" b="1" dirty="0" err="1"/>
              <a:t>tru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t; </a:t>
            </a:r>
            <a:r>
              <a:rPr lang="en" altLang="zh-CN" b="1" dirty="0" err="1"/>
              <a:t>fls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f; </a:t>
            </a:r>
          </a:p>
          <a:p>
            <a:pPr lvl="2"/>
            <a:r>
              <a:rPr kumimoji="1" lang="en-US" altLang="zh-CN" b="1" dirty="0"/>
              <a:t>Logical operations: AND = </a:t>
            </a:r>
            <a:r>
              <a:rPr lang="el-GR" altLang="zh-CN" dirty="0"/>
              <a:t>λ</a:t>
            </a:r>
            <a:r>
              <a:rPr lang="en" altLang="zh-CN" dirty="0"/>
              <a:t>b. </a:t>
            </a:r>
            <a:r>
              <a:rPr lang="el-GR" altLang="zh-CN" dirty="0"/>
              <a:t>λ</a:t>
            </a:r>
            <a:r>
              <a:rPr lang="en" altLang="zh-CN" dirty="0"/>
              <a:t>c. b c </a:t>
            </a:r>
            <a:r>
              <a:rPr lang="en" altLang="zh-CN" dirty="0" err="1"/>
              <a:t>fls</a:t>
            </a:r>
            <a:r>
              <a:rPr lang="en" altLang="zh-CN" dirty="0"/>
              <a:t>; NOT = </a:t>
            </a:r>
            <a:r>
              <a:rPr lang="el-GR" altLang="zh-CN" dirty="0"/>
              <a:t>λ</a:t>
            </a:r>
            <a:r>
              <a:rPr lang="en" altLang="zh-CN" dirty="0"/>
              <a:t>b. b </a:t>
            </a:r>
            <a:r>
              <a:rPr lang="en" altLang="zh-CN" dirty="0" err="1"/>
              <a:t>fls</a:t>
            </a:r>
            <a:r>
              <a:rPr lang="en" altLang="zh-CN" dirty="0"/>
              <a:t> </a:t>
            </a:r>
            <a:r>
              <a:rPr lang="en" altLang="zh-CN" dirty="0" err="1"/>
              <a:t>tru</a:t>
            </a:r>
            <a:r>
              <a:rPr lang="en" altLang="zh-CN" dirty="0"/>
              <a:t>; OR?</a:t>
            </a:r>
          </a:p>
          <a:p>
            <a:pPr lvl="2"/>
            <a:r>
              <a:rPr kumimoji="1" lang="en-US" altLang="zh-CN" b="1" dirty="0"/>
              <a:t>If statement: IF = </a:t>
            </a:r>
            <a:r>
              <a:rPr lang="el-GR" altLang="zh-CN" dirty="0"/>
              <a:t>λ</a:t>
            </a:r>
            <a:r>
              <a:rPr lang="en" altLang="zh-CN" dirty="0"/>
              <a:t>l.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l m n  </a:t>
            </a:r>
            <a:r>
              <a:rPr lang="en" altLang="zh-CN" b="1" dirty="0" err="1"/>
              <a:t>eg.</a:t>
            </a:r>
            <a:r>
              <a:rPr lang="en" altLang="zh-CN" dirty="0"/>
              <a:t> IF T v w =&gt; v</a:t>
            </a:r>
          </a:p>
          <a:p>
            <a:pPr lvl="1"/>
            <a:r>
              <a:rPr lang="en" altLang="zh-CN" b="1" dirty="0"/>
              <a:t>Church numerals:</a:t>
            </a:r>
          </a:p>
          <a:p>
            <a:pPr lvl="2"/>
            <a:r>
              <a:rPr lang="en" altLang="zh-CN" b="1" dirty="0"/>
              <a:t>0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z            plus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</a:t>
            </a:r>
            <a:r>
              <a:rPr lang="el-GR" altLang="zh-CN" dirty="0"/>
              <a:t>λ</a:t>
            </a:r>
            <a:r>
              <a:rPr lang="en" altLang="zh-CN" dirty="0"/>
              <a:t>s. </a:t>
            </a:r>
            <a:r>
              <a:rPr lang="el-GR" altLang="zh-CN" dirty="0"/>
              <a:t>λ</a:t>
            </a:r>
            <a:r>
              <a:rPr lang="en" altLang="zh-CN" dirty="0" err="1"/>
              <a:t>z.ms</a:t>
            </a:r>
            <a:r>
              <a:rPr lang="en" altLang="zh-CN" dirty="0"/>
              <a:t>(</a:t>
            </a:r>
            <a:r>
              <a:rPr lang="en" altLang="zh-CN" dirty="0" err="1"/>
              <a:t>nsz</a:t>
            </a:r>
            <a:r>
              <a:rPr lang="en" altLang="zh-CN" dirty="0"/>
              <a:t>);</a:t>
            </a:r>
            <a:endParaRPr lang="en" altLang="zh-CN" b="1" dirty="0"/>
          </a:p>
          <a:p>
            <a:pPr lvl="2"/>
            <a:r>
              <a:rPr lang="en" altLang="zh-CN" b="1" dirty="0"/>
              <a:t>1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</a:t>
            </a:r>
            <a:r>
              <a:rPr lang="en" altLang="zh-CN" b="1" dirty="0" err="1"/>
              <a:t>sz</a:t>
            </a:r>
            <a:r>
              <a:rPr lang="en" altLang="zh-CN" b="1" dirty="0"/>
              <a:t>           times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m (plus n) c0; </a:t>
            </a:r>
          </a:p>
          <a:p>
            <a:pPr lvl="2"/>
            <a:r>
              <a:rPr lang="en" altLang="zh-CN" b="1" dirty="0"/>
              <a:t>2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  <a:endParaRPr lang="en" altLang="zh-CN" dirty="0"/>
          </a:p>
          <a:p>
            <a:pPr lvl="2"/>
            <a:r>
              <a:rPr lang="en" altLang="zh-CN" b="1" dirty="0"/>
              <a:t>3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</a:p>
          <a:p>
            <a:pPr lvl="1"/>
            <a:r>
              <a:rPr lang="en" altLang="zh-CN" dirty="0"/>
              <a:t>Pairs(tuples, lists…)</a:t>
            </a:r>
          </a:p>
          <a:p>
            <a:pPr lvl="2"/>
            <a:r>
              <a:rPr lang="en" altLang="zh-CN" dirty="0"/>
              <a:t>pair = </a:t>
            </a:r>
            <a:r>
              <a:rPr lang="el-GR" altLang="zh-CN" dirty="0"/>
              <a:t>λ</a:t>
            </a:r>
            <a:r>
              <a:rPr lang="en" altLang="zh-CN" dirty="0"/>
              <a:t>f.</a:t>
            </a:r>
            <a:r>
              <a:rPr lang="el-GR" altLang="zh-CN" dirty="0"/>
              <a:t>λ</a:t>
            </a:r>
            <a:r>
              <a:rPr lang="en" altLang="zh-CN" dirty="0"/>
              <a:t>s.</a:t>
            </a:r>
            <a:r>
              <a:rPr lang="el-GR" altLang="zh-CN" dirty="0"/>
              <a:t>λ</a:t>
            </a:r>
            <a:r>
              <a:rPr lang="en" altLang="zh-CN" dirty="0"/>
              <a:t>b. b f s; </a:t>
            </a:r>
          </a:p>
          <a:p>
            <a:pPr lvl="2"/>
            <a:r>
              <a:rPr lang="en" altLang="zh-CN" dirty="0" err="1"/>
              <a:t>fst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tru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 err="1"/>
              <a:t>snd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</a:p>
          <a:p>
            <a:pPr lvl="2"/>
            <a:endParaRPr kumimoji="1" lang="en-US" altLang="zh-CN" b="1" dirty="0"/>
          </a:p>
          <a:p>
            <a:pPr lvl="2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724-DE4A-0240-84F0-51B02352D61C}"/>
              </a:ext>
            </a:extLst>
          </p:cNvPr>
          <p:cNvSpPr txBox="1"/>
          <p:nvPr/>
        </p:nvSpPr>
        <p:spPr>
          <a:xfrm>
            <a:off x="5467355" y="4277874"/>
            <a:ext cx="6115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 err="1"/>
              <a:t>iszro</a:t>
            </a:r>
            <a:r>
              <a:rPr lang="en" altLang="zh-CN" sz="2000" b="1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m (</a:t>
            </a:r>
            <a:r>
              <a:rPr lang="el-GR" altLang="zh-CN" sz="2000" dirty="0"/>
              <a:t>λ</a:t>
            </a:r>
            <a:r>
              <a:rPr lang="en" altLang="zh-CN" sz="2000" dirty="0"/>
              <a:t>x. </a:t>
            </a:r>
            <a:r>
              <a:rPr lang="en" altLang="zh-CN" sz="2000" dirty="0" err="1"/>
              <a:t>fls</a:t>
            </a:r>
            <a:r>
              <a:rPr lang="en" altLang="zh-CN" sz="2000" dirty="0"/>
              <a:t>) </a:t>
            </a:r>
            <a:r>
              <a:rPr lang="en" altLang="zh-CN" sz="2000" dirty="0" err="1"/>
              <a:t>tru</a:t>
            </a:r>
            <a:r>
              <a:rPr lang="en" altLang="zh-CN" sz="2000" dirty="0"/>
              <a:t>;</a:t>
            </a:r>
          </a:p>
          <a:p>
            <a:r>
              <a:rPr lang="en-US" altLang="zh-CN" sz="2000" b="1" dirty="0" err="1"/>
              <a:t>Pred</a:t>
            </a:r>
            <a:r>
              <a:rPr lang="en-US" altLang="zh-CN" sz="2000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</a:t>
            </a:r>
            <a:r>
              <a:rPr lang="en" altLang="zh-CN" sz="2000" dirty="0" err="1"/>
              <a:t>fst</a:t>
            </a:r>
            <a:r>
              <a:rPr lang="en" altLang="zh-CN" sz="2000" dirty="0"/>
              <a:t> (m ss </a:t>
            </a:r>
            <a:r>
              <a:rPr lang="en" altLang="zh-CN" sz="2000" dirty="0" err="1"/>
              <a:t>zz</a:t>
            </a:r>
            <a:r>
              <a:rPr lang="en" altLang="zh-CN" sz="2000" dirty="0"/>
              <a:t>) </a:t>
            </a:r>
          </a:p>
          <a:p>
            <a:r>
              <a:rPr lang="en" altLang="zh-CN" sz="2400" b="1" dirty="0" err="1"/>
              <a:t>scc</a:t>
            </a:r>
            <a:r>
              <a:rPr lang="en" altLang="zh-CN" sz="2400" dirty="0"/>
              <a:t>= </a:t>
            </a:r>
            <a:r>
              <a:rPr lang="el-GR" altLang="zh-CN" sz="2400" dirty="0"/>
              <a:t>λ</a:t>
            </a:r>
            <a:r>
              <a:rPr lang="en" altLang="zh-CN" sz="2400" dirty="0"/>
              <a:t>n. </a:t>
            </a:r>
            <a:r>
              <a:rPr lang="el-GR" altLang="zh-CN" sz="2400" dirty="0"/>
              <a:t>λ</a:t>
            </a:r>
            <a:r>
              <a:rPr lang="en" altLang="zh-CN" sz="2400" dirty="0"/>
              <a:t>s. </a:t>
            </a:r>
            <a:r>
              <a:rPr lang="el-GR" altLang="zh-CN" sz="2400" dirty="0"/>
              <a:t>λ</a:t>
            </a:r>
            <a:r>
              <a:rPr lang="en" altLang="zh-CN" sz="2400" dirty="0" err="1"/>
              <a:t>z.s</a:t>
            </a:r>
            <a:r>
              <a:rPr lang="en" altLang="zh-CN" sz="2400" dirty="0"/>
              <a:t>(</a:t>
            </a:r>
            <a:r>
              <a:rPr lang="en" altLang="zh-CN" sz="2400" dirty="0" err="1"/>
              <a:t>nsz</a:t>
            </a:r>
            <a:r>
              <a:rPr lang="en" altLang="zh-CN" sz="2400" dirty="0"/>
              <a:t>) </a:t>
            </a:r>
          </a:p>
          <a:p>
            <a:endParaRPr lang="en" altLang="zh-CN" sz="2000" dirty="0"/>
          </a:p>
          <a:p>
            <a:endParaRPr lang="en" altLang="zh-CN" sz="2000" b="1" dirty="0"/>
          </a:p>
          <a:p>
            <a:r>
              <a:rPr lang="en" altLang="zh-CN" sz="2000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2EDB-52CB-AD43-9D68-662C7C7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Recursions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815BEA-1AD8-C640-8BCE-FD22F5E3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39863"/>
            <a:ext cx="1190625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" altLang="zh-CN" sz="3200" b="1" dirty="0"/>
              <a:t>Fixed point combinator </a:t>
            </a:r>
            <a:endParaRPr lang="en" altLang="zh-CN" b="1" dirty="0"/>
          </a:p>
          <a:p>
            <a:pPr lvl="2"/>
            <a:r>
              <a:rPr lang="en" altLang="zh-CN" sz="2800" dirty="0"/>
              <a:t>fix= </a:t>
            </a:r>
            <a:r>
              <a:rPr lang="el-GR" altLang="zh-CN" sz="2800" dirty="0"/>
              <a:t>λ</a:t>
            </a:r>
            <a:r>
              <a:rPr lang="en" altLang="zh-CN" sz="2800" dirty="0"/>
              <a:t>f.(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));</a:t>
            </a:r>
            <a:endParaRPr lang="en" altLang="zh-CN" sz="3200" b="1" dirty="0"/>
          </a:p>
          <a:p>
            <a:pPr lvl="1"/>
            <a:r>
              <a:rPr lang="en" altLang="zh-CN" sz="3200" b="1" dirty="0"/>
              <a:t>Function that calls itself</a:t>
            </a:r>
          </a:p>
          <a:p>
            <a:pPr lvl="2"/>
            <a:r>
              <a:rPr lang="en" altLang="zh-CN" sz="2800" dirty="0"/>
              <a:t>This effect can be achieved by first defining g = </a:t>
            </a:r>
            <a:r>
              <a:rPr lang="el-GR" altLang="zh-CN" sz="2800" dirty="0"/>
              <a:t>λ</a:t>
            </a:r>
            <a:r>
              <a:rPr lang="en" altLang="zh-CN" sz="2800" dirty="0" err="1"/>
              <a:t>f.⟨body</a:t>
            </a:r>
            <a:r>
              <a:rPr lang="en" altLang="zh-CN" sz="2800" dirty="0"/>
              <a:t> containing f⟩ and then h = fix g</a:t>
            </a:r>
            <a:r>
              <a:rPr lang="en" altLang="zh-CN" dirty="0"/>
              <a:t>. </a:t>
            </a:r>
            <a:endParaRPr lang="en" altLang="zh-CN" sz="2800" dirty="0"/>
          </a:p>
          <a:p>
            <a:pPr lvl="1"/>
            <a:r>
              <a:rPr lang="en" altLang="zh-CN" sz="3200" dirty="0"/>
              <a:t>g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 err="1"/>
              <a:t>fct</a:t>
            </a:r>
            <a:r>
              <a:rPr lang="en" altLang="zh-CN" dirty="0"/>
              <a:t>. </a:t>
            </a:r>
            <a:r>
              <a:rPr lang="el-GR" altLang="zh-CN" dirty="0"/>
              <a:t>λ</a:t>
            </a:r>
            <a:r>
              <a:rPr lang="en" altLang="zh-CN" dirty="0"/>
              <a:t>n. if </a:t>
            </a:r>
            <a:r>
              <a:rPr lang="en" altLang="zh-CN" dirty="0" err="1"/>
              <a:t>realeq</a:t>
            </a:r>
            <a:r>
              <a:rPr lang="en" altLang="zh-CN" dirty="0"/>
              <a:t> n c0 then c1 else (times n (</a:t>
            </a:r>
            <a:r>
              <a:rPr lang="en" altLang="zh-CN" dirty="0" err="1"/>
              <a:t>fct</a:t>
            </a:r>
            <a:r>
              <a:rPr lang="en" altLang="zh-CN" dirty="0"/>
              <a:t> (</a:t>
            </a:r>
            <a:r>
              <a:rPr lang="en" altLang="zh-CN" dirty="0" err="1"/>
              <a:t>prd</a:t>
            </a:r>
            <a:r>
              <a:rPr lang="en" altLang="zh-CN" dirty="0"/>
              <a:t> n))); </a:t>
            </a:r>
          </a:p>
          <a:p>
            <a:pPr marL="457200" lvl="1" indent="0">
              <a:buNone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factorial</a:t>
            </a:r>
            <a:r>
              <a:rPr lang="en" altLang="zh-CN" sz="3200" dirty="0"/>
              <a:t> = fix g; </a:t>
            </a:r>
            <a:endParaRPr lang="en" altLang="zh-CN" sz="3200" b="1" dirty="0"/>
          </a:p>
          <a:p>
            <a:pPr lvl="1"/>
            <a:r>
              <a:rPr lang="en" altLang="zh-CN" sz="3200" dirty="0"/>
              <a:t>Y = </a:t>
            </a:r>
            <a:r>
              <a:rPr lang="el-GR" altLang="zh-CN" sz="3200" dirty="0"/>
              <a:t>λ</a:t>
            </a:r>
            <a:r>
              <a:rPr lang="en" altLang="zh-CN" sz="3200" dirty="0"/>
              <a:t>f.(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 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</a:t>
            </a:r>
          </a:p>
          <a:p>
            <a:pPr lvl="2"/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=f(</a:t>
            </a:r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430-A28C-984B-9422-B5C5CDC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</a:t>
            </a:r>
            <a:endParaRPr kumimoji="1"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43FDD-34C7-7340-9E5D-8344497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68"/>
            <a:ext cx="2205038" cy="9065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3DD6A-3E2F-7046-9A89-ACD8D362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2667000"/>
            <a:ext cx="4247337" cy="1381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BB2E69-5E97-7D40-864A-913F2A761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3976312"/>
            <a:ext cx="6361887" cy="11039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3E97F4-D0D4-F448-88D1-DDB75DF95462}"/>
              </a:ext>
            </a:extLst>
          </p:cNvPr>
          <p:cNvSpPr txBox="1"/>
          <p:nvPr/>
        </p:nvSpPr>
        <p:spPr>
          <a:xfrm>
            <a:off x="7000875" y="4168669"/>
            <a:ext cx="358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FF0000"/>
                </a:solidFill>
              </a:rPr>
              <a:t>β</a:t>
            </a:r>
            <a:r>
              <a:rPr kumimoji="1" lang="en-US" altLang="zh-CN" sz="2800" dirty="0">
                <a:solidFill>
                  <a:srgbClr val="FF0000"/>
                </a:solidFill>
              </a:rPr>
              <a:t>-reduction / substitution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13D90-429A-F74C-BB9D-3196707C4C4A}"/>
              </a:ext>
            </a:extLst>
          </p:cNvPr>
          <p:cNvSpPr txBox="1"/>
          <p:nvPr/>
        </p:nvSpPr>
        <p:spPr>
          <a:xfrm>
            <a:off x="4886325" y="1806294"/>
            <a:ext cx="671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Non-deterministic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Stuck state: free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Might loop forever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Y g diverges for every g</a:t>
            </a:r>
            <a:br>
              <a:rPr lang="en" altLang="zh-CN" sz="2800" dirty="0"/>
            </a:b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912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41C0-8A2E-5546-A2FF-C9F811F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Order of Evaluation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EBD75-E5A3-D84C-A5B0-597DB8BA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>
          <a:xfrm>
            <a:off x="538163" y="1328737"/>
            <a:ext cx="9362660" cy="5314950"/>
          </a:xfrm>
        </p:spPr>
      </p:pic>
    </p:spTree>
    <p:extLst>
      <p:ext uri="{BB962C8B-B14F-4D97-AF65-F5344CB8AC3E}">
        <p14:creationId xmlns:p14="http://schemas.microsoft.com/office/powerpoint/2010/main" val="2573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2131</Words>
  <Application>Microsoft Macintosh PowerPoint</Application>
  <PresentationFormat>宽屏</PresentationFormat>
  <Paragraphs>301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Consolas</vt:lpstr>
      <vt:lpstr>Wingdings</vt:lpstr>
      <vt:lpstr>Office 主题​​</vt:lpstr>
      <vt:lpstr>C++和Java的 lambda表达式 机制</vt:lpstr>
      <vt:lpstr>What is a λ-expression？ </vt:lpstr>
      <vt:lpstr>λ-calculus </vt:lpstr>
      <vt:lpstr>λ-calculus </vt:lpstr>
      <vt:lpstr>Syntax</vt:lpstr>
      <vt:lpstr>λ-calculus Programming</vt:lpstr>
      <vt:lpstr>Recursions</vt:lpstr>
      <vt:lpstr>Operational Semantics</vt:lpstr>
      <vt:lpstr>The Order of Evaluation</vt:lpstr>
      <vt:lpstr>Simply-Typed λ-calculus (F1) </vt:lpstr>
      <vt:lpstr>PowerPoint 演示文稿</vt:lpstr>
      <vt:lpstr>PowerPoint 演示文稿</vt:lpstr>
      <vt:lpstr>Java 8 引入lambda表达式</vt:lpstr>
      <vt:lpstr>语法</vt:lpstr>
      <vt:lpstr>语法：作为参数传递</vt:lpstr>
      <vt:lpstr>不是匿名内部类</vt:lpstr>
      <vt:lpstr>函数式接口</vt:lpstr>
      <vt:lpstr>函数式接口与lambda表达式</vt:lpstr>
      <vt:lpstr>泛型函数式接口</vt:lpstr>
      <vt:lpstr>变量捕获</vt:lpstr>
      <vt:lpstr>变量捕获：闭包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茹 王</cp:lastModifiedBy>
  <cp:revision>127</cp:revision>
  <dcterms:created xsi:type="dcterms:W3CDTF">2020-05-17T14:28:15Z</dcterms:created>
  <dcterms:modified xsi:type="dcterms:W3CDTF">2020-05-24T09:46:56Z</dcterms:modified>
</cp:coreProperties>
</file>