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75" r:id="rId3"/>
    <p:sldId id="258" r:id="rId4"/>
    <p:sldId id="281" r:id="rId5"/>
    <p:sldId id="277" r:id="rId6"/>
    <p:sldId id="279" r:id="rId7"/>
    <p:sldId id="280" r:id="rId8"/>
    <p:sldId id="278" r:id="rId9"/>
    <p:sldId id="283" r:id="rId10"/>
    <p:sldId id="282" r:id="rId11"/>
    <p:sldId id="259" r:id="rId12"/>
    <p:sldId id="276" r:id="rId13"/>
    <p:sldId id="260" r:id="rId14"/>
    <p:sldId id="261" r:id="rId15"/>
    <p:sldId id="263" r:id="rId16"/>
    <p:sldId id="267" r:id="rId17"/>
    <p:sldId id="268" r:id="rId18"/>
    <p:sldId id="271" r:id="rId19"/>
    <p:sldId id="269" r:id="rId20"/>
    <p:sldId id="265" r:id="rId21"/>
    <p:sldId id="272" r:id="rId22"/>
    <p:sldId id="273" r:id="rId23"/>
    <p:sldId id="266" r:id="rId24"/>
    <p:sldId id="27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和目录" id="{4B2DE4D3-3461-4A75-A25D-AC56B4886E32}">
          <p14:sldIdLst>
            <p14:sldId id="256"/>
          </p14:sldIdLst>
        </p14:section>
        <p14:section name="原理" id="{C8AFBD54-BE5F-43AF-AAFE-E8DFA05B7A9C}">
          <p14:sldIdLst>
            <p14:sldId id="275"/>
            <p14:sldId id="258"/>
            <p14:sldId id="281"/>
            <p14:sldId id="277"/>
            <p14:sldId id="279"/>
            <p14:sldId id="280"/>
            <p14:sldId id="278"/>
            <p14:sldId id="283"/>
            <p14:sldId id="282"/>
          </p14:sldIdLst>
        </p14:section>
        <p14:section name="C++" id="{88FF4DF2-9F8A-4640-8129-9B570D54E974}">
          <p14:sldIdLst>
            <p14:sldId id="259"/>
            <p14:sldId id="276"/>
          </p14:sldIdLst>
        </p14:section>
        <p14:section name="Java" id="{D673AFF9-BAC9-4E27-B04C-977A9D710790}">
          <p14:sldIdLst>
            <p14:sldId id="260"/>
            <p14:sldId id="261"/>
            <p14:sldId id="263"/>
            <p14:sldId id="267"/>
            <p14:sldId id="268"/>
            <p14:sldId id="271"/>
            <p14:sldId id="269"/>
            <p14:sldId id="265"/>
            <p14:sldId id="272"/>
            <p14:sldId id="273"/>
          </p14:sldIdLst>
        </p14:section>
        <p14:section name="总结" id="{EFC48B01-BE7C-407C-934A-0F901FA70BC9}">
          <p14:sldIdLst>
            <p14:sldId id="266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>
      <p:cViewPr varScale="1"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73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71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52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42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32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6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06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01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86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3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86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99BEB-2D66-4060-9336-20566527F529}" type="datetimeFigureOut">
              <a:rPr lang="zh-CN" altLang="en-US" smtClean="0"/>
              <a:t>2020/5/24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64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mbda_calculus" TargetMode="External"/><Relationship Id="rId7" Type="http://schemas.openxmlformats.org/officeDocument/2006/relationships/hyperlink" Target="http://cr.openjdk.java.net/~briangoetz/lambda/lambda-state-final.html" TargetMode="External"/><Relationship Id="rId2" Type="http://schemas.openxmlformats.org/officeDocument/2006/relationships/hyperlink" Target="https://www.cs.utah.edu/~mflatt/past-courses/cs7520/public_html/s06/note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specs/jls/se8/html/index.html" TargetMode="External"/><Relationship Id="rId5" Type="http://schemas.openxmlformats.org/officeDocument/2006/relationships/hyperlink" Target="https://github.com/CarpenterLee/JavaLambdaInternals" TargetMode="External"/><Relationship Id="rId4" Type="http://schemas.openxmlformats.org/officeDocument/2006/relationships/hyperlink" Target="https://cs242.stanford.edu/f19/lectures/02-1-lambda-calculu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7"/>
          <p:cNvSpPr>
            <a:spLocks noChangeArrowheads="1"/>
          </p:cNvSpPr>
          <p:nvPr/>
        </p:nvSpPr>
        <p:spPr bwMode="auto">
          <a:xfrm>
            <a:off x="3717920" y="271751"/>
            <a:ext cx="4492630" cy="4373562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55599" y="1281437"/>
            <a:ext cx="5417271" cy="2354190"/>
          </a:xfrm>
        </p:spPr>
        <p:txBody>
          <a:bodyPr>
            <a:normAutofit/>
          </a:bodyPr>
          <a:lstStyle/>
          <a:p>
            <a:r>
              <a:rPr lang="en-US" altLang="zh-CN" sz="4400"/>
              <a:t>C++</a:t>
            </a:r>
            <a:r>
              <a:rPr lang="zh-CN" altLang="en-US" sz="4400"/>
              <a:t>和</a:t>
            </a:r>
            <a:r>
              <a:rPr lang="en-US" altLang="zh-CN" sz="4400"/>
              <a:t>Java</a:t>
            </a:r>
            <a:r>
              <a:rPr lang="zh-CN" altLang="en-US" sz="2400"/>
              <a:t>的</a:t>
            </a:r>
            <a:br>
              <a:rPr lang="en-US" altLang="zh-CN" sz="4400"/>
            </a:br>
            <a:r>
              <a:rPr lang="en-US" altLang="zh-CN" sz="4400"/>
              <a:t>lambda</a:t>
            </a:r>
            <a:r>
              <a:rPr lang="zh-CN" altLang="en-US" sz="4400"/>
              <a:t>表达式</a:t>
            </a:r>
            <a:br>
              <a:rPr lang="en-US" altLang="zh-CN" sz="4400"/>
            </a:br>
            <a:r>
              <a:rPr lang="zh-CN" altLang="en-US" sz="4400"/>
              <a:t>机制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43133" y="4921970"/>
            <a:ext cx="4052455" cy="1688379"/>
          </a:xfrm>
        </p:spPr>
        <p:txBody>
          <a:bodyPr>
            <a:normAutofit/>
          </a:bodyPr>
          <a:lstStyle/>
          <a:p>
            <a:r>
              <a:rPr lang="zh-CN" altLang="en-US"/>
              <a:t>刘佳盼 </a:t>
            </a:r>
            <a:r>
              <a:rPr lang="en-US" altLang="zh-CN"/>
              <a:t>17307130113</a:t>
            </a:r>
          </a:p>
          <a:p>
            <a:r>
              <a:rPr lang="zh-CN" altLang="en-US"/>
              <a:t>王  昊 </a:t>
            </a:r>
            <a:r>
              <a:rPr lang="en-US" altLang="zh-CN"/>
              <a:t>17307130027</a:t>
            </a:r>
          </a:p>
          <a:p>
            <a:r>
              <a:rPr lang="zh-CN" altLang="en-US"/>
              <a:t>王  茹 </a:t>
            </a:r>
            <a:r>
              <a:rPr lang="en-US" altLang="zh-CN"/>
              <a:t>17307130285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2102426" y="4921970"/>
            <a:ext cx="2593399" cy="1408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/>
              <a:t>λ-calculus</a:t>
            </a:r>
          </a:p>
          <a:p>
            <a:pPr algn="l"/>
            <a:r>
              <a:rPr lang="en-US" altLang="zh-CN"/>
              <a:t>Lambda in C++</a:t>
            </a:r>
          </a:p>
          <a:p>
            <a:pPr algn="l"/>
            <a:r>
              <a:rPr lang="en-US" altLang="zh-CN"/>
              <a:t>Lambda in Java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4695825" y="5150155"/>
            <a:ext cx="2505075" cy="8696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7" idx="3"/>
          </p:cNvCxnSpPr>
          <p:nvPr/>
        </p:nvCxnSpPr>
        <p:spPr>
          <a:xfrm flipV="1">
            <a:off x="4695825" y="5557837"/>
            <a:ext cx="2505075" cy="6844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4695825" y="5150155"/>
            <a:ext cx="2505075" cy="8696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693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6D7C6-A4BB-D44B-98CA-9D2AC4835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Simply-Typed </a:t>
            </a:r>
            <a:r>
              <a:rPr lang="el-GR" altLang="zh-CN" b="1" dirty="0">
                <a:solidFill>
                  <a:srgbClr val="FF0000"/>
                </a:solidFill>
              </a:rPr>
              <a:t>λ</a:t>
            </a:r>
            <a:r>
              <a:rPr lang="en-US" altLang="zh-CN" b="1" dirty="0"/>
              <a:t>-calculus (F1) </a:t>
            </a:r>
            <a:endParaRPr kumimoji="1"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FB13E97-ED5B-D641-9836-1EE82BD9E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388"/>
            <a:ext cx="10515600" cy="4351338"/>
          </a:xfrm>
        </p:spPr>
        <p:txBody>
          <a:bodyPr/>
          <a:lstStyle/>
          <a:p>
            <a:r>
              <a:rPr lang="en" altLang="zh-CN" dirty="0"/>
              <a:t>The foremost purpose of types is to prevent certain types of run-time execution errors</a:t>
            </a:r>
          </a:p>
          <a:p>
            <a:r>
              <a:rPr lang="en" altLang="zh-CN" dirty="0"/>
              <a:t>Syntax:</a:t>
            </a:r>
          </a:p>
          <a:p>
            <a:r>
              <a:rPr lang="en" altLang="zh-CN" dirty="0"/>
              <a:t> Terms e::= x 	| </a:t>
            </a:r>
            <a:r>
              <a:rPr lang="el-GR" altLang="zh-CN" dirty="0"/>
              <a:t>λ</a:t>
            </a:r>
            <a:r>
              <a:rPr lang="en-US" altLang="zh-CN" dirty="0"/>
              <a:t>x:</a:t>
            </a:r>
            <a:r>
              <a:rPr lang="el-GR" altLang="zh-CN" dirty="0"/>
              <a:t> τ</a:t>
            </a:r>
            <a:r>
              <a:rPr lang="en-US" altLang="zh-CN" dirty="0"/>
              <a:t>.e | e</a:t>
            </a:r>
            <a:r>
              <a:rPr lang="en-US" altLang="zh-CN" sz="1600" dirty="0"/>
              <a:t>1 </a:t>
            </a:r>
            <a:r>
              <a:rPr lang="en-US" altLang="zh-CN" dirty="0"/>
              <a:t>e</a:t>
            </a:r>
            <a:r>
              <a:rPr lang="en-US" altLang="zh-CN" sz="1600" dirty="0"/>
              <a:t>2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         </a:t>
            </a:r>
            <a:r>
              <a:rPr lang="en-US" altLang="zh-CN" dirty="0"/>
              <a:t>|</a:t>
            </a:r>
            <a:r>
              <a:rPr lang="zh-CN" altLang="en-US" dirty="0"/>
              <a:t> </a:t>
            </a:r>
            <a:r>
              <a:rPr lang="en-US" altLang="zh-CN" dirty="0"/>
              <a:t>n 	| e1+e2   | </a:t>
            </a:r>
            <a:r>
              <a:rPr lang="en-US" altLang="zh-CN" dirty="0" err="1"/>
              <a:t>iszero</a:t>
            </a:r>
            <a:r>
              <a:rPr lang="en-US" altLang="zh-CN" dirty="0"/>
              <a:t> e</a:t>
            </a:r>
          </a:p>
          <a:p>
            <a:r>
              <a:rPr lang="en-US" altLang="zh-CN" dirty="0"/>
              <a:t>          | true 	| false   | not e</a:t>
            </a:r>
          </a:p>
          <a:p>
            <a:r>
              <a:rPr lang="en-US" altLang="zh-CN" dirty="0"/>
              <a:t>  				| if e</a:t>
            </a:r>
            <a:r>
              <a:rPr lang="en-US" altLang="zh-CN" sz="1600" dirty="0"/>
              <a:t>1 </a:t>
            </a:r>
            <a:r>
              <a:rPr lang="en-US" altLang="zh-CN" dirty="0"/>
              <a:t>then e</a:t>
            </a:r>
            <a:r>
              <a:rPr lang="en-US" altLang="zh-CN" sz="1600" dirty="0"/>
              <a:t>2 </a:t>
            </a:r>
            <a:r>
              <a:rPr lang="en-US" altLang="zh-CN" dirty="0"/>
              <a:t>else e</a:t>
            </a:r>
            <a:r>
              <a:rPr lang="en-US" altLang="zh-CN" sz="1600" dirty="0"/>
              <a:t>3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 Types ::= int | bool |</a:t>
            </a:r>
            <a:r>
              <a:rPr lang="el-GR" altLang="zh-CN" dirty="0"/>
              <a:t> τ</a:t>
            </a:r>
            <a:r>
              <a:rPr lang="en-US" altLang="zh-CN" dirty="0"/>
              <a:t>1 -&gt; </a:t>
            </a:r>
            <a:r>
              <a:rPr lang="el-GR" altLang="zh-CN" dirty="0"/>
              <a:t>τ</a:t>
            </a:r>
            <a:r>
              <a:rPr lang="en-US" altLang="zh-CN" dirty="0"/>
              <a:t>2 (function type)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137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539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753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8 </a:t>
            </a:r>
            <a:r>
              <a:rPr lang="zh-CN" altLang="en-US" dirty="0"/>
              <a:t>引入</a:t>
            </a:r>
            <a:r>
              <a:rPr lang="en-US" altLang="zh-CN" dirty="0"/>
              <a:t>lambda</a:t>
            </a:r>
            <a:r>
              <a:rPr lang="zh-CN" altLang="en-US" dirty="0"/>
              <a:t>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表达能力提升，更简洁；</a:t>
            </a:r>
            <a:endParaRPr lang="en-US" altLang="zh-CN" dirty="0"/>
          </a:p>
          <a:p>
            <a:r>
              <a:rPr lang="zh-CN" altLang="en-US" dirty="0"/>
              <a:t>流线化 </a:t>
            </a:r>
            <a:r>
              <a:rPr lang="en-US" altLang="zh-CN" dirty="0"/>
              <a:t>+ API = </a:t>
            </a:r>
            <a:r>
              <a:rPr lang="zh-CN" altLang="en-US" dirty="0"/>
              <a:t>并行处理；</a:t>
            </a:r>
            <a:endParaRPr lang="en-US" altLang="zh-CN" dirty="0"/>
          </a:p>
          <a:p>
            <a:r>
              <a:rPr lang="zh-CN" altLang="en-US" dirty="0"/>
              <a:t>其他好处。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9188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62655"/>
          </a:xfrm>
        </p:spPr>
        <p:txBody>
          <a:bodyPr/>
          <a:lstStyle/>
          <a:p>
            <a:r>
              <a:rPr lang="zh-CN" altLang="en-US"/>
              <a:t>操作符：</a:t>
            </a:r>
            <a:r>
              <a:rPr lang="en-US" altLang="zh-CN" b="1"/>
              <a:t>-&gt;</a:t>
            </a:r>
          </a:p>
          <a:p>
            <a:r>
              <a:rPr lang="zh-CN" altLang="en-US"/>
              <a:t>用法：参数 </a:t>
            </a:r>
            <a:r>
              <a:rPr lang="en-US" altLang="zh-CN"/>
              <a:t>+ </a:t>
            </a:r>
            <a:r>
              <a:rPr lang="zh-CN" altLang="en-US"/>
              <a:t>操作符 </a:t>
            </a:r>
            <a:r>
              <a:rPr lang="en-US" altLang="zh-CN"/>
              <a:t>+ lambda</a:t>
            </a:r>
            <a:r>
              <a:rPr lang="zh-CN" altLang="en-US"/>
              <a:t>体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38200" y="2935810"/>
            <a:ext cx="1051560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(parameters)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expression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lambda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体包含单独一个表达式（表达式体）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/>
              <a:t>(parameters)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{statements;}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lambda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体包含一个代码块（块体）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表达式体</a:t>
            </a:r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double</a:t>
            </a:r>
            <a:r>
              <a:rPr lang="en-US" altLang="zh-CN"/>
              <a:t> myMath() { </a:t>
            </a:r>
            <a:r>
              <a:rPr lang="en-US" altLang="zh-CN">
                <a:solidFill>
                  <a:srgbClr val="7030A0"/>
                </a:solidFill>
              </a:rPr>
              <a:t>return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123.45</a:t>
            </a:r>
            <a:r>
              <a:rPr lang="en-US" altLang="zh-CN">
                <a:solidFill>
                  <a:schemeClr val="tx1"/>
                </a:solidFill>
              </a:rPr>
              <a:t>; </a:t>
            </a:r>
            <a:r>
              <a:rPr lang="en-US" altLang="zh-CN"/>
              <a:t>}</a:t>
            </a:r>
          </a:p>
          <a:p>
            <a:r>
              <a:rPr lang="en-US" altLang="zh-CN"/>
              <a:t>()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123.45</a:t>
            </a:r>
            <a:r>
              <a:rPr lang="en-US" altLang="zh-CN"/>
              <a:t>;		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没有参数，参数列表为空，返回常量值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123.45</a:t>
            </a:r>
          </a:p>
          <a:p>
            <a:endParaRPr lang="en-US" altLang="zh-CN"/>
          </a:p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/>
              <a:t> add(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/>
              <a:t> x,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/>
              <a:t> y) { </a:t>
            </a:r>
            <a:r>
              <a:rPr lang="en-US" altLang="zh-CN">
                <a:solidFill>
                  <a:srgbClr val="7030A0"/>
                </a:solidFill>
              </a:rPr>
              <a:t>return</a:t>
            </a:r>
            <a:r>
              <a:rPr lang="en-US" altLang="zh-CN"/>
              <a:t> x 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/>
              <a:t> y; }</a:t>
            </a:r>
          </a:p>
          <a:p>
            <a:r>
              <a:rPr lang="en-US" altLang="zh-CN"/>
              <a:t>(x, y)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x 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/>
              <a:t> y;	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类型推断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/>
              <a:t>(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/>
              <a:t> x,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/>
              <a:t> y)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x 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/>
              <a:t> y;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指定类型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块体</a:t>
            </a:r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/>
              <a:t>(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CN"/>
              <a:t> x,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CN"/>
              <a:t> y) -&gt; {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CN"/>
              <a:t> max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/>
              <a:t> x </a:t>
            </a:r>
            <a:r>
              <a:rPr lang="en-US" altLang="zh-CN">
                <a:solidFill>
                  <a:schemeClr val="accent2"/>
                </a:solidFill>
              </a:rPr>
              <a:t>&gt;</a:t>
            </a:r>
            <a:r>
              <a:rPr lang="en-US" altLang="zh-CN"/>
              <a:t> y </a:t>
            </a:r>
            <a:r>
              <a:rPr lang="en-US" altLang="zh-CN">
                <a:solidFill>
                  <a:schemeClr val="accent2"/>
                </a:solidFill>
              </a:rPr>
              <a:t>?</a:t>
            </a:r>
            <a:r>
              <a:rPr lang="en-US" altLang="zh-CN"/>
              <a:t> x </a:t>
            </a:r>
            <a:r>
              <a:rPr lang="en-US" altLang="zh-CN">
                <a:solidFill>
                  <a:schemeClr val="accent2"/>
                </a:solidFill>
              </a:rPr>
              <a:t>:</a:t>
            </a:r>
            <a:r>
              <a:rPr lang="en-US" altLang="zh-CN"/>
              <a:t> y;</a:t>
            </a:r>
          </a:p>
          <a:p>
            <a:r>
              <a:rPr lang="en-US" altLang="zh-CN"/>
              <a:t>		      </a:t>
            </a:r>
            <a:r>
              <a:rPr lang="en-US" altLang="zh-CN">
                <a:solidFill>
                  <a:srgbClr val="7030A0"/>
                </a:solidFill>
              </a:rPr>
              <a:t>return</a:t>
            </a:r>
            <a:r>
              <a:rPr lang="en-US" altLang="zh-CN"/>
              <a:t> max;</a:t>
            </a:r>
          </a:p>
          <a:p>
            <a:r>
              <a:rPr lang="en-US" altLang="zh-CN"/>
              <a:t>		    }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38200" y="2935807"/>
            <a:ext cx="1051560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(parameters)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expression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lambda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体包含单独一个表达式（表达式体）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/>
              <a:t>(parameters)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{statements;}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lambda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体包含一个代码块（块体）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表达式体</a:t>
            </a:r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double</a:t>
            </a:r>
            <a:r>
              <a:rPr lang="en-US" altLang="zh-CN"/>
              <a:t> myMath() { </a:t>
            </a:r>
            <a:r>
              <a:rPr lang="en-US" altLang="zh-CN">
                <a:solidFill>
                  <a:srgbClr val="7030A0"/>
                </a:solidFill>
              </a:rPr>
              <a:t>return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123.45</a:t>
            </a:r>
            <a:r>
              <a:rPr lang="en-US" altLang="zh-CN">
                <a:solidFill>
                  <a:schemeClr val="tx1"/>
                </a:solidFill>
              </a:rPr>
              <a:t>; </a:t>
            </a:r>
            <a:r>
              <a:rPr lang="en-US" altLang="zh-CN"/>
              <a:t>}</a:t>
            </a:r>
          </a:p>
          <a:p>
            <a:r>
              <a:rPr lang="en-US" altLang="zh-CN"/>
              <a:t>()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123.45</a:t>
            </a:r>
            <a:r>
              <a:rPr lang="en-US" altLang="zh-CN"/>
              <a:t>;		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没有参数，参数列表为空，返回常量值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123.45</a:t>
            </a:r>
          </a:p>
          <a:p>
            <a:endParaRPr lang="en-US" altLang="zh-CN"/>
          </a:p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/>
              <a:t> add(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/>
              <a:t> x,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/>
              <a:t> y) { </a:t>
            </a:r>
            <a:r>
              <a:rPr lang="en-US" altLang="zh-CN">
                <a:solidFill>
                  <a:srgbClr val="7030A0"/>
                </a:solidFill>
              </a:rPr>
              <a:t>return</a:t>
            </a:r>
            <a:r>
              <a:rPr lang="en-US" altLang="zh-CN"/>
              <a:t> x 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/>
              <a:t> y; }</a:t>
            </a:r>
          </a:p>
          <a:p>
            <a:r>
              <a:rPr lang="en-US" altLang="zh-CN"/>
              <a:t>(x, y)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x 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/>
              <a:t> y;	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类型推断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/>
              <a:t>(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/>
              <a:t> x,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/>
              <a:t> y)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x 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/>
              <a:t> y;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指定类型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8200" y="2935807"/>
            <a:ext cx="1051560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(parameters)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expression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lambda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体包含单独一个表达式（表达式体）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/>
              <a:t>(parameters)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{statements;}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lambda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体包含一个代码块（块体）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表达式体</a:t>
            </a:r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double</a:t>
            </a:r>
            <a:r>
              <a:rPr lang="en-US" altLang="zh-CN"/>
              <a:t> myMath() { </a:t>
            </a:r>
            <a:r>
              <a:rPr lang="en-US" altLang="zh-CN">
                <a:solidFill>
                  <a:srgbClr val="7030A0"/>
                </a:solidFill>
              </a:rPr>
              <a:t>return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123.45</a:t>
            </a:r>
            <a:r>
              <a:rPr lang="en-US" altLang="zh-CN">
                <a:solidFill>
                  <a:schemeClr val="tx1"/>
                </a:solidFill>
              </a:rPr>
              <a:t>;</a:t>
            </a:r>
            <a:r>
              <a:rPr lang="en-US" altLang="zh-CN"/>
              <a:t> }</a:t>
            </a:r>
          </a:p>
          <a:p>
            <a:r>
              <a:rPr lang="en-US" altLang="zh-CN"/>
              <a:t>()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123.45</a:t>
            </a:r>
            <a:r>
              <a:rPr lang="en-US" altLang="zh-CN"/>
              <a:t>;		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没有参数，参数列表为空，返回常量值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123.45</a:t>
            </a:r>
          </a:p>
          <a:p>
            <a:endParaRPr lang="en-US" altLang="zh-CN"/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左弧形箭头 18"/>
          <p:cNvSpPr/>
          <p:nvPr/>
        </p:nvSpPr>
        <p:spPr>
          <a:xfrm>
            <a:off x="548640" y="3924300"/>
            <a:ext cx="220980" cy="381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左弧形箭头 19"/>
          <p:cNvSpPr/>
          <p:nvPr/>
        </p:nvSpPr>
        <p:spPr>
          <a:xfrm>
            <a:off x="548640" y="4782469"/>
            <a:ext cx="220980" cy="381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38200" y="2935807"/>
            <a:ext cx="1051560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(parameters)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expression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lambda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体包含单独一个表达式（表达式体）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/>
              <a:t>(parameters)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{statements;}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lambda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体包含一个代码块（块体）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68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9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语法：作为参数传递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2761239"/>
            <a:ext cx="1051560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匿名内部类</a:t>
            </a:r>
          </a:p>
          <a:p>
            <a:r>
              <a:rPr lang="en-US" altLang="zh-CN"/>
              <a:t>button.addActionListener(</a:t>
            </a:r>
            <a:r>
              <a:rPr lang="en-US" altLang="zh-CN">
                <a:solidFill>
                  <a:srgbClr val="7030A0"/>
                </a:solidFill>
              </a:rPr>
              <a:t>new</a:t>
            </a:r>
            <a:r>
              <a:rPr lang="en-US" altLang="zh-CN"/>
              <a:t> ActionListener(){</a:t>
            </a:r>
          </a:p>
          <a:p>
            <a:r>
              <a:rPr lang="en-US" altLang="zh-CN"/>
              <a:t>    </a:t>
            </a:r>
            <a:r>
              <a:rPr lang="en-US" altLang="zh-CN">
                <a:solidFill>
                  <a:srgbClr val="7030A0"/>
                </a:solidFill>
              </a:rPr>
              <a:t>public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/>
              <a:t> actionPerformed(ActionEvent actionEvent){</a:t>
            </a:r>
          </a:p>
          <a:p>
            <a:r>
              <a:rPr lang="en-US" altLang="zh-CN"/>
              <a:t>        System.out.println("</a:t>
            </a:r>
            <a:r>
              <a:rPr lang="en-US" altLang="zh-CN">
                <a:solidFill>
                  <a:schemeClr val="accent2"/>
                </a:solidFill>
              </a:rPr>
              <a:t>button detected</a:t>
            </a:r>
            <a:r>
              <a:rPr lang="en-US" altLang="zh-CN"/>
              <a:t>");  </a:t>
            </a:r>
          </a:p>
          <a:p>
            <a:r>
              <a:rPr lang="en-US" altLang="zh-CN"/>
              <a:t>    }</a:t>
            </a:r>
          </a:p>
          <a:p>
            <a:r>
              <a:rPr lang="en-US" altLang="zh-CN"/>
              <a:t>});</a:t>
            </a:r>
          </a:p>
          <a:p>
            <a:endParaRPr lang="en-US" altLang="zh-CN"/>
          </a:p>
          <a:p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lambda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表达式</a:t>
            </a:r>
          </a:p>
          <a:p>
            <a:r>
              <a:rPr lang="en-US" altLang="zh-CN"/>
              <a:t>button.addActionListener( </a:t>
            </a:r>
          </a:p>
          <a:p>
            <a:r>
              <a:rPr lang="en-US" altLang="zh-CN"/>
              <a:t>    event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System.out.println("</a:t>
            </a:r>
            <a:r>
              <a:rPr lang="en-US" altLang="zh-CN">
                <a:solidFill>
                  <a:schemeClr val="accent2"/>
                </a:solidFill>
              </a:rPr>
              <a:t>button detected</a:t>
            </a:r>
            <a:r>
              <a:rPr lang="en-US" altLang="zh-CN"/>
              <a:t>"));</a:t>
            </a:r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2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匿名内部类</a:t>
            </a:r>
            <a:r>
              <a:rPr lang="en-US" altLang="zh-CN"/>
              <a:t>-&gt;lambda</a:t>
            </a:r>
            <a:r>
              <a:rPr lang="zh-CN" altLang="en-US"/>
              <a:t>表达式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38200" y="2761239"/>
            <a:ext cx="1051560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匿名内部类</a:t>
            </a:r>
          </a:p>
          <a:p>
            <a:r>
              <a:rPr lang="en-US" altLang="zh-CN"/>
              <a:t>button.addActionListener(</a:t>
            </a:r>
            <a:r>
              <a:rPr lang="en-US" altLang="zh-CN" b="1">
                <a:solidFill>
                  <a:srgbClr val="7030A0"/>
                </a:solidFill>
              </a:rPr>
              <a:t>new</a:t>
            </a:r>
            <a:r>
              <a:rPr lang="en-US" altLang="zh-CN" b="1"/>
              <a:t> ActionListener(){</a:t>
            </a:r>
          </a:p>
          <a:p>
            <a:r>
              <a:rPr lang="en-US" altLang="zh-CN" b="1"/>
              <a:t>    </a:t>
            </a:r>
            <a:r>
              <a:rPr lang="en-US" altLang="zh-CN" b="1">
                <a:solidFill>
                  <a:srgbClr val="7030A0"/>
                </a:solidFill>
              </a:rPr>
              <a:t>public</a:t>
            </a:r>
            <a:r>
              <a:rPr lang="en-US" altLang="zh-CN" b="1"/>
              <a:t> 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 b="1"/>
              <a:t> actionPerformed(ActionEvent actionEvent){</a:t>
            </a:r>
          </a:p>
          <a:p>
            <a:r>
              <a:rPr lang="en-US" altLang="zh-CN" b="1"/>
              <a:t>        System.out.println("</a:t>
            </a:r>
            <a:r>
              <a:rPr lang="en-US" altLang="zh-CN" b="1">
                <a:solidFill>
                  <a:schemeClr val="accent2"/>
                </a:solidFill>
              </a:rPr>
              <a:t>button detected</a:t>
            </a:r>
            <a:r>
              <a:rPr lang="en-US" altLang="zh-CN" b="1"/>
              <a:t>");  </a:t>
            </a:r>
          </a:p>
          <a:p>
            <a:r>
              <a:rPr lang="en-US" altLang="zh-CN" b="1"/>
              <a:t>    }</a:t>
            </a:r>
          </a:p>
          <a:p>
            <a:r>
              <a:rPr lang="en-US" altLang="zh-CN" b="1"/>
              <a:t>}</a:t>
            </a:r>
            <a:r>
              <a:rPr lang="en-US" altLang="zh-CN"/>
              <a:t>);</a:t>
            </a:r>
          </a:p>
          <a:p>
            <a:endParaRPr lang="en-US" altLang="zh-CN"/>
          </a:p>
          <a:p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lambda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表达式</a:t>
            </a:r>
          </a:p>
          <a:p>
            <a:r>
              <a:rPr lang="en-US" altLang="zh-CN"/>
              <a:t>button.addActionListener( </a:t>
            </a:r>
          </a:p>
          <a:p>
            <a:r>
              <a:rPr lang="en-US" altLang="zh-CN"/>
              <a:t>    </a:t>
            </a:r>
            <a:r>
              <a:rPr lang="en-US" altLang="zh-CN" b="1"/>
              <a:t>event </a:t>
            </a:r>
            <a:r>
              <a:rPr lang="en-US" altLang="zh-CN" b="1">
                <a:solidFill>
                  <a:schemeClr val="accent2"/>
                </a:solidFill>
              </a:rPr>
              <a:t>-&gt;</a:t>
            </a:r>
            <a:r>
              <a:rPr lang="en-US" altLang="zh-CN" b="1"/>
              <a:t> System.out.println("</a:t>
            </a:r>
            <a:r>
              <a:rPr lang="en-US" altLang="zh-CN" b="1">
                <a:solidFill>
                  <a:schemeClr val="accent2"/>
                </a:solidFill>
              </a:rPr>
              <a:t>button detected</a:t>
            </a:r>
            <a:r>
              <a:rPr lang="en-US" altLang="zh-CN" b="1"/>
              <a:t>")</a:t>
            </a:r>
            <a:r>
              <a:rPr lang="en-US" altLang="zh-CN"/>
              <a:t>);</a:t>
            </a:r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38200" y="5936875"/>
            <a:ext cx="10515600" cy="7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匿名内部类</a:t>
            </a:r>
            <a:r>
              <a:rPr lang="en-US" altLang="zh-CN"/>
              <a:t>==lambda</a:t>
            </a:r>
            <a:r>
              <a:rPr lang="zh-CN" altLang="en-US"/>
              <a:t>表达式</a:t>
            </a:r>
            <a:r>
              <a:rPr lang="en-US" altLang="zh-CN"/>
              <a:t>?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88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不是匿名内部类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41" y="1558248"/>
            <a:ext cx="5778151" cy="43513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492" y="1558248"/>
            <a:ext cx="6211167" cy="35437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87091" y="333014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匿名函数类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47862" y="2842367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Lambda</a:t>
            </a:r>
            <a:r>
              <a:rPr lang="zh-CN" altLang="en-US"/>
              <a:t>表达式</a:t>
            </a:r>
          </a:p>
        </p:txBody>
      </p:sp>
    </p:spTree>
    <p:extLst>
      <p:ext uri="{BB962C8B-B14F-4D97-AF65-F5344CB8AC3E}">
        <p14:creationId xmlns:p14="http://schemas.microsoft.com/office/powerpoint/2010/main" val="2492854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函数式接口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函数式接口是仅包含一个抽象方法的接口，通常表示单个动作。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1. </a:t>
            </a:r>
            <a:r>
              <a:rPr lang="zh-CN" altLang="en-US" b="1"/>
              <a:t>代码简洁</a:t>
            </a:r>
            <a:r>
              <a:rPr lang="zh-CN" altLang="en-US"/>
              <a:t>。函数式编程写出的代码简洁且意图明确，使用</a:t>
            </a:r>
            <a:r>
              <a:rPr lang="en-US" altLang="zh-CN"/>
              <a:t>stream</a:t>
            </a:r>
            <a:r>
              <a:rPr lang="zh-CN" altLang="en-US"/>
              <a:t>接口让你从此告别</a:t>
            </a:r>
            <a:r>
              <a:rPr lang="en-US" altLang="zh-CN"/>
              <a:t>for</a:t>
            </a:r>
            <a:r>
              <a:rPr lang="zh-CN" altLang="en-US"/>
              <a:t>循环。</a:t>
            </a:r>
          </a:p>
          <a:p>
            <a:r>
              <a:rPr lang="en-US" altLang="zh-CN"/>
              <a:t>2. </a:t>
            </a:r>
            <a:r>
              <a:rPr lang="zh-CN" altLang="en-US" b="1"/>
              <a:t>多核友好</a:t>
            </a:r>
            <a:r>
              <a:rPr lang="zh-CN" altLang="en-US"/>
              <a:t>。</a:t>
            </a:r>
            <a:r>
              <a:rPr lang="en-US" altLang="zh-CN"/>
              <a:t>Java</a:t>
            </a:r>
            <a:r>
              <a:rPr lang="zh-CN" altLang="en-US"/>
              <a:t>函数式编程使得编写并行程序从未如此简单，你需要做的就是调用一下</a:t>
            </a:r>
            <a:r>
              <a:rPr lang="en-US" altLang="zh-CN"/>
              <a:t>parallel()</a:t>
            </a:r>
            <a:r>
              <a:rPr lang="zh-CN" altLang="en-US"/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val="3937675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38200" y="2312356"/>
            <a:ext cx="10515600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functional interface</a:t>
            </a: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@FunctionalInterface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可选，指明的话，编译器会检查接口是否符合函数接口规范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rgbClr val="7030A0"/>
                </a:solidFill>
              </a:rPr>
              <a:t>public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rgbClr val="7030A0"/>
                </a:solidFill>
              </a:rPr>
              <a:t>interface</a:t>
            </a:r>
            <a:r>
              <a:rPr lang="en-US" altLang="zh-CN">
                <a:solidFill>
                  <a:schemeClr val="tx1"/>
                </a:solidFill>
              </a:rPr>
              <a:t> Runnalbe{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>
                <a:solidFill>
                  <a:schemeClr val="tx1"/>
                </a:solidFill>
              </a:rPr>
              <a:t> run();</a:t>
            </a:r>
          </a:p>
          <a:p>
            <a:r>
              <a:rPr lang="en-US" altLang="zh-CN">
                <a:solidFill>
                  <a:schemeClr val="tx1"/>
                </a:solidFill>
              </a:rPr>
              <a:t>}</a:t>
            </a: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before</a:t>
            </a:r>
          </a:p>
          <a:p>
            <a:r>
              <a:rPr lang="en-US" altLang="zh-CN">
                <a:solidFill>
                  <a:schemeClr val="tx1"/>
                </a:solidFill>
              </a:rPr>
              <a:t>Runnable runnable1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>
                <a:solidFill>
                  <a:schemeClr val="tx1"/>
                </a:solidFill>
              </a:rPr>
              <a:t> new Runnable(){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rgbClr val="7030A0"/>
                </a:solidFill>
              </a:rPr>
              <a:t>public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>
                <a:solidFill>
                  <a:schemeClr val="tx1"/>
                </a:solidFill>
              </a:rPr>
              <a:t> run(){</a:t>
            </a:r>
          </a:p>
          <a:p>
            <a:r>
              <a:rPr lang="en-US" altLang="zh-CN">
                <a:solidFill>
                  <a:schemeClr val="tx1"/>
                </a:solidFill>
              </a:rPr>
              <a:t>		System.out.println(“</a:t>
            </a:r>
            <a:r>
              <a:rPr lang="en-US" altLang="zh-CN">
                <a:solidFill>
                  <a:schemeClr val="accent2"/>
                </a:solidFill>
              </a:rPr>
              <a:t>Running</a:t>
            </a:r>
            <a:r>
              <a:rPr lang="en-US" altLang="zh-CN">
                <a:solidFill>
                  <a:schemeClr val="tx1"/>
                </a:solidFill>
              </a:rPr>
              <a:t>”);</a:t>
            </a:r>
          </a:p>
          <a:p>
            <a:r>
              <a:rPr lang="en-US" altLang="zh-CN">
                <a:solidFill>
                  <a:schemeClr val="tx1"/>
                </a:solidFill>
              </a:rPr>
              <a:t>	}</a:t>
            </a:r>
          </a:p>
          <a:p>
            <a:r>
              <a:rPr lang="en-US" altLang="zh-CN">
                <a:solidFill>
                  <a:schemeClr val="tx1"/>
                </a:solidFill>
              </a:rPr>
              <a:t>};</a:t>
            </a:r>
          </a:p>
          <a:p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//after</a:t>
            </a:r>
          </a:p>
          <a:p>
            <a:r>
              <a:rPr lang="en-US" altLang="zh-CN"/>
              <a:t>Runnable runnable2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/>
              <a:t> ()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System.out.println(“</a:t>
            </a:r>
            <a:r>
              <a:rPr lang="en-US" altLang="zh-CN">
                <a:solidFill>
                  <a:schemeClr val="accent2"/>
                </a:solidFill>
              </a:rPr>
              <a:t>Running</a:t>
            </a:r>
            <a:r>
              <a:rPr lang="en-US" altLang="zh-CN"/>
              <a:t>”);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8200" y="2312355"/>
            <a:ext cx="10515600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functional interface</a:t>
            </a: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@FunctionalInterface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可选，指明的话，编译器会检查接口是否符合函数接口规范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rgbClr val="7030A0"/>
                </a:solidFill>
              </a:rPr>
              <a:t>public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rgbClr val="7030A0"/>
                </a:solidFill>
              </a:rPr>
              <a:t>interface</a:t>
            </a:r>
            <a:r>
              <a:rPr lang="en-US" altLang="zh-CN">
                <a:solidFill>
                  <a:schemeClr val="tx1"/>
                </a:solidFill>
              </a:rPr>
              <a:t> Runnalbe{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>
                <a:solidFill>
                  <a:schemeClr val="tx1"/>
                </a:solidFill>
              </a:rPr>
              <a:t> run();</a:t>
            </a:r>
          </a:p>
          <a:p>
            <a:r>
              <a:rPr lang="en-US" altLang="zh-CN">
                <a:solidFill>
                  <a:schemeClr val="tx1"/>
                </a:solidFill>
              </a:rPr>
              <a:t>}</a:t>
            </a: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before</a:t>
            </a:r>
          </a:p>
          <a:p>
            <a:r>
              <a:rPr lang="en-US" altLang="zh-CN">
                <a:solidFill>
                  <a:schemeClr val="tx1"/>
                </a:solidFill>
              </a:rPr>
              <a:t>Runnable runnable1 </a:t>
            </a:r>
            <a:r>
              <a:rPr lang="en-US" altLang="zh-CN">
                <a:solidFill>
                  <a:schemeClr val="accent2"/>
                </a:solidFill>
              </a:rPr>
              <a:t>= </a:t>
            </a:r>
            <a:r>
              <a:rPr lang="en-US" altLang="zh-CN">
                <a:solidFill>
                  <a:schemeClr val="tx1"/>
                </a:solidFill>
              </a:rPr>
              <a:t>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(){</a:t>
            </a:r>
          </a:p>
          <a:p>
            <a:r>
              <a:rPr lang="en-US" altLang="zh-CN">
                <a:solidFill>
                  <a:schemeClr val="tx1"/>
                </a:solidFill>
              </a:rPr>
              <a:t>		System.out.println(“</a:t>
            </a:r>
            <a:r>
              <a:rPr lang="en-US" altLang="zh-CN">
                <a:solidFill>
                  <a:schemeClr val="accent2"/>
                </a:solidFill>
              </a:rPr>
              <a:t>Running</a:t>
            </a:r>
            <a:r>
              <a:rPr lang="en-US" altLang="zh-CN">
                <a:solidFill>
                  <a:schemeClr val="tx1"/>
                </a:solidFill>
              </a:rPr>
              <a:t>”);</a:t>
            </a:r>
          </a:p>
          <a:p>
            <a:r>
              <a:rPr lang="en-US" altLang="zh-CN">
                <a:solidFill>
                  <a:schemeClr val="tx1"/>
                </a:solidFill>
              </a:rPr>
              <a:t>	}</a:t>
            </a:r>
          </a:p>
          <a:p>
            <a:r>
              <a:rPr lang="en-US" altLang="zh-CN">
                <a:solidFill>
                  <a:schemeClr val="tx1"/>
                </a:solidFill>
              </a:rPr>
              <a:t>};</a:t>
            </a: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8200" y="2312354"/>
            <a:ext cx="10515600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functional interface</a:t>
            </a: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@FunctionalInterface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可选，指明的话，编译器会检查接口是否符合函数接口规范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rgbClr val="7030A0"/>
                </a:solidFill>
              </a:rPr>
              <a:t>public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rgbClr val="7030A0"/>
                </a:solidFill>
              </a:rPr>
              <a:t>interface</a:t>
            </a:r>
            <a:r>
              <a:rPr lang="en-US" altLang="zh-CN">
                <a:solidFill>
                  <a:schemeClr val="tx1"/>
                </a:solidFill>
              </a:rPr>
              <a:t> Runnalbe{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>
                <a:solidFill>
                  <a:schemeClr val="tx1"/>
                </a:solidFill>
              </a:rPr>
              <a:t> run();</a:t>
            </a:r>
          </a:p>
          <a:p>
            <a:r>
              <a:rPr lang="en-US" altLang="zh-CN">
                <a:solidFill>
                  <a:schemeClr val="tx1"/>
                </a:solidFill>
              </a:rPr>
              <a:t>}</a:t>
            </a: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before</a:t>
            </a:r>
          </a:p>
          <a:p>
            <a:r>
              <a:rPr lang="en-US" altLang="zh-CN">
                <a:solidFill>
                  <a:schemeClr val="tx1"/>
                </a:solidFill>
              </a:rPr>
              <a:t>Runnable runnable1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r>
              <a:rPr lang="en-US" altLang="zh-CN">
                <a:solidFill>
                  <a:schemeClr val="tx1"/>
                </a:solidFill>
              </a:rPr>
              <a:t>	run(){</a:t>
            </a:r>
          </a:p>
          <a:p>
            <a:r>
              <a:rPr lang="en-US" altLang="zh-CN">
                <a:solidFill>
                  <a:schemeClr val="tx1"/>
                </a:solidFill>
              </a:rPr>
              <a:t>		System.out.println(“</a:t>
            </a:r>
            <a:r>
              <a:rPr lang="en-US" altLang="zh-CN">
                <a:solidFill>
                  <a:schemeClr val="accent2"/>
                </a:solidFill>
              </a:rPr>
              <a:t>Running</a:t>
            </a:r>
            <a:r>
              <a:rPr lang="en-US" altLang="zh-CN">
                <a:solidFill>
                  <a:schemeClr val="tx1"/>
                </a:solidFill>
              </a:rPr>
              <a:t>”);</a:t>
            </a:r>
          </a:p>
          <a:p>
            <a:r>
              <a:rPr lang="en-US" altLang="zh-CN">
                <a:solidFill>
                  <a:schemeClr val="tx1"/>
                </a:solidFill>
              </a:rPr>
              <a:t>	}</a:t>
            </a:r>
          </a:p>
          <a:p>
            <a:r>
              <a:rPr lang="en-US" altLang="zh-CN">
                <a:solidFill>
                  <a:schemeClr val="tx1"/>
                </a:solidFill>
              </a:rPr>
              <a:t>};</a:t>
            </a: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38200" y="2312353"/>
            <a:ext cx="10515600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functional interface</a:t>
            </a: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@FunctionalInterface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可选，指明的话，编译器会检查接口是否符合函数接口规范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rgbClr val="7030A0"/>
                </a:solidFill>
              </a:rPr>
              <a:t>public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rgbClr val="7030A0"/>
                </a:solidFill>
              </a:rPr>
              <a:t>interface</a:t>
            </a:r>
            <a:r>
              <a:rPr lang="en-US" altLang="zh-CN">
                <a:solidFill>
                  <a:schemeClr val="tx1"/>
                </a:solidFill>
              </a:rPr>
              <a:t> Runnalbe{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>
                <a:solidFill>
                  <a:schemeClr val="tx1"/>
                </a:solidFill>
              </a:rPr>
              <a:t> run();</a:t>
            </a:r>
          </a:p>
          <a:p>
            <a:r>
              <a:rPr lang="en-US" altLang="zh-CN">
                <a:solidFill>
                  <a:schemeClr val="tx1"/>
                </a:solidFill>
              </a:rPr>
              <a:t>}</a:t>
            </a: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before</a:t>
            </a:r>
          </a:p>
          <a:p>
            <a:r>
              <a:rPr lang="en-US" altLang="zh-CN">
                <a:solidFill>
                  <a:schemeClr val="tx1"/>
                </a:solidFill>
              </a:rPr>
              <a:t>Runnable runnable1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>
                <a:solidFill>
                  <a:schemeClr val="tx1"/>
                </a:solidFill>
              </a:rPr>
              <a:t> 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>
                <a:solidFill>
                  <a:schemeClr val="tx1"/>
                </a:solidFill>
              </a:rPr>
              <a:t> run(){</a:t>
            </a:r>
          </a:p>
          <a:p>
            <a:r>
              <a:rPr lang="en-US" altLang="zh-CN">
                <a:solidFill>
                  <a:schemeClr val="tx1"/>
                </a:solidFill>
              </a:rPr>
              <a:t>		System.out.println(“</a:t>
            </a:r>
            <a:r>
              <a:rPr lang="en-US" altLang="zh-CN">
                <a:solidFill>
                  <a:schemeClr val="accent2"/>
                </a:solidFill>
              </a:rPr>
              <a:t>Running</a:t>
            </a:r>
            <a:r>
              <a:rPr lang="en-US" altLang="zh-CN">
                <a:solidFill>
                  <a:schemeClr val="tx1"/>
                </a:solidFill>
              </a:rPr>
              <a:t>”);</a:t>
            </a:r>
          </a:p>
          <a:p>
            <a:r>
              <a:rPr lang="en-US" altLang="zh-CN">
                <a:solidFill>
                  <a:schemeClr val="tx1"/>
                </a:solidFill>
              </a:rPr>
              <a:t>	}</a:t>
            </a:r>
          </a:p>
          <a:p>
            <a:r>
              <a:rPr lang="en-US" altLang="zh-CN">
                <a:solidFill>
                  <a:schemeClr val="tx1"/>
                </a:solidFill>
              </a:rPr>
              <a:t>};</a:t>
            </a: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38200" y="2312353"/>
            <a:ext cx="10515600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functional interface</a:t>
            </a: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@FunctionalInterface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可选，指明的话，编译器会检查接口是否符合函数接口规范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rgbClr val="7030A0"/>
                </a:solidFill>
              </a:rPr>
              <a:t>public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rgbClr val="7030A0"/>
                </a:solidFill>
              </a:rPr>
              <a:t>interface</a:t>
            </a:r>
            <a:r>
              <a:rPr lang="en-US" altLang="zh-CN">
                <a:solidFill>
                  <a:schemeClr val="tx1"/>
                </a:solidFill>
              </a:rPr>
              <a:t> Runnalbe{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>
                <a:solidFill>
                  <a:schemeClr val="tx1"/>
                </a:solidFill>
              </a:rPr>
              <a:t> run();</a:t>
            </a:r>
          </a:p>
          <a:p>
            <a:r>
              <a:rPr lang="en-US" altLang="zh-CN">
                <a:solidFill>
                  <a:schemeClr val="tx1"/>
                </a:solidFill>
              </a:rPr>
              <a:t>}</a:t>
            </a: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before</a:t>
            </a:r>
          </a:p>
          <a:p>
            <a:r>
              <a:rPr lang="en-US" altLang="zh-CN">
                <a:solidFill>
                  <a:schemeClr val="tx1"/>
                </a:solidFill>
              </a:rPr>
              <a:t>Runnable runnable1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rgbClr val="7030A0"/>
                </a:solidFill>
              </a:rPr>
              <a:t>new</a:t>
            </a:r>
            <a:r>
              <a:rPr lang="en-US" altLang="zh-CN">
                <a:solidFill>
                  <a:schemeClr val="tx1"/>
                </a:solidFill>
              </a:rPr>
              <a:t> Runnable(){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>
                <a:solidFill>
                  <a:schemeClr val="tx1"/>
                </a:solidFill>
              </a:rPr>
              <a:t> run(){</a:t>
            </a:r>
          </a:p>
          <a:p>
            <a:r>
              <a:rPr lang="en-US" altLang="zh-CN">
                <a:solidFill>
                  <a:schemeClr val="tx1"/>
                </a:solidFill>
              </a:rPr>
              <a:t>		System.out.println(“</a:t>
            </a:r>
            <a:r>
              <a:rPr lang="en-US" altLang="zh-CN">
                <a:solidFill>
                  <a:schemeClr val="accent2"/>
                </a:solidFill>
              </a:rPr>
              <a:t>Running</a:t>
            </a:r>
            <a:r>
              <a:rPr lang="en-US" altLang="zh-CN">
                <a:solidFill>
                  <a:schemeClr val="tx1"/>
                </a:solidFill>
              </a:rPr>
              <a:t>”);</a:t>
            </a:r>
          </a:p>
          <a:p>
            <a:r>
              <a:rPr lang="en-US" altLang="zh-CN">
                <a:solidFill>
                  <a:schemeClr val="tx1"/>
                </a:solidFill>
              </a:rPr>
              <a:t>	}</a:t>
            </a:r>
          </a:p>
          <a:p>
            <a:r>
              <a:rPr lang="en-US" altLang="zh-CN">
                <a:solidFill>
                  <a:schemeClr val="tx1"/>
                </a:solidFill>
              </a:rPr>
              <a:t>};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8200" y="2312353"/>
            <a:ext cx="10515600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functional interface</a:t>
            </a: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@FunctionalInterface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可选，指明的话，编译器会检查接口是否符合函数接口规范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rgbClr val="7030A0"/>
                </a:solidFill>
              </a:rPr>
              <a:t>public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rgbClr val="7030A0"/>
                </a:solidFill>
              </a:rPr>
              <a:t>interface</a:t>
            </a:r>
            <a:r>
              <a:rPr lang="en-US" altLang="zh-CN">
                <a:solidFill>
                  <a:schemeClr val="tx1"/>
                </a:solidFill>
              </a:rPr>
              <a:t> Runnalbe{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>
                <a:solidFill>
                  <a:schemeClr val="tx1"/>
                </a:solidFill>
              </a:rPr>
              <a:t> run();</a:t>
            </a:r>
          </a:p>
          <a:p>
            <a:r>
              <a:rPr lang="en-US" altLang="zh-CN">
                <a:solidFill>
                  <a:schemeClr val="tx1"/>
                </a:solidFill>
              </a:rPr>
              <a:t>}</a:t>
            </a: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before</a:t>
            </a:r>
          </a:p>
          <a:p>
            <a:r>
              <a:rPr lang="en-US" altLang="zh-CN">
                <a:solidFill>
                  <a:schemeClr val="tx1"/>
                </a:solidFill>
              </a:rPr>
              <a:t>Runnable runnable1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rgbClr val="7030A0"/>
                </a:solidFill>
              </a:rPr>
              <a:t>new</a:t>
            </a:r>
            <a:r>
              <a:rPr lang="en-US" altLang="zh-CN">
                <a:solidFill>
                  <a:schemeClr val="tx1"/>
                </a:solidFill>
              </a:rPr>
              <a:t> Runnable(){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rgbClr val="7030A0"/>
                </a:solidFill>
              </a:rPr>
              <a:t>public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>
                <a:solidFill>
                  <a:schemeClr val="tx1"/>
                </a:solidFill>
              </a:rPr>
              <a:t> run(){</a:t>
            </a:r>
          </a:p>
          <a:p>
            <a:r>
              <a:rPr lang="en-US" altLang="zh-CN">
                <a:solidFill>
                  <a:schemeClr val="tx1"/>
                </a:solidFill>
              </a:rPr>
              <a:t>		System.out.println(“</a:t>
            </a:r>
            <a:r>
              <a:rPr lang="en-US" altLang="zh-CN">
                <a:solidFill>
                  <a:schemeClr val="accent2"/>
                </a:solidFill>
              </a:rPr>
              <a:t>Running</a:t>
            </a:r>
            <a:r>
              <a:rPr lang="en-US" altLang="zh-CN">
                <a:solidFill>
                  <a:schemeClr val="tx1"/>
                </a:solidFill>
              </a:rPr>
              <a:t>”);</a:t>
            </a:r>
          </a:p>
          <a:p>
            <a:r>
              <a:rPr lang="en-US" altLang="zh-CN">
                <a:solidFill>
                  <a:schemeClr val="tx1"/>
                </a:solidFill>
              </a:rPr>
              <a:t>	}</a:t>
            </a:r>
          </a:p>
          <a:p>
            <a:r>
              <a:rPr lang="en-US" altLang="zh-CN">
                <a:solidFill>
                  <a:schemeClr val="tx1"/>
                </a:solidFill>
              </a:rPr>
              <a:t>};</a:t>
            </a: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函数式接口与</a:t>
            </a:r>
            <a:r>
              <a:rPr lang="en-US" altLang="zh-CN"/>
              <a:t>lambda</a:t>
            </a:r>
            <a:r>
              <a:rPr lang="zh-CN" altLang="en-US"/>
              <a:t>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5066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Lambda</a:t>
            </a:r>
            <a:r>
              <a:rPr lang="zh-CN" altLang="en-US"/>
              <a:t>表达式提供了一种将代码片段转换为对象的方法。</a:t>
            </a:r>
          </a:p>
        </p:txBody>
      </p:sp>
    </p:spTree>
    <p:extLst>
      <p:ext uri="{BB962C8B-B14F-4D97-AF65-F5344CB8AC3E}">
        <p14:creationId xmlns:p14="http://schemas.microsoft.com/office/powerpoint/2010/main" val="48511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泛型函数式接口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2935810"/>
            <a:ext cx="105156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定义一个泛型函数式接口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rgbClr val="7030A0"/>
                </a:solidFill>
              </a:rPr>
              <a:t>interface</a:t>
            </a:r>
            <a:r>
              <a:rPr lang="en-US" altLang="zh-CN"/>
              <a:t> SomeFunc&lt;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altLang="zh-CN"/>
              <a:t>&gt;{</a:t>
            </a:r>
          </a:p>
          <a:p>
            <a:r>
              <a:rPr lang="en-US" altLang="zh-CN">
                <a:solidFill>
                  <a:schemeClr val="tx1"/>
                </a:solidFill>
              </a:rPr>
              <a:t>	&lt;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altLang="zh-CN">
                <a:solidFill>
                  <a:schemeClr val="tx1"/>
                </a:solidFill>
              </a:rPr>
              <a:t>&gt; func();</a:t>
            </a:r>
          </a:p>
          <a:p>
            <a:r>
              <a:rPr lang="en-US" altLang="zh-CN">
                <a:solidFill>
                  <a:schemeClr val="tx1"/>
                </a:solidFill>
              </a:rPr>
              <a:t>}</a:t>
            </a:r>
          </a:p>
          <a:p>
            <a:r>
              <a:rPr lang="en-US" altLang="zh-CN">
                <a:solidFill>
                  <a:schemeClr val="tx1"/>
                </a:solidFill>
              </a:rPr>
              <a:t>SomeFunc&lt;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altLang="zh-CN">
                <a:solidFill>
                  <a:schemeClr val="tx1"/>
                </a:solidFill>
              </a:rPr>
              <a:t>&gt; s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>
                <a:solidFill>
                  <a:schemeClr val="tx1"/>
                </a:solidFill>
              </a:rPr>
              <a:t> ()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>
                <a:solidFill>
                  <a:schemeClr val="tx1"/>
                </a:solidFill>
              </a:rPr>
              <a:t> “</a:t>
            </a:r>
            <a:r>
              <a:rPr lang="en-US" altLang="zh-CN">
                <a:solidFill>
                  <a:schemeClr val="accent2"/>
                </a:solidFill>
              </a:rPr>
              <a:t>This is a String</a:t>
            </a:r>
            <a:r>
              <a:rPr lang="en-US" altLang="zh-CN">
                <a:solidFill>
                  <a:schemeClr val="tx1"/>
                </a:solidFill>
              </a:rPr>
              <a:t>”;</a:t>
            </a:r>
          </a:p>
          <a:p>
            <a:r>
              <a:rPr lang="en-US" altLang="zh-CN">
                <a:solidFill>
                  <a:schemeClr val="tx1"/>
                </a:solidFill>
              </a:rPr>
              <a:t>SomeFunc&lt;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>
                <a:solidFill>
                  <a:schemeClr val="tx1"/>
                </a:solidFill>
              </a:rPr>
              <a:t>&gt; n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>
                <a:solidFill>
                  <a:schemeClr val="tx1"/>
                </a:solidFill>
              </a:rPr>
              <a:t> ()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123.45</a:t>
            </a:r>
            <a:r>
              <a:rPr lang="en-US" altLang="zh-CN">
                <a:solidFill>
                  <a:schemeClr val="tx1"/>
                </a:solidFill>
              </a:rPr>
              <a:t>;</a:t>
            </a:r>
          </a:p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9452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/>
              <a:t>可以在参数相同的情况下返回不同类型的值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参见下周关于 </a:t>
            </a:r>
            <a:r>
              <a:rPr lang="en-US" altLang="zh-CN"/>
              <a:t>Java</a:t>
            </a:r>
            <a:r>
              <a:rPr lang="zh-CN" altLang="en-US"/>
              <a:t>的泛型机制 的报告</a:t>
            </a:r>
          </a:p>
        </p:txBody>
      </p:sp>
    </p:spTree>
    <p:extLst>
      <p:ext uri="{BB962C8B-B14F-4D97-AF65-F5344CB8AC3E}">
        <p14:creationId xmlns:p14="http://schemas.microsoft.com/office/powerpoint/2010/main" val="393099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a </a:t>
            </a:r>
            <a:r>
              <a:rPr lang="el-GR" altLang="zh-CN" b="1" dirty="0">
                <a:solidFill>
                  <a:srgbClr val="FF0000"/>
                </a:solidFill>
              </a:rPr>
              <a:t>λ</a:t>
            </a:r>
            <a:r>
              <a:rPr lang="en-US" altLang="zh-CN" b="1" dirty="0"/>
              <a:t>-expression</a:t>
            </a:r>
            <a:r>
              <a:rPr lang="zh-CN" altLang="en-US" b="1" dirty="0"/>
              <a:t>？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96A6331-AE74-6847-900B-9B0F568BE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9524"/>
            <a:ext cx="2692400" cy="3810000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26256F3-2583-FA44-AE62-D6A844EA50AF}"/>
              </a:ext>
            </a:extLst>
          </p:cNvPr>
          <p:cNvSpPr txBox="1"/>
          <p:nvPr/>
        </p:nvSpPr>
        <p:spPr>
          <a:xfrm>
            <a:off x="3991818" y="1376363"/>
            <a:ext cx="759534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Anonymous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dirty="0"/>
              <a:t>a function definition that is not bound to an identifier</a:t>
            </a:r>
            <a:endParaRPr kumimoji="1"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Higher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order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sz="2000" dirty="0"/>
              <a:t>a function that takes a function as an argument, or returns a function</a:t>
            </a:r>
            <a:endParaRPr kumimoji="1"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First class functions</a:t>
            </a:r>
          </a:p>
          <a:p>
            <a:r>
              <a:rPr lang="en" altLang="zh-CN" dirty="0"/>
              <a:t>	</a:t>
            </a:r>
            <a:r>
              <a:rPr lang="en" altLang="zh-CN" sz="2000" dirty="0"/>
              <a:t>Assigned as an variable value</a:t>
            </a:r>
          </a:p>
          <a:p>
            <a:r>
              <a:rPr lang="en" altLang="zh-CN" sz="2000" dirty="0"/>
              <a:t>	Assigned to object property values</a:t>
            </a:r>
          </a:p>
          <a:p>
            <a:r>
              <a:rPr lang="en" altLang="zh-CN" sz="2000" dirty="0"/>
              <a:t>	Passed as arguments</a:t>
            </a:r>
          </a:p>
          <a:p>
            <a:r>
              <a:rPr lang="en" altLang="zh-CN" sz="2000" dirty="0"/>
              <a:t>	Returned from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CN" sz="2800" dirty="0"/>
          </a:p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2057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变量捕获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lambda</a:t>
            </a:r>
            <a:r>
              <a:rPr lang="zh-CN" altLang="en-US"/>
              <a:t>表达式可以获取或设置其外层类的实例或静态变量的值，以及调用其外层类定义的方法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zh-CN" altLang="en-US"/>
              <a:t>具有</a:t>
            </a:r>
            <a:r>
              <a:rPr lang="en-US" altLang="zh-CN"/>
              <a:t>final</a:t>
            </a:r>
            <a:r>
              <a:rPr lang="zh-CN" altLang="en-US"/>
              <a:t>或者</a:t>
            </a:r>
            <a:r>
              <a:rPr lang="en-US" altLang="zh-CN"/>
              <a:t>effectively final</a:t>
            </a:r>
            <a:r>
              <a:rPr lang="zh-CN" altLang="en-US"/>
              <a:t>语义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2935810"/>
            <a:ext cx="105156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Callable&lt;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altLang="zh-CN">
                <a:solidFill>
                  <a:schemeClr val="tx1"/>
                </a:solidFill>
              </a:rPr>
              <a:t>&gt; helloCallable(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altLang="zh-CN">
                <a:solidFill>
                  <a:schemeClr val="tx1"/>
                </a:solidFill>
              </a:rPr>
              <a:t> name){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altLang="zh-CN">
                <a:solidFill>
                  <a:schemeClr val="tx1"/>
                </a:solidFill>
              </a:rPr>
              <a:t> hello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>
                <a:solidFill>
                  <a:schemeClr val="tx1"/>
                </a:solidFill>
              </a:rPr>
              <a:t> “Hello”;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rgbClr val="7030A0"/>
                </a:solidFill>
              </a:rPr>
              <a:t>return</a:t>
            </a:r>
            <a:r>
              <a:rPr lang="en-US" altLang="zh-CN">
                <a:solidFill>
                  <a:schemeClr val="tx1"/>
                </a:solidFill>
              </a:rPr>
              <a:t> ()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>
                <a:solidFill>
                  <a:schemeClr val="tx1"/>
                </a:solidFill>
              </a:rPr>
              <a:t> {</a:t>
            </a:r>
          </a:p>
          <a:p>
            <a:r>
              <a:rPr lang="en-US" altLang="zh-CN">
                <a:solidFill>
                  <a:schemeClr val="tx1"/>
                </a:solidFill>
              </a:rPr>
              <a:t>		name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>
                <a:solidFill>
                  <a:schemeClr val="tx1"/>
                </a:solidFill>
              </a:rPr>
              <a:t> “</a:t>
            </a:r>
            <a:r>
              <a:rPr lang="en-US" altLang="zh-CN">
                <a:solidFill>
                  <a:schemeClr val="accent2"/>
                </a:solidFill>
              </a:rPr>
              <a:t>Liu Jiapan</a:t>
            </a:r>
            <a:r>
              <a:rPr lang="en-US" altLang="zh-CN">
                <a:solidFill>
                  <a:schemeClr val="tx1"/>
                </a:solidFill>
              </a:rPr>
              <a:t>”; </a:t>
            </a:r>
            <a:r>
              <a:rPr lang="en-US" altLang="zh-CN">
                <a:solidFill>
                  <a:srgbClr val="FF0000"/>
                </a:solidFill>
              </a:rPr>
              <a:t>// ERROR1 </a:t>
            </a:r>
            <a:r>
              <a:rPr lang="zh-CN" altLang="en-US">
                <a:solidFill>
                  <a:srgbClr val="FF0000"/>
                </a:solidFill>
              </a:rPr>
              <a:t>不能修改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		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altLang="zh-CN">
                <a:solidFill>
                  <a:schemeClr val="tx1"/>
                </a:solidFill>
              </a:rPr>
              <a:t> name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>
                <a:solidFill>
                  <a:schemeClr val="tx1"/>
                </a:solidFill>
              </a:rPr>
              <a:t> “</a:t>
            </a:r>
            <a:r>
              <a:rPr lang="en-US" altLang="zh-CN">
                <a:solidFill>
                  <a:schemeClr val="accent2"/>
                </a:solidFill>
              </a:rPr>
              <a:t>Liu Jiapan</a:t>
            </a:r>
            <a:r>
              <a:rPr lang="en-US" altLang="zh-CN">
                <a:solidFill>
                  <a:schemeClr val="tx1"/>
                </a:solidFill>
              </a:rPr>
              <a:t>”; </a:t>
            </a:r>
            <a:r>
              <a:rPr lang="en-US" altLang="zh-CN">
                <a:solidFill>
                  <a:srgbClr val="FF0000"/>
                </a:solidFill>
              </a:rPr>
              <a:t>// ERROR2 </a:t>
            </a:r>
            <a:r>
              <a:rPr lang="zh-CN" altLang="en-US">
                <a:solidFill>
                  <a:srgbClr val="FF0000"/>
                </a:solidFill>
              </a:rPr>
              <a:t>不能重名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		</a:t>
            </a:r>
            <a:r>
              <a:rPr lang="en-US" altLang="zh-CN">
                <a:solidFill>
                  <a:srgbClr val="7030A0"/>
                </a:solidFill>
              </a:rPr>
              <a:t>return</a:t>
            </a:r>
            <a:r>
              <a:rPr lang="en-US" altLang="zh-CN">
                <a:solidFill>
                  <a:schemeClr val="tx1"/>
                </a:solidFill>
              </a:rPr>
              <a:t> hello 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>
                <a:solidFill>
                  <a:schemeClr val="tx1"/>
                </a:solidFill>
              </a:rPr>
              <a:t> “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en-US" altLang="zh-CN">
                <a:solidFill>
                  <a:schemeClr val="tx1"/>
                </a:solidFill>
              </a:rPr>
              <a:t>” 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>
                <a:solidFill>
                  <a:schemeClr val="tx1"/>
                </a:solidFill>
              </a:rPr>
              <a:t> name; };</a:t>
            </a:r>
          </a:p>
          <a:p>
            <a:r>
              <a:rPr lang="en-US" altLang="zh-CN">
                <a:solidFill>
                  <a:schemeClr val="tx1"/>
                </a:solidFill>
              </a:rPr>
              <a:t>}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437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94909" cy="1325563"/>
          </a:xfrm>
        </p:spPr>
        <p:txBody>
          <a:bodyPr/>
          <a:lstStyle/>
          <a:p>
            <a:r>
              <a:rPr lang="zh-CN" altLang="en-US"/>
              <a:t>变量捕获：闭包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455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zh-CN"/>
              <a:t>Capture-by-value</a:t>
            </a:r>
          </a:p>
          <a:p>
            <a:pPr marL="514350" indent="-514350">
              <a:buAutoNum type="arabicPeriod"/>
            </a:pPr>
            <a:r>
              <a:rPr lang="en-US" altLang="zh-CN"/>
              <a:t>Parallel</a:t>
            </a:r>
          </a:p>
          <a:p>
            <a:pPr marL="514350" indent="-514350">
              <a:buAutoNum type="arabicPeriod"/>
            </a:pP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38200" y="2935810"/>
            <a:ext cx="105156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CN"/>
              <a:t> sum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altLang="zh-CN"/>
              <a:t>;</a:t>
            </a:r>
          </a:p>
          <a:p>
            <a:r>
              <a:rPr lang="en-US" altLang="zh-CN" err="1"/>
              <a:t>list.forEach</a:t>
            </a:r>
            <a:r>
              <a:rPr lang="en-US" altLang="zh-CN"/>
              <a:t>(e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{sum </a:t>
            </a:r>
            <a:r>
              <a:rPr lang="en-US" altLang="zh-CN">
                <a:solidFill>
                  <a:schemeClr val="accent2"/>
                </a:solidFill>
              </a:rPr>
              <a:t>+=</a:t>
            </a:r>
            <a:r>
              <a:rPr lang="en-US" altLang="zh-CN"/>
              <a:t> </a:t>
            </a:r>
            <a:r>
              <a:rPr lang="en-US" altLang="zh-CN" err="1"/>
              <a:t>e.size</a:t>
            </a:r>
            <a:r>
              <a:rPr lang="en-US" altLang="zh-CN"/>
              <a:t>(); });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ERROR</a:t>
            </a: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use reduction to parallel</a:t>
            </a:r>
          </a:p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CN"/>
              <a:t> sum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/>
              <a:t> list.stream().mapToInt(e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e.size()).sum();</a:t>
            </a:r>
          </a:p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CN"/>
              <a:t> sum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/>
              <a:t> list.stream().mapToInt(e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e.size()).reduce(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altLang="zh-CN"/>
              <a:t>, (x,y)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x 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/>
              <a:t> y);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625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Lambda in Java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在</a:t>
            </a:r>
            <a:r>
              <a:rPr lang="en-US" altLang="zh-CN"/>
              <a:t>Java</a:t>
            </a:r>
            <a:r>
              <a:rPr lang="zh-CN" altLang="en-US"/>
              <a:t>中，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Lambda</a:t>
            </a:r>
            <a:r>
              <a:rPr lang="zh-CN" altLang="en-US"/>
              <a:t>表达式有</a:t>
            </a:r>
            <a:r>
              <a:rPr lang="zh-CN" altLang="en-US" b="1"/>
              <a:t>函数式接口</a:t>
            </a:r>
            <a:r>
              <a:rPr lang="zh-CN" altLang="en-US"/>
              <a:t>、</a:t>
            </a:r>
            <a:r>
              <a:rPr lang="zh-CN" altLang="en-US" b="1"/>
              <a:t>变量捕获</a:t>
            </a:r>
            <a:r>
              <a:rPr lang="zh-CN" altLang="en-US"/>
              <a:t>和类型推断机制的支持；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偷点懒，按值捕获变量；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提供更强大的并行处理功能</a:t>
            </a:r>
            <a:r>
              <a:rPr lang="zh-CN" altLang="en-US" sz="2000"/>
              <a:t>（参见下周关于 </a:t>
            </a:r>
            <a:r>
              <a:rPr lang="en-US" altLang="zh-CN" sz="2000"/>
              <a:t>Java</a:t>
            </a:r>
            <a:r>
              <a:rPr lang="zh-CN" altLang="en-US" sz="2000"/>
              <a:t>的并行机制 的报告）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70962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334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13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/>
              <a:t>[1] </a:t>
            </a:r>
            <a:r>
              <a:rPr lang="en-US" altLang="zh-CN">
                <a:hlinkClick r:id="rId2"/>
              </a:rPr>
              <a:t>https://www.cs.utah.edu/~mflatt/past-courses/cs7520/public_html/s06/notes.pdf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[2] </a:t>
            </a:r>
            <a:r>
              <a:rPr lang="en-US" altLang="zh-CN">
                <a:hlinkClick r:id="rId3"/>
              </a:rPr>
              <a:t>https://en.wikipedia.org/wiki/Lambda_calculus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[3] </a:t>
            </a:r>
            <a:r>
              <a:rPr lang="en-US" altLang="zh-CN">
                <a:hlinkClick r:id="rId4"/>
              </a:rPr>
              <a:t>https://cs242.stanford.edu/f19/lectures/02-1-lambda-calculus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[4] </a:t>
            </a:r>
          </a:p>
          <a:p>
            <a:pPr marL="0" indent="0">
              <a:buNone/>
            </a:pPr>
            <a:r>
              <a:rPr lang="en-US" altLang="zh-CN"/>
              <a:t>[5]</a:t>
            </a:r>
          </a:p>
          <a:p>
            <a:pPr marL="0" indent="0">
              <a:buNone/>
            </a:pPr>
            <a:r>
              <a:rPr lang="en-US" altLang="zh-CN"/>
              <a:t>[6]</a:t>
            </a:r>
          </a:p>
          <a:p>
            <a:pPr marL="0" indent="0">
              <a:buNone/>
            </a:pPr>
            <a:r>
              <a:rPr lang="en-US" altLang="zh-CN"/>
              <a:t>[7]</a:t>
            </a:r>
          </a:p>
          <a:p>
            <a:pPr marL="0" indent="0">
              <a:buNone/>
            </a:pPr>
            <a:r>
              <a:rPr lang="en-US" altLang="zh-CN"/>
              <a:t>[x] Java 8</a:t>
            </a:r>
            <a:r>
              <a:rPr lang="zh-CN" altLang="en-US"/>
              <a:t>编程参考官方教程（第</a:t>
            </a:r>
            <a:r>
              <a:rPr lang="en-US" altLang="zh-CN"/>
              <a:t>9</a:t>
            </a:r>
            <a:r>
              <a:rPr lang="zh-CN" altLang="en-US"/>
              <a:t>版）</a:t>
            </a:r>
          </a:p>
          <a:p>
            <a:pPr marL="0" indent="0">
              <a:buNone/>
            </a:pPr>
            <a:r>
              <a:rPr lang="en-US" altLang="zh-CN"/>
              <a:t>[x] </a:t>
            </a:r>
            <a:r>
              <a:rPr lang="zh-CN" altLang="en-US">
                <a:hlinkClick r:id="rId5"/>
              </a:rPr>
              <a:t>深入理解</a:t>
            </a:r>
            <a:r>
              <a:rPr lang="en-US" altLang="zh-CN">
                <a:hlinkClick r:id="rId5"/>
              </a:rPr>
              <a:t>Java</a:t>
            </a:r>
            <a:r>
              <a:rPr lang="zh-CN" altLang="en-US">
                <a:hlinkClick r:id="rId5"/>
              </a:rPr>
              <a:t>函数式编程和</a:t>
            </a:r>
            <a:r>
              <a:rPr lang="en-US" altLang="zh-CN">
                <a:hlinkClick r:id="rId5"/>
              </a:rPr>
              <a:t>Streams API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[x] </a:t>
            </a:r>
            <a:r>
              <a:rPr lang="en-US" altLang="zh-CN">
                <a:hlinkClick r:id="rId6"/>
              </a:rPr>
              <a:t>The Java® Language Specification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[x] Java 8 Lambdas, Richard Warburton</a:t>
            </a:r>
          </a:p>
          <a:p>
            <a:pPr marL="0" indent="0">
              <a:buNone/>
            </a:pPr>
            <a:r>
              <a:rPr lang="en-US" altLang="zh-CN"/>
              <a:t>[x] Beginning Java 8 Language Features, </a:t>
            </a:r>
            <a:r>
              <a:rPr lang="en-US" altLang="zh-CN" err="1"/>
              <a:t>Kishori</a:t>
            </a:r>
            <a:r>
              <a:rPr lang="en-US" altLang="zh-CN"/>
              <a:t> </a:t>
            </a:r>
            <a:r>
              <a:rPr lang="en-US" altLang="zh-CN" err="1"/>
              <a:t>Sharan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[x] </a:t>
            </a:r>
            <a:r>
              <a:rPr lang="en-US" altLang="zh-CN">
                <a:hlinkClick r:id="rId7"/>
              </a:rPr>
              <a:t>http://cr.openjdk.java.net/~briangoetz/lambda/lambda-state-final.html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13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159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l-GR" altLang="zh-CN" sz="6000" b="1" dirty="0">
                <a:solidFill>
                  <a:srgbClr val="FF0000"/>
                </a:solidFill>
              </a:rPr>
              <a:t>λ</a:t>
            </a:r>
            <a:r>
              <a:rPr lang="el-GR" altLang="zh-CN" sz="6000" b="1" dirty="0"/>
              <a:t>-</a:t>
            </a:r>
            <a:r>
              <a:rPr lang="en-US" altLang="zh-CN" sz="6000" b="1" dirty="0"/>
              <a:t>calculus</a:t>
            </a:r>
            <a:br>
              <a:rPr lang="en" altLang="zh-CN" sz="6000" b="1" dirty="0"/>
            </a:b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2453" y="1690688"/>
            <a:ext cx="10515600" cy="4351338"/>
          </a:xfrm>
        </p:spPr>
        <p:txBody>
          <a:bodyPr>
            <a:normAutofit/>
          </a:bodyPr>
          <a:lstStyle/>
          <a:p>
            <a:pPr>
              <a:buSzPct val="80000"/>
              <a:buFont typeface="Wingdings" pitchFamily="2" charset="2"/>
              <a:buChar char="l"/>
            </a:pPr>
            <a:r>
              <a:rPr lang="zh-CN" altLang="en-US" sz="3600" dirty="0"/>
              <a:t> </a:t>
            </a:r>
            <a:r>
              <a:rPr lang="en-US" altLang="zh-CN" sz="3600" b="1" dirty="0"/>
              <a:t>Basics</a:t>
            </a:r>
          </a:p>
          <a:p>
            <a:pPr>
              <a:buSzPct val="80000"/>
              <a:buFont typeface="Wingdings" pitchFamily="2" charset="2"/>
              <a:buChar char="l"/>
            </a:pPr>
            <a:r>
              <a:rPr lang="en-US" altLang="zh-CN" sz="3600" b="1" dirty="0"/>
              <a:t> Syntax</a:t>
            </a:r>
          </a:p>
          <a:p>
            <a:pPr>
              <a:buSzPct val="80000"/>
              <a:buFont typeface="Wingdings" pitchFamily="2" charset="2"/>
              <a:buChar char="l"/>
            </a:pPr>
            <a:r>
              <a:rPr lang="en-US" altLang="zh-CN" sz="3600" b="1" dirty="0"/>
              <a:t> Operational Semantics</a:t>
            </a:r>
          </a:p>
          <a:p>
            <a:pPr>
              <a:buSzPct val="80000"/>
              <a:buFont typeface="Wingdings" pitchFamily="2" charset="2"/>
              <a:buChar char="l"/>
            </a:pPr>
            <a:r>
              <a:rPr lang="zh-CN" altLang="en-US" sz="3600" b="1" dirty="0"/>
              <a:t> </a:t>
            </a:r>
            <a:r>
              <a:rPr lang="en-US" altLang="zh-CN" sz="3600" b="1" dirty="0"/>
              <a:t>Programming</a:t>
            </a:r>
          </a:p>
          <a:p>
            <a:pPr>
              <a:buSzPct val="80000"/>
              <a:buFont typeface="Wingdings" pitchFamily="2" charset="2"/>
              <a:buChar char="l"/>
            </a:pPr>
            <a:r>
              <a:rPr lang="zh-CN" altLang="en-US" sz="3600" b="1" dirty="0"/>
              <a:t> </a:t>
            </a:r>
            <a:r>
              <a:rPr lang="en-US" altLang="zh-CN" sz="3600" b="1"/>
              <a:t>Evaluation Strategies</a:t>
            </a:r>
            <a:r>
              <a:rPr lang="zh-CN" altLang="en-US" sz="3600" b="1" dirty="0"/>
              <a:t> </a:t>
            </a:r>
            <a:endParaRPr lang="en-US" altLang="zh-CN" sz="3600" b="1" dirty="0"/>
          </a:p>
          <a:p>
            <a:pPr>
              <a:buSzPct val="80000"/>
              <a:buFont typeface="Wingdings" pitchFamily="2" charset="2"/>
              <a:buChar char="l"/>
            </a:pPr>
            <a:r>
              <a:rPr lang="zh-CN" altLang="en-US" sz="3600" b="1" dirty="0"/>
              <a:t> </a:t>
            </a:r>
            <a:r>
              <a:rPr lang="en-US" altLang="zh-CN" sz="3600" b="1" dirty="0"/>
              <a:t>Typed</a:t>
            </a:r>
            <a:r>
              <a:rPr lang="zh-CN" altLang="en-US" sz="3600" b="1" dirty="0"/>
              <a:t> </a:t>
            </a:r>
            <a:r>
              <a:rPr lang="el-GR" altLang="zh-CN" sz="3600" b="1" dirty="0"/>
              <a:t>λ</a:t>
            </a:r>
            <a:r>
              <a:rPr lang="en-US" altLang="zh-CN" sz="3600" b="1" dirty="0"/>
              <a:t>-calculus</a:t>
            </a:r>
          </a:p>
          <a:p>
            <a:pPr>
              <a:buSzPct val="80000"/>
              <a:buFont typeface="Wingdings" pitchFamily="2" charset="2"/>
              <a:buChar char="l"/>
            </a:pPr>
            <a:endParaRPr lang="en-US" altLang="zh-CN" sz="3600" b="1" dirty="0"/>
          </a:p>
        </p:txBody>
      </p:sp>
    </p:spTree>
    <p:extLst>
      <p:ext uri="{BB962C8B-B14F-4D97-AF65-F5344CB8AC3E}">
        <p14:creationId xmlns:p14="http://schemas.microsoft.com/office/powerpoint/2010/main" val="213663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159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l-GR" altLang="zh-CN" sz="6000" b="1" dirty="0">
                <a:solidFill>
                  <a:srgbClr val="FF0000"/>
                </a:solidFill>
              </a:rPr>
              <a:t>λ</a:t>
            </a:r>
            <a:r>
              <a:rPr lang="el-GR" altLang="zh-CN" sz="6000" b="1" dirty="0"/>
              <a:t>-</a:t>
            </a:r>
            <a:r>
              <a:rPr lang="en-US" altLang="zh-CN" sz="6000" b="1" dirty="0"/>
              <a:t>calculus</a:t>
            </a:r>
            <a:br>
              <a:rPr lang="en" altLang="zh-CN" sz="6000" b="1" dirty="0"/>
            </a:b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326" y="1690688"/>
            <a:ext cx="11877674" cy="4351338"/>
          </a:xfrm>
        </p:spPr>
        <p:txBody>
          <a:bodyPr>
            <a:normAutofit/>
          </a:bodyPr>
          <a:lstStyle/>
          <a:p>
            <a:pPr>
              <a:buSzPct val="80000"/>
              <a:buFont typeface="Wingdings" pitchFamily="2" charset="2"/>
              <a:buChar char="l"/>
            </a:pPr>
            <a:r>
              <a:rPr lang="en-US" altLang="zh-CN" sz="3600" dirty="0"/>
              <a:t> Languages to express function application</a:t>
            </a:r>
          </a:p>
          <a:p>
            <a:pPr lvl="1">
              <a:buSzPct val="80000"/>
              <a:buFont typeface="Wingdings" pitchFamily="2" charset="2"/>
              <a:buChar char="l"/>
            </a:pPr>
            <a:r>
              <a:rPr lang="en-US" altLang="zh-CN" sz="3200" dirty="0"/>
              <a:t>Ability to define anonymous functions</a:t>
            </a:r>
          </a:p>
          <a:p>
            <a:pPr lvl="1">
              <a:buSzPct val="80000"/>
              <a:buFont typeface="Wingdings" pitchFamily="2" charset="2"/>
              <a:buChar char="l"/>
            </a:pPr>
            <a:r>
              <a:rPr lang="en-US" altLang="zh-CN" sz="3200" dirty="0"/>
              <a:t>Ability to apply functions</a:t>
            </a:r>
          </a:p>
          <a:p>
            <a:pPr>
              <a:buSzPct val="80000"/>
              <a:buFont typeface="Wingdings" pitchFamily="2" charset="2"/>
              <a:buChar char="l"/>
            </a:pPr>
            <a:r>
              <a:rPr lang="zh-CN" altLang="en-US" sz="3600" dirty="0"/>
              <a:t> </a:t>
            </a:r>
            <a:r>
              <a:rPr lang="en-US" altLang="zh-CN" sz="3600" dirty="0"/>
              <a:t>Functional programming derives from it</a:t>
            </a:r>
            <a:endParaRPr lang="en-US" altLang="zh-CN" dirty="0"/>
          </a:p>
          <a:p>
            <a:pPr lvl="1">
              <a:buSzPct val="80000"/>
              <a:buFont typeface="Wingdings" pitchFamily="2" charset="2"/>
              <a:buChar char="l"/>
            </a:pPr>
            <a:r>
              <a:rPr lang="en-US" altLang="zh-CN" sz="3200" b="1" dirty="0"/>
              <a:t> Lisp Haskell ML family…</a:t>
            </a:r>
          </a:p>
          <a:p>
            <a:pPr>
              <a:buSzPct val="80000"/>
              <a:buFont typeface="Wingdings" pitchFamily="2" charset="2"/>
              <a:buChar char="l"/>
            </a:pPr>
            <a:r>
              <a:rPr lang="en-US" altLang="zh-CN" sz="3600" b="1" dirty="0"/>
              <a:t> </a:t>
            </a:r>
            <a:r>
              <a:rPr lang="en-US" altLang="zh-CN" sz="3600" dirty="0"/>
              <a:t>Tools</a:t>
            </a:r>
            <a:r>
              <a:rPr lang="zh-CN" altLang="en-US" sz="3600" dirty="0"/>
              <a:t> </a:t>
            </a:r>
            <a:r>
              <a:rPr lang="en-US" altLang="zh-CN" sz="3600" dirty="0"/>
              <a:t>to define and prove program properties</a:t>
            </a:r>
          </a:p>
        </p:txBody>
      </p:sp>
    </p:spTree>
    <p:extLst>
      <p:ext uri="{BB962C8B-B14F-4D97-AF65-F5344CB8AC3E}">
        <p14:creationId xmlns:p14="http://schemas.microsoft.com/office/powerpoint/2010/main" val="162957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47313-6119-F34F-81F4-08BC12780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Syntax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FF630-3C7B-C340-A621-1678DFEE9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557"/>
            <a:ext cx="10515600" cy="4351338"/>
          </a:xfrm>
        </p:spPr>
        <p:txBody>
          <a:bodyPr>
            <a:normAutofit/>
          </a:bodyPr>
          <a:lstStyle/>
          <a:p>
            <a:r>
              <a:rPr lang="en" altLang="zh-CN" dirty="0"/>
              <a:t>&lt;expression&gt;  := &lt;name&gt; | &lt;function&gt;|&lt;application&gt;​</a:t>
            </a:r>
          </a:p>
          <a:p>
            <a:r>
              <a:rPr lang="en" altLang="zh-CN" dirty="0"/>
              <a:t>&lt;function&gt; 	 := </a:t>
            </a:r>
            <a:r>
              <a:rPr lang="el-GR" altLang="zh-CN" dirty="0">
                <a:solidFill>
                  <a:srgbClr val="FF0000"/>
                </a:solidFill>
              </a:rPr>
              <a:t>λ</a:t>
            </a:r>
            <a:r>
              <a:rPr lang="el-GR" altLang="zh-CN" dirty="0"/>
              <a:t>&lt;</a:t>
            </a:r>
            <a:r>
              <a:rPr lang="en" altLang="zh-CN" dirty="0"/>
              <a:t>name&gt;.&lt;expression&gt;​</a:t>
            </a:r>
          </a:p>
          <a:p>
            <a:r>
              <a:rPr lang="en" altLang="zh-CN" dirty="0"/>
              <a:t>&lt;application&gt; := &lt;expression&gt;&lt;expression&gt;​</a:t>
            </a:r>
          </a:p>
          <a:p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ABF497-D57D-EA45-8E56-2847021972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1"/>
          <a:stretch/>
        </p:blipFill>
        <p:spPr>
          <a:xfrm>
            <a:off x="448036" y="3254780"/>
            <a:ext cx="5686064" cy="26791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5C88FD-5988-0544-AE12-CE408D567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11" y="3054781"/>
            <a:ext cx="5895679" cy="343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77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B8B95-3941-A447-9DA1-957BD4D1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zh-CN" b="1" dirty="0">
                <a:solidFill>
                  <a:srgbClr val="FF0000"/>
                </a:solidFill>
              </a:rPr>
              <a:t>λ</a:t>
            </a:r>
            <a:r>
              <a:rPr lang="en-US" altLang="zh-CN" b="1" dirty="0"/>
              <a:t>-calculus Programming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581F39-7881-1042-8518-0F92CCA07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9237"/>
            <a:ext cx="10848975" cy="4973637"/>
          </a:xfrm>
        </p:spPr>
        <p:txBody>
          <a:bodyPr>
            <a:normAutofit lnSpcReduction="10000"/>
          </a:bodyPr>
          <a:lstStyle/>
          <a:p>
            <a:r>
              <a:rPr lang="el-GR" altLang="zh-CN" b="1" dirty="0">
                <a:solidFill>
                  <a:srgbClr val="FF0000"/>
                </a:solidFill>
              </a:rPr>
              <a:t>λ</a:t>
            </a:r>
            <a:r>
              <a:rPr lang="en-US" altLang="zh-CN" b="1" dirty="0"/>
              <a:t>-calculus is Turing complete.</a:t>
            </a:r>
          </a:p>
          <a:p>
            <a:r>
              <a:rPr kumimoji="1" lang="en-US" altLang="zh-CN" b="1" dirty="0"/>
              <a:t>Encoding basic elements for programming easily:</a:t>
            </a:r>
          </a:p>
          <a:p>
            <a:pPr lvl="1"/>
            <a:r>
              <a:rPr kumimoji="1" lang="en-US" altLang="zh-CN" b="1" dirty="0"/>
              <a:t>Church Booleans: </a:t>
            </a:r>
            <a:r>
              <a:rPr kumimoji="1" lang="en" altLang="zh-CN" b="1" dirty="0" err="1"/>
              <a:t>tru</a:t>
            </a:r>
            <a:r>
              <a:rPr lang="en" altLang="zh-CN" dirty="0"/>
              <a:t> = </a:t>
            </a:r>
            <a:r>
              <a:rPr lang="el-GR" altLang="zh-CN" dirty="0"/>
              <a:t>λ</a:t>
            </a:r>
            <a:r>
              <a:rPr lang="en" altLang="zh-CN" dirty="0"/>
              <a:t>t. </a:t>
            </a:r>
            <a:r>
              <a:rPr lang="el-GR" altLang="zh-CN" dirty="0"/>
              <a:t>λ</a:t>
            </a:r>
            <a:r>
              <a:rPr lang="en" altLang="zh-CN" dirty="0"/>
              <a:t>f. t; </a:t>
            </a:r>
            <a:r>
              <a:rPr lang="en" altLang="zh-CN" b="1" dirty="0" err="1"/>
              <a:t>fls</a:t>
            </a:r>
            <a:r>
              <a:rPr lang="en" altLang="zh-CN" dirty="0"/>
              <a:t> = </a:t>
            </a:r>
            <a:r>
              <a:rPr lang="el-GR" altLang="zh-CN" dirty="0"/>
              <a:t>λ</a:t>
            </a:r>
            <a:r>
              <a:rPr lang="en" altLang="zh-CN" dirty="0"/>
              <a:t>t. </a:t>
            </a:r>
            <a:r>
              <a:rPr lang="el-GR" altLang="zh-CN" dirty="0"/>
              <a:t>λ</a:t>
            </a:r>
            <a:r>
              <a:rPr lang="en" altLang="zh-CN" dirty="0"/>
              <a:t>f. f; </a:t>
            </a:r>
          </a:p>
          <a:p>
            <a:pPr lvl="2"/>
            <a:r>
              <a:rPr kumimoji="1" lang="en-US" altLang="zh-CN" b="1" dirty="0"/>
              <a:t>Logical operations: AND = </a:t>
            </a:r>
            <a:r>
              <a:rPr lang="el-GR" altLang="zh-CN" dirty="0"/>
              <a:t>λ</a:t>
            </a:r>
            <a:r>
              <a:rPr lang="en" altLang="zh-CN" dirty="0"/>
              <a:t>b. </a:t>
            </a:r>
            <a:r>
              <a:rPr lang="el-GR" altLang="zh-CN" dirty="0"/>
              <a:t>λ</a:t>
            </a:r>
            <a:r>
              <a:rPr lang="en" altLang="zh-CN" dirty="0"/>
              <a:t>c. b c </a:t>
            </a:r>
            <a:r>
              <a:rPr lang="en" altLang="zh-CN" dirty="0" err="1"/>
              <a:t>fls</a:t>
            </a:r>
            <a:r>
              <a:rPr lang="en" altLang="zh-CN" dirty="0"/>
              <a:t>; NOT = </a:t>
            </a:r>
            <a:r>
              <a:rPr lang="el-GR" altLang="zh-CN" dirty="0"/>
              <a:t>λ</a:t>
            </a:r>
            <a:r>
              <a:rPr lang="en" altLang="zh-CN" dirty="0"/>
              <a:t>b. b </a:t>
            </a:r>
            <a:r>
              <a:rPr lang="en" altLang="zh-CN" dirty="0" err="1"/>
              <a:t>fls</a:t>
            </a:r>
            <a:r>
              <a:rPr lang="en" altLang="zh-CN" dirty="0"/>
              <a:t> </a:t>
            </a:r>
            <a:r>
              <a:rPr lang="en" altLang="zh-CN" dirty="0" err="1"/>
              <a:t>tru</a:t>
            </a:r>
            <a:r>
              <a:rPr lang="en" altLang="zh-CN" dirty="0"/>
              <a:t>; OR?</a:t>
            </a:r>
          </a:p>
          <a:p>
            <a:pPr lvl="2"/>
            <a:r>
              <a:rPr kumimoji="1" lang="en-US" altLang="zh-CN" b="1" dirty="0"/>
              <a:t>If statement: IF = </a:t>
            </a:r>
            <a:r>
              <a:rPr lang="el-GR" altLang="zh-CN" dirty="0"/>
              <a:t>λ</a:t>
            </a:r>
            <a:r>
              <a:rPr lang="en" altLang="zh-CN" dirty="0"/>
              <a:t>l. </a:t>
            </a:r>
            <a:r>
              <a:rPr lang="el-GR" altLang="zh-CN" dirty="0"/>
              <a:t>λ</a:t>
            </a:r>
            <a:r>
              <a:rPr lang="en" altLang="zh-CN" dirty="0"/>
              <a:t>m. </a:t>
            </a:r>
            <a:r>
              <a:rPr lang="el-GR" altLang="zh-CN" dirty="0"/>
              <a:t>λ</a:t>
            </a:r>
            <a:r>
              <a:rPr lang="en" altLang="zh-CN" dirty="0"/>
              <a:t>n. l m n  </a:t>
            </a:r>
            <a:r>
              <a:rPr lang="en" altLang="zh-CN" b="1" dirty="0" err="1"/>
              <a:t>eg.</a:t>
            </a:r>
            <a:r>
              <a:rPr lang="en" altLang="zh-CN" dirty="0"/>
              <a:t> IF T v w =&gt; v</a:t>
            </a:r>
          </a:p>
          <a:p>
            <a:pPr lvl="1"/>
            <a:r>
              <a:rPr lang="en" altLang="zh-CN" b="1" dirty="0"/>
              <a:t>Church numerals:</a:t>
            </a:r>
          </a:p>
          <a:p>
            <a:pPr lvl="2"/>
            <a:r>
              <a:rPr lang="en" altLang="zh-CN" b="1" dirty="0"/>
              <a:t>0 = </a:t>
            </a:r>
            <a:r>
              <a:rPr lang="el-GR" altLang="zh-CN" b="1" dirty="0"/>
              <a:t>λ</a:t>
            </a:r>
            <a:r>
              <a:rPr lang="en" altLang="zh-CN" b="1" dirty="0"/>
              <a:t>s. </a:t>
            </a:r>
            <a:r>
              <a:rPr lang="el-GR" altLang="zh-CN" b="1" dirty="0"/>
              <a:t>λ</a:t>
            </a:r>
            <a:r>
              <a:rPr lang="en" altLang="zh-CN" b="1" dirty="0"/>
              <a:t>z. z            plus = </a:t>
            </a:r>
            <a:r>
              <a:rPr lang="el-GR" altLang="zh-CN" dirty="0"/>
              <a:t>λ</a:t>
            </a:r>
            <a:r>
              <a:rPr lang="en" altLang="zh-CN" dirty="0"/>
              <a:t>m. </a:t>
            </a:r>
            <a:r>
              <a:rPr lang="el-GR" altLang="zh-CN" dirty="0"/>
              <a:t>λ</a:t>
            </a:r>
            <a:r>
              <a:rPr lang="en" altLang="zh-CN" dirty="0"/>
              <a:t>n. </a:t>
            </a:r>
            <a:r>
              <a:rPr lang="el-GR" altLang="zh-CN" dirty="0"/>
              <a:t>λ</a:t>
            </a:r>
            <a:r>
              <a:rPr lang="en" altLang="zh-CN" dirty="0"/>
              <a:t>s. </a:t>
            </a:r>
            <a:r>
              <a:rPr lang="el-GR" altLang="zh-CN" dirty="0"/>
              <a:t>λ</a:t>
            </a:r>
            <a:r>
              <a:rPr lang="en" altLang="zh-CN" dirty="0" err="1"/>
              <a:t>z.ms</a:t>
            </a:r>
            <a:r>
              <a:rPr lang="en" altLang="zh-CN" dirty="0"/>
              <a:t>(</a:t>
            </a:r>
            <a:r>
              <a:rPr lang="en" altLang="zh-CN" dirty="0" err="1"/>
              <a:t>nsz</a:t>
            </a:r>
            <a:r>
              <a:rPr lang="en" altLang="zh-CN" dirty="0"/>
              <a:t>);</a:t>
            </a:r>
            <a:endParaRPr lang="en" altLang="zh-CN" b="1" dirty="0"/>
          </a:p>
          <a:p>
            <a:pPr lvl="2"/>
            <a:r>
              <a:rPr lang="en" altLang="zh-CN" b="1" dirty="0"/>
              <a:t>1 = </a:t>
            </a:r>
            <a:r>
              <a:rPr lang="el-GR" altLang="zh-CN" b="1" dirty="0"/>
              <a:t>λ</a:t>
            </a:r>
            <a:r>
              <a:rPr lang="en" altLang="zh-CN" b="1" dirty="0"/>
              <a:t>s. </a:t>
            </a:r>
            <a:r>
              <a:rPr lang="el-GR" altLang="zh-CN" b="1" dirty="0"/>
              <a:t>λ</a:t>
            </a:r>
            <a:r>
              <a:rPr lang="en" altLang="zh-CN" b="1" dirty="0"/>
              <a:t>z. </a:t>
            </a:r>
            <a:r>
              <a:rPr lang="en" altLang="zh-CN" b="1" dirty="0" err="1"/>
              <a:t>sz</a:t>
            </a:r>
            <a:r>
              <a:rPr lang="en" altLang="zh-CN" b="1" dirty="0"/>
              <a:t>           times = </a:t>
            </a:r>
            <a:r>
              <a:rPr lang="el-GR" altLang="zh-CN" dirty="0"/>
              <a:t>λ</a:t>
            </a:r>
            <a:r>
              <a:rPr lang="en" altLang="zh-CN" dirty="0"/>
              <a:t>m. </a:t>
            </a:r>
            <a:r>
              <a:rPr lang="el-GR" altLang="zh-CN" dirty="0"/>
              <a:t>λ</a:t>
            </a:r>
            <a:r>
              <a:rPr lang="en" altLang="zh-CN" dirty="0"/>
              <a:t>n. m (plus n) c0; </a:t>
            </a:r>
          </a:p>
          <a:p>
            <a:pPr lvl="2"/>
            <a:r>
              <a:rPr lang="en" altLang="zh-CN" b="1" dirty="0"/>
              <a:t>2 = </a:t>
            </a:r>
            <a:r>
              <a:rPr lang="el-GR" altLang="zh-CN" b="1" dirty="0"/>
              <a:t>λ</a:t>
            </a:r>
            <a:r>
              <a:rPr lang="en" altLang="zh-CN" b="1" dirty="0"/>
              <a:t>s. </a:t>
            </a:r>
            <a:r>
              <a:rPr lang="el-GR" altLang="zh-CN" b="1" dirty="0"/>
              <a:t>λ</a:t>
            </a:r>
            <a:r>
              <a:rPr lang="en" altLang="zh-CN" b="1" dirty="0"/>
              <a:t>z. s(</a:t>
            </a:r>
            <a:r>
              <a:rPr lang="en" altLang="zh-CN" b="1" dirty="0" err="1"/>
              <a:t>sz</a:t>
            </a:r>
            <a:r>
              <a:rPr lang="en" altLang="zh-CN" b="1" dirty="0"/>
              <a:t>)</a:t>
            </a:r>
            <a:endParaRPr lang="en" altLang="zh-CN" dirty="0"/>
          </a:p>
          <a:p>
            <a:pPr lvl="2"/>
            <a:r>
              <a:rPr lang="en" altLang="zh-CN" b="1" dirty="0"/>
              <a:t>3 = </a:t>
            </a:r>
            <a:r>
              <a:rPr lang="el-GR" altLang="zh-CN" b="1" dirty="0"/>
              <a:t>λ</a:t>
            </a:r>
            <a:r>
              <a:rPr lang="en" altLang="zh-CN" b="1" dirty="0"/>
              <a:t>s. </a:t>
            </a:r>
            <a:r>
              <a:rPr lang="el-GR" altLang="zh-CN" b="1" dirty="0"/>
              <a:t>λ</a:t>
            </a:r>
            <a:r>
              <a:rPr lang="en" altLang="zh-CN" b="1" dirty="0"/>
              <a:t>z. s(s(</a:t>
            </a:r>
            <a:r>
              <a:rPr lang="en" altLang="zh-CN" b="1" dirty="0" err="1"/>
              <a:t>sz</a:t>
            </a:r>
            <a:r>
              <a:rPr lang="en" altLang="zh-CN" b="1" dirty="0"/>
              <a:t>)</a:t>
            </a:r>
          </a:p>
          <a:p>
            <a:pPr lvl="1"/>
            <a:r>
              <a:rPr lang="en" altLang="zh-CN" b="1" dirty="0"/>
              <a:t>Pairs</a:t>
            </a:r>
            <a:r>
              <a:rPr lang="en" altLang="zh-CN" dirty="0"/>
              <a:t>(tuples, lists…)</a:t>
            </a:r>
          </a:p>
          <a:p>
            <a:pPr lvl="2"/>
            <a:r>
              <a:rPr lang="en" altLang="zh-CN" dirty="0"/>
              <a:t>pair = </a:t>
            </a:r>
            <a:r>
              <a:rPr lang="el-GR" altLang="zh-CN" dirty="0"/>
              <a:t>λ</a:t>
            </a:r>
            <a:r>
              <a:rPr lang="en" altLang="zh-CN" dirty="0"/>
              <a:t>f.</a:t>
            </a:r>
            <a:r>
              <a:rPr lang="el-GR" altLang="zh-CN" dirty="0"/>
              <a:t>λ</a:t>
            </a:r>
            <a:r>
              <a:rPr lang="en" altLang="zh-CN" dirty="0"/>
              <a:t>s.</a:t>
            </a:r>
            <a:r>
              <a:rPr lang="el-GR" altLang="zh-CN" dirty="0"/>
              <a:t>λ</a:t>
            </a:r>
            <a:r>
              <a:rPr lang="en" altLang="zh-CN" dirty="0"/>
              <a:t>b. b f s; </a:t>
            </a:r>
          </a:p>
          <a:p>
            <a:pPr lvl="2"/>
            <a:r>
              <a:rPr lang="en" altLang="zh-CN" dirty="0" err="1"/>
              <a:t>fst</a:t>
            </a:r>
            <a:r>
              <a:rPr lang="en" altLang="zh-CN" dirty="0"/>
              <a:t> = </a:t>
            </a:r>
            <a:r>
              <a:rPr lang="el-GR" altLang="zh-CN" dirty="0"/>
              <a:t>λ</a:t>
            </a:r>
            <a:r>
              <a:rPr lang="en" altLang="zh-CN" dirty="0"/>
              <a:t>p. p </a:t>
            </a:r>
            <a:r>
              <a:rPr lang="en" altLang="zh-CN" dirty="0" err="1"/>
              <a:t>tru</a:t>
            </a:r>
            <a:r>
              <a:rPr lang="en" altLang="zh-CN" dirty="0"/>
              <a:t>;</a:t>
            </a:r>
            <a:br>
              <a:rPr lang="en" altLang="zh-CN" dirty="0"/>
            </a:br>
            <a:r>
              <a:rPr lang="en" altLang="zh-CN" dirty="0" err="1"/>
              <a:t>snd</a:t>
            </a:r>
            <a:r>
              <a:rPr lang="en" altLang="zh-CN" dirty="0"/>
              <a:t> = </a:t>
            </a:r>
            <a:r>
              <a:rPr lang="el-GR" altLang="zh-CN" dirty="0"/>
              <a:t>λ</a:t>
            </a:r>
            <a:r>
              <a:rPr lang="en" altLang="zh-CN" dirty="0"/>
              <a:t>p. p </a:t>
            </a:r>
            <a:r>
              <a:rPr lang="en" altLang="zh-CN" dirty="0" err="1"/>
              <a:t>fls</a:t>
            </a:r>
            <a:r>
              <a:rPr lang="en" altLang="zh-CN" dirty="0"/>
              <a:t>; </a:t>
            </a:r>
          </a:p>
          <a:p>
            <a:pPr lvl="2"/>
            <a:endParaRPr kumimoji="1" lang="en-US" altLang="zh-CN" b="1" dirty="0"/>
          </a:p>
          <a:p>
            <a:pPr lvl="2"/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860724-DE4A-0240-84F0-51B02352D61C}"/>
              </a:ext>
            </a:extLst>
          </p:cNvPr>
          <p:cNvSpPr txBox="1"/>
          <p:nvPr/>
        </p:nvSpPr>
        <p:spPr>
          <a:xfrm>
            <a:off x="5467355" y="4277874"/>
            <a:ext cx="61150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000" b="1" dirty="0" err="1"/>
              <a:t>iszro</a:t>
            </a:r>
            <a:r>
              <a:rPr lang="en" altLang="zh-CN" sz="2000" b="1" dirty="0"/>
              <a:t> = </a:t>
            </a:r>
            <a:r>
              <a:rPr lang="el-GR" altLang="zh-CN" sz="2000" dirty="0"/>
              <a:t>λ</a:t>
            </a:r>
            <a:r>
              <a:rPr lang="en" altLang="zh-CN" sz="2000" dirty="0"/>
              <a:t>m. m (</a:t>
            </a:r>
            <a:r>
              <a:rPr lang="el-GR" altLang="zh-CN" sz="2000" dirty="0"/>
              <a:t>λ</a:t>
            </a:r>
            <a:r>
              <a:rPr lang="en" altLang="zh-CN" sz="2000" dirty="0"/>
              <a:t>x. </a:t>
            </a:r>
            <a:r>
              <a:rPr lang="en" altLang="zh-CN" sz="2000" dirty="0" err="1"/>
              <a:t>fls</a:t>
            </a:r>
            <a:r>
              <a:rPr lang="en" altLang="zh-CN" sz="2000" dirty="0"/>
              <a:t>) </a:t>
            </a:r>
            <a:r>
              <a:rPr lang="en" altLang="zh-CN" sz="2000" dirty="0" err="1"/>
              <a:t>tru</a:t>
            </a:r>
            <a:r>
              <a:rPr lang="en" altLang="zh-CN" sz="2000" dirty="0"/>
              <a:t>;</a:t>
            </a:r>
          </a:p>
          <a:p>
            <a:r>
              <a:rPr lang="en-US" altLang="zh-CN" sz="2000" b="1" dirty="0" err="1"/>
              <a:t>Pred</a:t>
            </a:r>
            <a:r>
              <a:rPr lang="en-US" altLang="zh-CN" sz="2000" dirty="0"/>
              <a:t> = </a:t>
            </a:r>
            <a:r>
              <a:rPr lang="el-GR" altLang="zh-CN" sz="2000" dirty="0"/>
              <a:t>λ</a:t>
            </a:r>
            <a:r>
              <a:rPr lang="en" altLang="zh-CN" sz="2000" dirty="0"/>
              <a:t>m. </a:t>
            </a:r>
            <a:r>
              <a:rPr lang="en" altLang="zh-CN" sz="2000" dirty="0" err="1"/>
              <a:t>fst</a:t>
            </a:r>
            <a:r>
              <a:rPr lang="en" altLang="zh-CN" sz="2000" dirty="0"/>
              <a:t> (m ss </a:t>
            </a:r>
            <a:r>
              <a:rPr lang="en" altLang="zh-CN" sz="2000" dirty="0" err="1"/>
              <a:t>zz</a:t>
            </a:r>
            <a:r>
              <a:rPr lang="en" altLang="zh-CN" sz="2000" dirty="0"/>
              <a:t>) </a:t>
            </a:r>
          </a:p>
          <a:p>
            <a:r>
              <a:rPr lang="en" altLang="zh-CN" sz="2400" b="1" dirty="0" err="1"/>
              <a:t>scc</a:t>
            </a:r>
            <a:r>
              <a:rPr lang="en" altLang="zh-CN" sz="2400" dirty="0"/>
              <a:t>= </a:t>
            </a:r>
            <a:r>
              <a:rPr lang="el-GR" altLang="zh-CN" sz="2400" dirty="0"/>
              <a:t>λ</a:t>
            </a:r>
            <a:r>
              <a:rPr lang="en" altLang="zh-CN" sz="2400" dirty="0"/>
              <a:t>n. </a:t>
            </a:r>
            <a:r>
              <a:rPr lang="el-GR" altLang="zh-CN" sz="2400" dirty="0"/>
              <a:t>λ</a:t>
            </a:r>
            <a:r>
              <a:rPr lang="en" altLang="zh-CN" sz="2400" dirty="0"/>
              <a:t>s. </a:t>
            </a:r>
            <a:r>
              <a:rPr lang="el-GR" altLang="zh-CN" sz="2400" dirty="0"/>
              <a:t>λ</a:t>
            </a:r>
            <a:r>
              <a:rPr lang="en" altLang="zh-CN" sz="2400" dirty="0" err="1"/>
              <a:t>z.s</a:t>
            </a:r>
            <a:r>
              <a:rPr lang="en" altLang="zh-CN" sz="2400" dirty="0"/>
              <a:t>(</a:t>
            </a:r>
            <a:r>
              <a:rPr lang="en" altLang="zh-CN" sz="2400" dirty="0" err="1"/>
              <a:t>nsz</a:t>
            </a:r>
            <a:r>
              <a:rPr lang="en" altLang="zh-CN" sz="2400" dirty="0"/>
              <a:t>) </a:t>
            </a:r>
          </a:p>
          <a:p>
            <a:endParaRPr lang="en" altLang="zh-CN" sz="2000" dirty="0"/>
          </a:p>
          <a:p>
            <a:endParaRPr lang="en" altLang="zh-CN" sz="2000" b="1" dirty="0"/>
          </a:p>
          <a:p>
            <a:r>
              <a:rPr lang="en" altLang="zh-CN" sz="2000" dirty="0"/>
              <a:t>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968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42EDB-52CB-AD43-9D68-662C7C7D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Recursions</a:t>
            </a:r>
            <a:endParaRPr kumimoji="1"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8815BEA-1AD8-C640-8BCE-FD22F5E35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439863"/>
            <a:ext cx="11906250" cy="4351338"/>
          </a:xfrm>
        </p:spPr>
        <p:txBody>
          <a:bodyPr>
            <a:normAutofit lnSpcReduction="10000"/>
          </a:bodyPr>
          <a:lstStyle/>
          <a:p>
            <a:pPr lvl="1"/>
            <a:r>
              <a:rPr lang="en" altLang="zh-CN" sz="3200" b="1" dirty="0"/>
              <a:t>Fixed point combinator </a:t>
            </a:r>
            <a:endParaRPr lang="en" altLang="zh-CN" b="1" dirty="0"/>
          </a:p>
          <a:p>
            <a:pPr lvl="2"/>
            <a:r>
              <a:rPr lang="en" altLang="zh-CN" sz="2800" dirty="0"/>
              <a:t>fix= </a:t>
            </a:r>
            <a:r>
              <a:rPr lang="el-GR" altLang="zh-CN" sz="2800" dirty="0"/>
              <a:t>λ</a:t>
            </a:r>
            <a:r>
              <a:rPr lang="en" altLang="zh-CN" sz="2800" dirty="0"/>
              <a:t>f.(</a:t>
            </a:r>
            <a:r>
              <a:rPr lang="el-GR" altLang="zh-CN" sz="2800" dirty="0"/>
              <a:t>λ</a:t>
            </a:r>
            <a:r>
              <a:rPr lang="en" altLang="zh-CN" sz="2800" dirty="0" err="1"/>
              <a:t>x.f</a:t>
            </a:r>
            <a:r>
              <a:rPr lang="en" altLang="zh-CN" sz="2800" dirty="0"/>
              <a:t>(</a:t>
            </a:r>
            <a:r>
              <a:rPr lang="el-GR" altLang="zh-CN" sz="2800" dirty="0"/>
              <a:t>λ</a:t>
            </a:r>
            <a:r>
              <a:rPr lang="en" altLang="zh-CN" sz="2800" dirty="0" err="1"/>
              <a:t>y.xxy</a:t>
            </a:r>
            <a:r>
              <a:rPr lang="en" altLang="zh-CN" sz="2800" dirty="0"/>
              <a:t>))(</a:t>
            </a:r>
            <a:r>
              <a:rPr lang="el-GR" altLang="zh-CN" sz="2800" dirty="0"/>
              <a:t>λ</a:t>
            </a:r>
            <a:r>
              <a:rPr lang="en" altLang="zh-CN" sz="2800" dirty="0" err="1"/>
              <a:t>x.f</a:t>
            </a:r>
            <a:r>
              <a:rPr lang="en" altLang="zh-CN" sz="2800" dirty="0"/>
              <a:t>(</a:t>
            </a:r>
            <a:r>
              <a:rPr lang="el-GR" altLang="zh-CN" sz="2800" dirty="0"/>
              <a:t>λ</a:t>
            </a:r>
            <a:r>
              <a:rPr lang="en" altLang="zh-CN" sz="2800" dirty="0" err="1"/>
              <a:t>y.xxy</a:t>
            </a:r>
            <a:r>
              <a:rPr lang="en" altLang="zh-CN" sz="2800" dirty="0"/>
              <a:t>));</a:t>
            </a:r>
            <a:endParaRPr lang="en" altLang="zh-CN" sz="3200" b="1" dirty="0"/>
          </a:p>
          <a:p>
            <a:pPr lvl="1"/>
            <a:r>
              <a:rPr lang="en" altLang="zh-CN" sz="3200" b="1" dirty="0"/>
              <a:t>Function that calls itself</a:t>
            </a:r>
          </a:p>
          <a:p>
            <a:pPr lvl="2"/>
            <a:r>
              <a:rPr lang="en" altLang="zh-CN" sz="2800" dirty="0"/>
              <a:t>This effect can be achieved by first defining g = </a:t>
            </a:r>
            <a:r>
              <a:rPr lang="el-GR" altLang="zh-CN" sz="2800" dirty="0"/>
              <a:t>λ</a:t>
            </a:r>
            <a:r>
              <a:rPr lang="en" altLang="zh-CN" sz="2800" dirty="0" err="1"/>
              <a:t>f.⟨body</a:t>
            </a:r>
            <a:r>
              <a:rPr lang="en" altLang="zh-CN" sz="2800" dirty="0"/>
              <a:t> containing f⟩ and then h = fix g</a:t>
            </a:r>
            <a:r>
              <a:rPr lang="en" altLang="zh-CN" dirty="0"/>
              <a:t>. </a:t>
            </a:r>
            <a:endParaRPr lang="en" altLang="zh-CN" sz="2800" dirty="0"/>
          </a:p>
          <a:p>
            <a:pPr lvl="1"/>
            <a:r>
              <a:rPr lang="en" altLang="zh-CN" sz="3200" dirty="0"/>
              <a:t>g</a:t>
            </a:r>
            <a:r>
              <a:rPr lang="en" altLang="zh-CN" dirty="0"/>
              <a:t> = </a:t>
            </a:r>
            <a:r>
              <a:rPr lang="el-GR" altLang="zh-CN" dirty="0"/>
              <a:t>λ</a:t>
            </a:r>
            <a:r>
              <a:rPr lang="en" altLang="zh-CN" dirty="0" err="1"/>
              <a:t>fct</a:t>
            </a:r>
            <a:r>
              <a:rPr lang="en" altLang="zh-CN" dirty="0"/>
              <a:t>. </a:t>
            </a:r>
            <a:r>
              <a:rPr lang="el-GR" altLang="zh-CN" dirty="0"/>
              <a:t>λ</a:t>
            </a:r>
            <a:r>
              <a:rPr lang="en" altLang="zh-CN" dirty="0"/>
              <a:t>n. if </a:t>
            </a:r>
            <a:r>
              <a:rPr lang="en" altLang="zh-CN" dirty="0" err="1"/>
              <a:t>realeq</a:t>
            </a:r>
            <a:r>
              <a:rPr lang="en" altLang="zh-CN" dirty="0"/>
              <a:t> n c0 then c1 else (times n (</a:t>
            </a:r>
            <a:r>
              <a:rPr lang="en" altLang="zh-CN" dirty="0" err="1"/>
              <a:t>fct</a:t>
            </a:r>
            <a:r>
              <a:rPr lang="en" altLang="zh-CN" dirty="0"/>
              <a:t> (</a:t>
            </a:r>
            <a:r>
              <a:rPr lang="en" altLang="zh-CN" dirty="0" err="1"/>
              <a:t>prd</a:t>
            </a:r>
            <a:r>
              <a:rPr lang="en" altLang="zh-CN" dirty="0"/>
              <a:t> n))); </a:t>
            </a:r>
          </a:p>
          <a:p>
            <a:pPr marL="457200" lvl="1" indent="0">
              <a:buNone/>
            </a:pPr>
            <a:r>
              <a:rPr lang="en" altLang="zh-CN" sz="3200" dirty="0"/>
              <a:t> </a:t>
            </a:r>
            <a:r>
              <a:rPr lang="en" altLang="zh-CN" sz="3200" dirty="0">
                <a:solidFill>
                  <a:srgbClr val="FF0000"/>
                </a:solidFill>
              </a:rPr>
              <a:t>factorial</a:t>
            </a:r>
            <a:r>
              <a:rPr lang="en" altLang="zh-CN" sz="3200" dirty="0"/>
              <a:t> = fix g; </a:t>
            </a:r>
            <a:endParaRPr lang="en" altLang="zh-CN" sz="3200" b="1" dirty="0"/>
          </a:p>
          <a:p>
            <a:pPr lvl="1"/>
            <a:r>
              <a:rPr lang="en" altLang="zh-CN" sz="3200" dirty="0"/>
              <a:t>Y = </a:t>
            </a:r>
            <a:r>
              <a:rPr lang="el-GR" altLang="zh-CN" sz="3200" dirty="0"/>
              <a:t>λ</a:t>
            </a:r>
            <a:r>
              <a:rPr lang="en" altLang="zh-CN" sz="3200" dirty="0"/>
              <a:t>f.(</a:t>
            </a:r>
            <a:r>
              <a:rPr lang="el-GR" altLang="zh-CN" sz="3200" dirty="0"/>
              <a:t>λ</a:t>
            </a:r>
            <a:r>
              <a:rPr lang="en" altLang="zh-CN" sz="3200" dirty="0" err="1"/>
              <a:t>x.f</a:t>
            </a:r>
            <a:r>
              <a:rPr lang="en" altLang="zh-CN" sz="3200" dirty="0"/>
              <a:t> (x x)) (</a:t>
            </a:r>
            <a:r>
              <a:rPr lang="el-GR" altLang="zh-CN" sz="3200" dirty="0"/>
              <a:t>λ</a:t>
            </a:r>
            <a:r>
              <a:rPr lang="en" altLang="zh-CN" sz="3200" dirty="0" err="1"/>
              <a:t>x.f</a:t>
            </a:r>
            <a:r>
              <a:rPr lang="en" altLang="zh-CN" sz="3200" dirty="0"/>
              <a:t> (x x))</a:t>
            </a:r>
          </a:p>
          <a:p>
            <a:pPr lvl="2"/>
            <a:r>
              <a:rPr lang="en" altLang="zh-CN" sz="3500" b="1" dirty="0" err="1"/>
              <a:t>Y</a:t>
            </a:r>
            <a:r>
              <a:rPr lang="en" altLang="zh-CN" sz="3500" dirty="0" err="1"/>
              <a:t>f</a:t>
            </a:r>
            <a:r>
              <a:rPr lang="en" altLang="zh-CN" sz="3500" dirty="0"/>
              <a:t>=f(</a:t>
            </a:r>
            <a:r>
              <a:rPr lang="en" altLang="zh-CN" sz="3500" b="1" dirty="0" err="1"/>
              <a:t>Y</a:t>
            </a:r>
            <a:r>
              <a:rPr lang="en" altLang="zh-CN" sz="3500" dirty="0" err="1"/>
              <a:t>f</a:t>
            </a:r>
            <a:r>
              <a:rPr lang="en" altLang="zh-CN" sz="3500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809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4F430-A28C-984B-9422-B5C5CDCFE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Operational Semantics</a:t>
            </a:r>
            <a:endParaRPr kumimoji="1" lang="zh-CN" altLang="en-US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8F43FDD-34C7-7340-9E5D-834449730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2768"/>
            <a:ext cx="2205038" cy="906516"/>
          </a:xfr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BE3DD6A-3E2F-7046-9A89-ACD8D362B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88" y="2667000"/>
            <a:ext cx="4247337" cy="138124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CBB2E69-5E97-7D40-864A-913F2A7615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88" y="3976312"/>
            <a:ext cx="6361887" cy="110394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13E97F4-D0D4-F448-88D1-DDB75DF95462}"/>
              </a:ext>
            </a:extLst>
          </p:cNvPr>
          <p:cNvSpPr txBox="1"/>
          <p:nvPr/>
        </p:nvSpPr>
        <p:spPr>
          <a:xfrm>
            <a:off x="7000875" y="4168669"/>
            <a:ext cx="3582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l-GR" altLang="zh-CN" sz="2800" dirty="0">
                <a:solidFill>
                  <a:srgbClr val="FF0000"/>
                </a:solidFill>
              </a:rPr>
              <a:t>β</a:t>
            </a:r>
            <a:r>
              <a:rPr kumimoji="1" lang="en-US" altLang="zh-CN" sz="2800" dirty="0">
                <a:solidFill>
                  <a:srgbClr val="FF0000"/>
                </a:solidFill>
              </a:rPr>
              <a:t>-reduction / substitution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E013D90-429A-F74C-BB9D-3196707C4C4A}"/>
              </a:ext>
            </a:extLst>
          </p:cNvPr>
          <p:cNvSpPr txBox="1"/>
          <p:nvPr/>
        </p:nvSpPr>
        <p:spPr>
          <a:xfrm>
            <a:off x="4886325" y="1806294"/>
            <a:ext cx="67151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 Non-deterministic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semantics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Stuck state: free variables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Might loop forever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" altLang="zh-CN" sz="2800" dirty="0"/>
              <a:t>Y g diverges for every g</a:t>
            </a:r>
            <a:br>
              <a:rPr lang="en" altLang="zh-CN" sz="2800" dirty="0"/>
            </a:br>
            <a:endParaRPr lang="e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791230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741C0-8A2E-5546-A2FF-C9F811F0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Order of Evaluation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9EEBD75-E5A3-D84C-A5B0-597DB8BAA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00"/>
          <a:stretch/>
        </p:blipFill>
        <p:spPr>
          <a:xfrm>
            <a:off x="538163" y="1328737"/>
            <a:ext cx="9362660" cy="5314950"/>
          </a:xfrm>
        </p:spPr>
      </p:pic>
    </p:spTree>
    <p:extLst>
      <p:ext uri="{BB962C8B-B14F-4D97-AF65-F5344CB8AC3E}">
        <p14:creationId xmlns:p14="http://schemas.microsoft.com/office/powerpoint/2010/main" val="257371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代码用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</TotalTime>
  <Words>2132</Words>
  <Application>Microsoft Macintosh PowerPoint</Application>
  <PresentationFormat>宽屏</PresentationFormat>
  <Paragraphs>301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Arial</vt:lpstr>
      <vt:lpstr>Consolas</vt:lpstr>
      <vt:lpstr>Wingdings</vt:lpstr>
      <vt:lpstr>Office 主题​​</vt:lpstr>
      <vt:lpstr>C++和Java的 lambda表达式 机制</vt:lpstr>
      <vt:lpstr>What is a λ-expression？ </vt:lpstr>
      <vt:lpstr>λ-calculus </vt:lpstr>
      <vt:lpstr>λ-calculus </vt:lpstr>
      <vt:lpstr>Syntax</vt:lpstr>
      <vt:lpstr>λ-calculus Programming</vt:lpstr>
      <vt:lpstr>Recursions</vt:lpstr>
      <vt:lpstr>Operational Semantics</vt:lpstr>
      <vt:lpstr>The Order of Evaluation</vt:lpstr>
      <vt:lpstr>Simply-Typed λ-calculus (F1) </vt:lpstr>
      <vt:lpstr>PowerPoint 演示文稿</vt:lpstr>
      <vt:lpstr>PowerPoint 演示文稿</vt:lpstr>
      <vt:lpstr>Java 8 引入lambda表达式</vt:lpstr>
      <vt:lpstr>语法</vt:lpstr>
      <vt:lpstr>语法：作为参数传递</vt:lpstr>
      <vt:lpstr>不是匿名内部类</vt:lpstr>
      <vt:lpstr>函数式接口</vt:lpstr>
      <vt:lpstr>函数式接口与lambda表达式</vt:lpstr>
      <vt:lpstr>泛型函数式接口</vt:lpstr>
      <vt:lpstr>变量捕获</vt:lpstr>
      <vt:lpstr>变量捕获：闭包</vt:lpstr>
      <vt:lpstr>Lambda in Java</vt:lpstr>
      <vt:lpstr>总结</vt:lpstr>
      <vt:lpstr>参考资料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C++和Java的 lambda表达式机制</dc:title>
  <dc:creator>PaJir</dc:creator>
  <cp:lastModifiedBy>茹 王</cp:lastModifiedBy>
  <cp:revision>130</cp:revision>
  <dcterms:created xsi:type="dcterms:W3CDTF">2020-05-17T14:28:15Z</dcterms:created>
  <dcterms:modified xsi:type="dcterms:W3CDTF">2020-05-24T09:57:05Z</dcterms:modified>
</cp:coreProperties>
</file>