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75" r:id="rId4"/>
    <p:sldId id="259" r:id="rId5"/>
    <p:sldId id="276" r:id="rId6"/>
    <p:sldId id="260" r:id="rId7"/>
    <p:sldId id="261" r:id="rId8"/>
    <p:sldId id="263" r:id="rId9"/>
    <p:sldId id="267" r:id="rId10"/>
    <p:sldId id="268" r:id="rId11"/>
    <p:sldId id="271" r:id="rId12"/>
    <p:sldId id="269" r:id="rId13"/>
    <p:sldId id="265" r:id="rId14"/>
    <p:sldId id="272" r:id="rId15"/>
    <p:sldId id="273" r:id="rId16"/>
    <p:sldId id="266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原理" id="{C8AFBD54-BE5F-43AF-AAFE-E8DFA05B7A9C}">
          <p14:sldIdLst>
            <p14:sldId id="258"/>
            <p14:sldId id="275"/>
          </p14:sldIdLst>
        </p14:section>
        <p14:section name="C++" id="{88FF4DF2-9F8A-4640-8129-9B570D54E974}">
          <p14:sldIdLst>
            <p14:sldId id="259"/>
            <p14:sldId id="276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9"/>
            <p14:sldId id="265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mbda_calculus" TargetMode="External"/><Relationship Id="rId7" Type="http://schemas.openxmlformats.org/officeDocument/2006/relationships/hyperlink" Target="http://cr.openjdk.java.net/~briangoetz/lambda/lambda-state-final.html" TargetMode="External"/><Relationship Id="rId2" Type="http://schemas.openxmlformats.org/officeDocument/2006/relationships/hyperlink" Target="https://www.cs.utah.edu/~mflatt/past-courses/cs7520/public_html/s06/not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index.html" TargetMode="External"/><Relationship Id="rId5" Type="http://schemas.openxmlformats.org/officeDocument/2006/relationships/hyperlink" Target="https://github.com/CarpenterLee/JavaLambdaInternals" TargetMode="External"/><Relationship Id="rId4" Type="http://schemas.openxmlformats.org/officeDocument/2006/relationships/hyperlink" Target="https://cs242.stanford.edu/f19/lectures/02-1-lambda-calculu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 smtClean="0"/>
              <a:t>C++</a:t>
            </a:r>
            <a:r>
              <a:rPr lang="zh-CN" altLang="en-US" sz="4400" smtClean="0"/>
              <a:t>和</a:t>
            </a:r>
            <a:r>
              <a:rPr lang="en-US" altLang="zh-CN" sz="4400" smtClean="0"/>
              <a:t>Java</a:t>
            </a:r>
            <a:r>
              <a:rPr lang="zh-CN" altLang="en-US" sz="2400"/>
              <a:t>的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en-US" altLang="zh-CN" sz="4400" smtClean="0"/>
              <a:t>lambda</a:t>
            </a:r>
            <a:r>
              <a:rPr lang="zh-CN" altLang="en-US" sz="4400" smtClean="0"/>
              <a:t>表达式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zh-CN" altLang="en-US" sz="4400" smtClean="0"/>
              <a:t>机制</a:t>
            </a:r>
            <a:endParaRPr lang="zh-CN" altLang="en-US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 smtClean="0"/>
              <a:t>刘佳盼 </a:t>
            </a:r>
            <a:r>
              <a:rPr lang="en-US" altLang="zh-CN" smtClean="0"/>
              <a:t>17307130113</a:t>
            </a:r>
          </a:p>
          <a:p>
            <a:r>
              <a:rPr lang="zh-CN" altLang="en-US" smtClean="0"/>
              <a:t>王  昊 </a:t>
            </a:r>
            <a:r>
              <a:rPr lang="en-US" altLang="zh-CN" smtClean="0"/>
              <a:t>17307130027</a:t>
            </a:r>
          </a:p>
          <a:p>
            <a:r>
              <a:rPr lang="zh-CN" altLang="en-US" smtClean="0"/>
              <a:t>王  茹 </a:t>
            </a:r>
            <a:r>
              <a:rPr lang="en-US" altLang="zh-CN" smtClean="0"/>
              <a:t>17307130285</a:t>
            </a:r>
            <a:endParaRPr lang="en-US" altLang="zh-CN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mtClean="0"/>
              <a:t>λ-calculus</a:t>
            </a:r>
          </a:p>
          <a:p>
            <a:pPr algn="l"/>
            <a:r>
              <a:rPr lang="en-US" altLang="zh-CN" smtClean="0"/>
              <a:t>Lambda in C++</a:t>
            </a:r>
          </a:p>
          <a:p>
            <a:pPr algn="l"/>
            <a:r>
              <a:rPr lang="en-US" altLang="zh-CN" smtClean="0"/>
              <a:t>Lambda in Java</a:t>
            </a:r>
            <a:endParaRPr lang="en-US" altLang="zh-CN" smtClean="0"/>
          </a:p>
        </p:txBody>
      </p:sp>
      <p:cxnSp>
        <p:nvCxnSpPr>
          <p:cNvPr id="9" name="直接连接符 8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</p:cNvCxnSpPr>
          <p:nvPr/>
        </p:nvCxnSpPr>
        <p:spPr>
          <a:xfrm flipV="1">
            <a:off x="4695825" y="5557837"/>
            <a:ext cx="2505075" cy="68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函数式接口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</a:t>
            </a:r>
            <a:r>
              <a:rPr lang="zh-CN" altLang="en-US" smtClean="0"/>
              <a:t>式接口是仅包含一个抽象方法的接口，通常表示单个动作。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en-US" altLang="zh-CN"/>
              <a:t>. </a:t>
            </a:r>
            <a:r>
              <a:rPr lang="zh-CN" altLang="en-US" b="1" smtClean="0"/>
              <a:t>代码简洁</a:t>
            </a:r>
            <a:r>
              <a:rPr lang="zh-CN" altLang="en-US" smtClean="0"/>
              <a:t>。函数式</a:t>
            </a:r>
            <a:r>
              <a:rPr lang="zh-CN" altLang="en-US"/>
              <a:t>编程写出的代码简洁且意图明确，</a:t>
            </a:r>
            <a:r>
              <a:rPr lang="zh-CN" altLang="en-US" smtClean="0"/>
              <a:t>使用</a:t>
            </a:r>
            <a:r>
              <a:rPr lang="en-US" altLang="zh-CN" smtClean="0"/>
              <a:t>stream</a:t>
            </a:r>
            <a:r>
              <a:rPr lang="zh-CN" altLang="en-US" smtClean="0"/>
              <a:t>接口</a:t>
            </a:r>
            <a:r>
              <a:rPr lang="zh-CN" altLang="en-US"/>
              <a:t>让你从此</a:t>
            </a:r>
            <a:r>
              <a:rPr lang="zh-CN" altLang="en-US" smtClean="0"/>
              <a:t>告别</a:t>
            </a:r>
            <a:r>
              <a:rPr lang="en-US" altLang="zh-CN" smtClean="0"/>
              <a:t>for</a:t>
            </a:r>
            <a:r>
              <a:rPr lang="zh-CN" altLang="en-US" smtClean="0"/>
              <a:t>循环</a:t>
            </a:r>
            <a:r>
              <a:rPr lang="zh-CN" altLang="en-US"/>
              <a:t>。</a:t>
            </a:r>
          </a:p>
          <a:p>
            <a:r>
              <a:rPr lang="en-US" altLang="zh-CN"/>
              <a:t>2. </a:t>
            </a:r>
            <a:r>
              <a:rPr lang="zh-CN" altLang="en-US" b="1" smtClean="0"/>
              <a:t>多</a:t>
            </a:r>
            <a:r>
              <a:rPr lang="zh-CN" altLang="en-US" b="1"/>
              <a:t>核</a:t>
            </a:r>
            <a:r>
              <a:rPr lang="zh-CN" altLang="en-US" b="1" smtClean="0"/>
              <a:t>友好</a:t>
            </a:r>
            <a:r>
              <a:rPr lang="zh-CN" altLang="en-US" smtClean="0"/>
              <a:t>。</a:t>
            </a:r>
            <a:r>
              <a:rPr lang="en-US" altLang="zh-CN" smtClean="0"/>
              <a:t>Java</a:t>
            </a:r>
            <a:r>
              <a:rPr lang="zh-CN" altLang="en-US"/>
              <a:t>函数式编程使得编写并行程序从未如此简单，你</a:t>
            </a:r>
            <a:r>
              <a:rPr lang="zh-CN" altLang="en-US" smtClean="0"/>
              <a:t>需要</a:t>
            </a:r>
            <a:r>
              <a:rPr lang="zh-CN" altLang="en-US"/>
              <a:t>做的</a:t>
            </a:r>
            <a:r>
              <a:rPr lang="zh-CN" altLang="en-US" smtClean="0"/>
              <a:t>就是</a:t>
            </a:r>
            <a:r>
              <a:rPr lang="zh-CN" altLang="en-US"/>
              <a:t>调用</a:t>
            </a:r>
            <a:r>
              <a:rPr lang="zh-CN" altLang="en-US" smtClean="0"/>
              <a:t>一下</a:t>
            </a:r>
            <a:r>
              <a:rPr lang="en-US" altLang="zh-CN" smtClean="0"/>
              <a:t>parallel()</a:t>
            </a:r>
            <a:r>
              <a:rPr lang="zh-CN" altLang="en-US" smtClean="0"/>
              <a:t>方法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//after</a:t>
            </a:r>
          </a:p>
          <a:p>
            <a:r>
              <a:rPr lang="en-US" altLang="zh-CN" smtClean="0"/>
              <a:t>Runnable runnable2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/>
              <a:t> 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/>
              <a:t>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312355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 </a:t>
            </a:r>
            <a:r>
              <a:rPr lang="en-US" altLang="zh-CN" smtClean="0">
                <a:solidFill>
                  <a:schemeClr val="tx1"/>
                </a:solidFill>
              </a:rPr>
              <a:t>{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12354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endParaRPr lang="en-US" altLang="zh-CN" smtClean="0">
              <a:solidFill>
                <a:schemeClr val="tx1"/>
              </a:solidFill>
            </a:endParaRP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new</a:t>
            </a:r>
            <a:r>
              <a:rPr lang="en-US" altLang="zh-CN" smtClean="0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Runnable runnable1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rgbClr val="7030A0"/>
                </a:solidFill>
              </a:rPr>
              <a:t>new</a:t>
            </a:r>
            <a:r>
              <a:rPr lang="en-US" altLang="zh-CN" smtClean="0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rgbClr val="7030A0"/>
                </a:solidFill>
              </a:rPr>
              <a:t>public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mtClean="0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System.out.println(“</a:t>
            </a:r>
            <a:r>
              <a:rPr lang="en-US" altLang="zh-CN" smtClean="0">
                <a:solidFill>
                  <a:schemeClr val="accent2"/>
                </a:solidFill>
              </a:rPr>
              <a:t>Running</a:t>
            </a:r>
            <a:r>
              <a:rPr lang="en-US" altLang="zh-CN" smtClean="0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  <a:p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函数式接口与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mtClean="0"/>
              <a:t>Lambda</a:t>
            </a:r>
            <a:r>
              <a:rPr lang="zh-CN" altLang="en-US" smtClean="0"/>
              <a:t>表达式提供了一种将代码片段转换为对象的方法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泛型函数式接口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6">
                    <a:lumMod val="75000"/>
                  </a:schemeClr>
                </a:solidFill>
              </a:rPr>
              <a:t>定义一个泛型函数式接口</a:t>
            </a:r>
            <a:endParaRPr lang="en-US" altLang="zh-CN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rgbClr val="7030A0"/>
                </a:solidFill>
              </a:rPr>
              <a:t>interface</a:t>
            </a:r>
            <a:r>
              <a:rPr lang="en-US" altLang="zh-CN" smtClean="0"/>
              <a:t> SomeFunc&lt;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mtClean="0"/>
              <a:t>&gt;{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&lt;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 smtClean="0">
                <a:solidFill>
                  <a:schemeClr val="tx1"/>
                </a:solidFill>
              </a:rPr>
              <a:t>&gt; func();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SomeFunc&lt;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 smtClean="0">
                <a:solidFill>
                  <a:schemeClr val="tx1"/>
                </a:solidFill>
              </a:rPr>
              <a:t>&gt; s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>
                <a:solidFill>
                  <a:schemeClr val="tx1"/>
                </a:solidFill>
              </a:rPr>
              <a:t> “</a:t>
            </a:r>
            <a:r>
              <a:rPr lang="en-US" altLang="zh-CN" smtClean="0">
                <a:solidFill>
                  <a:schemeClr val="accent2"/>
                </a:solidFill>
              </a:rPr>
              <a:t>This is a String</a:t>
            </a:r>
            <a:r>
              <a:rPr lang="en-US" altLang="zh-CN" smtClean="0">
                <a:solidFill>
                  <a:schemeClr val="tx1"/>
                </a:solidFill>
              </a:rPr>
              <a:t>”;</a:t>
            </a:r>
          </a:p>
          <a:p>
            <a:r>
              <a:rPr lang="en-US" altLang="zh-CN" smtClean="0">
                <a:solidFill>
                  <a:schemeClr val="tx1"/>
                </a:solidFill>
              </a:rPr>
              <a:t>SomeFunc&lt;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>
                <a:solidFill>
                  <a:schemeClr val="tx1"/>
                </a:solidFill>
              </a:rPr>
              <a:t>&gt; n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>
                <a:solidFill>
                  <a:schemeClr val="tx1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mtClean="0"/>
              <a:t>可以在参数相同的情况下返回不同类型的值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参见下周关于 </a:t>
            </a:r>
            <a:r>
              <a:rPr lang="en-US" altLang="zh-CN" smtClean="0"/>
              <a:t>Java</a:t>
            </a:r>
            <a:r>
              <a:rPr lang="zh-CN" altLang="en-US" smtClean="0"/>
              <a:t>的泛型机制 的报告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变量捕获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表达式可以获取或设置其外层类的实例或静态变量的值，以及调用其外层类定义的</a:t>
            </a:r>
            <a:r>
              <a:rPr lang="zh-CN" altLang="en-US" smtClean="0"/>
              <a:t>方法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具有</a:t>
            </a:r>
            <a:r>
              <a:rPr lang="en-US" altLang="zh-CN" smtClean="0"/>
              <a:t>final</a:t>
            </a:r>
            <a:r>
              <a:rPr lang="zh-CN" altLang="en-US" smtClean="0"/>
              <a:t>或者</a:t>
            </a:r>
            <a:r>
              <a:rPr lang="en-US" altLang="zh-CN" smtClean="0"/>
              <a:t>effectively final</a:t>
            </a:r>
            <a:r>
              <a:rPr lang="zh-CN" altLang="en-US" smtClean="0"/>
              <a:t>语义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tx1"/>
                </a:solidFill>
              </a:rPr>
              <a:t>Callable&lt;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 smtClean="0">
                <a:solidFill>
                  <a:schemeClr val="tx1"/>
                </a:solidFill>
              </a:rPr>
              <a:t>&gt; helloCallable(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 smtClean="0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 smtClean="0">
                <a:solidFill>
                  <a:schemeClr val="tx1"/>
                </a:solidFill>
              </a:rPr>
              <a:t> hello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>
                <a:solidFill>
                  <a:schemeClr val="tx1"/>
                </a:solidFill>
              </a:rPr>
              <a:t> 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name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“</a:t>
            </a:r>
            <a:r>
              <a:rPr lang="en-US" altLang="zh-CN" smtClean="0">
                <a:solidFill>
                  <a:schemeClr val="accent2"/>
                </a:solidFill>
              </a:rPr>
              <a:t>Liu Jiapan</a:t>
            </a:r>
            <a:r>
              <a:rPr lang="en-US" altLang="zh-CN" smtClean="0">
                <a:solidFill>
                  <a:schemeClr val="tx1"/>
                </a:solidFill>
              </a:rPr>
              <a:t>”; </a:t>
            </a:r>
            <a:r>
              <a:rPr lang="en-US" altLang="zh-CN" smtClean="0">
                <a:solidFill>
                  <a:srgbClr val="FF0000"/>
                </a:solidFill>
              </a:rPr>
              <a:t>// ERROR1 </a:t>
            </a:r>
            <a:r>
              <a:rPr lang="zh-CN" altLang="en-US" smtClean="0">
                <a:solidFill>
                  <a:srgbClr val="FF0000"/>
                </a:solidFill>
              </a:rPr>
              <a:t>不能修改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 smtClean="0">
                <a:solidFill>
                  <a:schemeClr val="tx1"/>
                </a:solidFill>
              </a:rPr>
              <a:t> name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>
                <a:solidFill>
                  <a:schemeClr val="tx1"/>
                </a:solidFill>
              </a:rPr>
              <a:t> “</a:t>
            </a:r>
            <a:r>
              <a:rPr lang="en-US" altLang="zh-CN" smtClean="0">
                <a:solidFill>
                  <a:schemeClr val="accent2"/>
                </a:solidFill>
              </a:rPr>
              <a:t>Liu Jiapan</a:t>
            </a:r>
            <a:r>
              <a:rPr lang="en-US" altLang="zh-CN" smtClean="0">
                <a:solidFill>
                  <a:schemeClr val="tx1"/>
                </a:solidFill>
              </a:rPr>
              <a:t>”; </a:t>
            </a:r>
            <a:r>
              <a:rPr lang="en-US" altLang="zh-CN" smtClean="0">
                <a:solidFill>
                  <a:srgbClr val="FF0000"/>
                </a:solidFill>
              </a:rPr>
              <a:t>// ERROR2 </a:t>
            </a:r>
            <a:r>
              <a:rPr lang="zh-CN" altLang="en-US" smtClean="0">
                <a:solidFill>
                  <a:srgbClr val="FF0000"/>
                </a:solidFill>
              </a:rPr>
              <a:t>不能重名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chemeClr val="tx1"/>
                </a:solidFill>
              </a:rPr>
              <a:t>	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>
                <a:solidFill>
                  <a:schemeClr val="tx1"/>
                </a:solidFill>
              </a:rPr>
              <a:t> hello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tx1"/>
                </a:solidFill>
              </a:rPr>
              <a:t> “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smtClean="0">
                <a:solidFill>
                  <a:schemeClr val="tx1"/>
                </a:solidFill>
              </a:rPr>
              <a:t>”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 smtClean="0"/>
              <a:t>变量</a:t>
            </a:r>
            <a:r>
              <a:rPr lang="zh-CN" altLang="en-US" smtClean="0"/>
              <a:t>捕获</a:t>
            </a:r>
            <a:r>
              <a:rPr lang="zh-CN" altLang="en-US"/>
              <a:t>：</a:t>
            </a:r>
            <a:r>
              <a:rPr lang="zh-CN" altLang="en-US" smtClean="0"/>
              <a:t>闭包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</a:t>
            </a:r>
            <a:r>
              <a:rPr lang="en-US" altLang="zh-CN" smtClean="0"/>
              <a:t>apture-by-value</a:t>
            </a:r>
          </a:p>
          <a:p>
            <a:pPr marL="514350" indent="-514350">
              <a:buAutoNum type="arabicPeriod"/>
            </a:pPr>
            <a:r>
              <a:rPr lang="en-US" altLang="zh-CN" smtClean="0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sum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mtClean="0"/>
              <a:t>;</a:t>
            </a:r>
          </a:p>
          <a:p>
            <a:r>
              <a:rPr lang="en-US" altLang="zh-CN" err="1" smtClean="0"/>
              <a:t>list.forEach</a:t>
            </a:r>
            <a:r>
              <a:rPr lang="en-US" altLang="zh-CN" smtClean="0"/>
              <a:t>(e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{sum </a:t>
            </a:r>
            <a:r>
              <a:rPr lang="en-US" altLang="zh-CN" smtClean="0">
                <a:solidFill>
                  <a:schemeClr val="accent2"/>
                </a:solidFill>
              </a:rPr>
              <a:t>+=</a:t>
            </a:r>
            <a:r>
              <a:rPr lang="en-US" altLang="zh-CN" smtClean="0"/>
              <a:t> </a:t>
            </a:r>
            <a:r>
              <a:rPr lang="en-US" altLang="zh-CN" err="1" smtClean="0"/>
              <a:t>e.size</a:t>
            </a:r>
            <a:r>
              <a:rPr lang="en-US" altLang="zh-CN" smtClean="0"/>
              <a:t>(); }); </a:t>
            </a:r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sum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/>
              <a:t> list.stream().mapToInt(e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e.size()).sum();</a:t>
            </a:r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sum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/>
              <a:t> list.stream().mapToInt(e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e.size()).reduce(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 smtClean="0"/>
              <a:t>, (x,y)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Lambda</a:t>
            </a:r>
            <a:r>
              <a:rPr lang="zh-CN" altLang="en-US"/>
              <a:t>表达式</a:t>
            </a:r>
            <a:r>
              <a:rPr lang="zh-CN" altLang="en-US" smtClean="0"/>
              <a:t>有</a:t>
            </a:r>
            <a:r>
              <a:rPr lang="zh-CN" altLang="en-US" b="1" smtClean="0"/>
              <a:t>函数</a:t>
            </a:r>
            <a:r>
              <a:rPr lang="zh-CN" altLang="en-US" b="1"/>
              <a:t>式</a:t>
            </a:r>
            <a:r>
              <a:rPr lang="zh-CN" altLang="en-US" b="1" smtClean="0"/>
              <a:t>接口</a:t>
            </a:r>
            <a:r>
              <a:rPr lang="zh-CN" altLang="en-US" smtClean="0"/>
              <a:t>、</a:t>
            </a:r>
            <a:r>
              <a:rPr lang="zh-CN" altLang="en-US" b="1" smtClean="0"/>
              <a:t>变量捕获</a:t>
            </a:r>
            <a:r>
              <a:rPr lang="zh-CN" altLang="en-US" smtClean="0"/>
              <a:t>和类型</a:t>
            </a:r>
            <a:r>
              <a:rPr lang="zh-CN" altLang="en-US"/>
              <a:t>推断</a:t>
            </a:r>
            <a:r>
              <a:rPr lang="zh-CN" altLang="en-US" smtClean="0"/>
              <a:t>机制</a:t>
            </a:r>
            <a:r>
              <a:rPr lang="zh-CN" altLang="en-US" smtClean="0"/>
              <a:t>的支持；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偷点懒，按值捕获变量；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提供更强大的并行处理</a:t>
            </a:r>
            <a:r>
              <a:rPr lang="zh-CN" altLang="en-US" smtClean="0"/>
              <a:t>功能</a:t>
            </a:r>
            <a:r>
              <a:rPr lang="zh-CN" altLang="en-US" sz="2000" smtClean="0"/>
              <a:t>（参见下周关于 </a:t>
            </a:r>
            <a:r>
              <a:rPr lang="en-US" altLang="zh-CN" sz="2000" smtClean="0"/>
              <a:t>Java</a:t>
            </a:r>
            <a:r>
              <a:rPr lang="zh-CN" altLang="en-US" sz="2000" smtClean="0"/>
              <a:t>的并行机制 的报告）</a:t>
            </a:r>
            <a:r>
              <a:rPr lang="zh-CN" altLang="en-US" smtClean="0"/>
              <a:t>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mtClean="0"/>
              <a:t>[1] </a:t>
            </a:r>
            <a:r>
              <a:rPr lang="en-US" altLang="zh-CN">
                <a:hlinkClick r:id="rId2"/>
              </a:rPr>
              <a:t>https://www.cs.utah.edu/~</a:t>
            </a:r>
            <a:r>
              <a:rPr lang="en-US" altLang="zh-CN" smtClean="0">
                <a:hlinkClick r:id="rId2"/>
              </a:rPr>
              <a:t>mflatt/past-courses/cs7520/public_html/s06/notes.pdf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[</a:t>
            </a:r>
            <a:r>
              <a:rPr lang="en-US" altLang="zh-CN" smtClean="0"/>
              <a:t>2] </a:t>
            </a:r>
            <a:r>
              <a:rPr lang="en-US" altLang="zh-CN">
                <a:hlinkClick r:id="rId3"/>
              </a:rPr>
              <a:t>https://</a:t>
            </a:r>
            <a:r>
              <a:rPr lang="en-US" altLang="zh-CN" smtClean="0">
                <a:hlinkClick r:id="rId3"/>
              </a:rPr>
              <a:t>en.wikipedia.org/wiki/Lambda_calculus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[3</a:t>
            </a:r>
            <a:r>
              <a:rPr lang="en-US" altLang="zh-CN"/>
              <a:t>] </a:t>
            </a:r>
            <a:r>
              <a:rPr lang="en-US" altLang="zh-CN">
                <a:hlinkClick r:id="rId4"/>
              </a:rPr>
              <a:t>https://</a:t>
            </a:r>
            <a:r>
              <a:rPr lang="en-US" altLang="zh-CN" smtClean="0">
                <a:hlinkClick r:id="rId4"/>
              </a:rPr>
              <a:t>cs242.stanford.edu/f19/lectures/02-1-lambda-calculus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[4] </a:t>
            </a:r>
          </a:p>
          <a:p>
            <a:pPr marL="0" indent="0">
              <a:buNone/>
            </a:pPr>
            <a:r>
              <a:rPr lang="en-US" altLang="zh-CN" smtClean="0"/>
              <a:t>[5]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[6]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[7]</a:t>
            </a:r>
            <a:endParaRPr lang="en-US" altLang="zh-CN" smtClean="0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en-US" altLang="zh-CN"/>
              <a:t>Java 8</a:t>
            </a:r>
            <a:r>
              <a:rPr lang="zh-CN" altLang="en-US"/>
              <a:t>编程参考官方教程（第</a:t>
            </a:r>
            <a:r>
              <a:rPr lang="en-US" altLang="zh-CN"/>
              <a:t>9</a:t>
            </a:r>
            <a:r>
              <a:rPr lang="zh-CN" altLang="en-US"/>
              <a:t>版</a:t>
            </a:r>
            <a:r>
              <a:rPr lang="zh-CN" altLang="en-US" smtClean="0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zh-CN" altLang="en-US" smtClean="0">
                <a:hlinkClick r:id="rId5"/>
              </a:rPr>
              <a:t>深入</a:t>
            </a:r>
            <a:r>
              <a:rPr lang="zh-CN" altLang="en-US">
                <a:hlinkClick r:id="rId5"/>
              </a:rPr>
              <a:t>理解</a:t>
            </a:r>
            <a:r>
              <a:rPr lang="en-US" altLang="zh-CN">
                <a:hlinkClick r:id="rId5"/>
              </a:rPr>
              <a:t>Java</a:t>
            </a:r>
            <a:r>
              <a:rPr lang="zh-CN" altLang="en-US">
                <a:hlinkClick r:id="rId5"/>
              </a:rPr>
              <a:t>函数式编程和</a:t>
            </a:r>
            <a:r>
              <a:rPr lang="en-US" altLang="zh-CN">
                <a:hlinkClick r:id="rId5"/>
              </a:rPr>
              <a:t>Streams </a:t>
            </a:r>
            <a:r>
              <a:rPr lang="en-US" altLang="zh-CN" smtClean="0">
                <a:hlinkClick r:id="rId5"/>
              </a:rPr>
              <a:t>API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en-US" altLang="zh-CN" smtClean="0">
                <a:hlinkClick r:id="rId6"/>
              </a:rPr>
              <a:t>The </a:t>
            </a:r>
            <a:r>
              <a:rPr lang="en-US" altLang="zh-CN">
                <a:hlinkClick r:id="rId6"/>
              </a:rPr>
              <a:t>Java® Language </a:t>
            </a:r>
            <a:r>
              <a:rPr lang="en-US" altLang="zh-CN" smtClean="0">
                <a:hlinkClick r:id="rId6"/>
              </a:rPr>
              <a:t>Specification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en-US" altLang="zh-CN"/>
              <a:t>Java 8 Lambdas, Richard </a:t>
            </a:r>
            <a:r>
              <a:rPr lang="en-US" altLang="zh-CN" smtClean="0"/>
              <a:t>Warburton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en-US" altLang="zh-CN"/>
              <a:t>Beginning Java 8 Language Features, </a:t>
            </a:r>
            <a:r>
              <a:rPr lang="en-US" altLang="zh-CN" err="1"/>
              <a:t>Kishori</a:t>
            </a:r>
            <a:r>
              <a:rPr lang="en-US" altLang="zh-CN"/>
              <a:t> </a:t>
            </a:r>
            <a:r>
              <a:rPr lang="en-US" altLang="zh-CN" err="1" smtClean="0"/>
              <a:t>Sharan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[x] </a:t>
            </a:r>
            <a:r>
              <a:rPr lang="en-US" altLang="zh-CN">
                <a:hlinkClick r:id="rId7"/>
              </a:rPr>
              <a:t>http://cr.openjdk.java.net/~</a:t>
            </a:r>
            <a:r>
              <a:rPr lang="en-US" altLang="zh-CN" smtClean="0">
                <a:hlinkClick r:id="rId7"/>
              </a:rPr>
              <a:t>briangoetz/lambda/lambda-state-final.html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 8 </a:t>
            </a:r>
            <a:r>
              <a:rPr lang="zh-CN" altLang="en-US"/>
              <a:t>引入</a:t>
            </a:r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表达能力提升，更简洁；</a:t>
            </a:r>
            <a:endParaRPr lang="en-US" altLang="zh-CN" smtClean="0"/>
          </a:p>
          <a:p>
            <a:r>
              <a:rPr lang="zh-CN" altLang="en-US" smtClean="0"/>
              <a:t>流线化 </a:t>
            </a:r>
            <a:r>
              <a:rPr lang="en-US" altLang="zh-CN" smtClean="0"/>
              <a:t>+ API = </a:t>
            </a:r>
            <a:r>
              <a:rPr lang="zh-CN" altLang="en-US" smtClean="0"/>
              <a:t>并行处理；</a:t>
            </a:r>
            <a:endParaRPr lang="en-US" altLang="zh-CN" smtClean="0"/>
          </a:p>
          <a:p>
            <a:r>
              <a:rPr lang="zh-CN" altLang="en-US" smtClean="0"/>
              <a:t>其他好处。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 smtClean="0"/>
              <a:t>操作符</a:t>
            </a:r>
            <a:r>
              <a:rPr lang="zh-CN" altLang="en-US"/>
              <a:t>：</a:t>
            </a:r>
            <a:r>
              <a:rPr lang="en-US" altLang="zh-CN" b="1" smtClean="0"/>
              <a:t>-&gt;</a:t>
            </a:r>
          </a:p>
          <a:p>
            <a:r>
              <a:rPr lang="zh-CN" altLang="en-US" smtClean="0"/>
              <a:t>用法</a:t>
            </a:r>
            <a:r>
              <a:rPr lang="zh-CN" altLang="en-US" smtClean="0"/>
              <a:t>：参数 </a:t>
            </a:r>
            <a:r>
              <a:rPr lang="en-US" altLang="zh-CN" smtClean="0"/>
              <a:t>+ </a:t>
            </a:r>
            <a:r>
              <a:rPr lang="zh-CN" altLang="en-US" smtClean="0"/>
              <a:t>操作符 </a:t>
            </a:r>
            <a:r>
              <a:rPr lang="en-US" altLang="zh-CN" smtClean="0"/>
              <a:t>+ lambda</a:t>
            </a:r>
            <a:r>
              <a:rPr lang="zh-CN" altLang="en-US" smtClean="0"/>
              <a:t>体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expression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{statements;}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 smtClean="0"/>
              <a:t> myMath() {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>
                <a:solidFill>
                  <a:schemeClr val="tx1"/>
                </a:solidFill>
              </a:rPr>
              <a:t>;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/>
              <a:t>;		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add(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x,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y) {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 }</a:t>
            </a:r>
          </a:p>
          <a:p>
            <a:r>
              <a:rPr lang="en-US" altLang="zh-CN" smtClean="0"/>
              <a:t>(x, y)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	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x,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y)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/>
              <a:t>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x,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y) -&gt; {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mtClean="0"/>
              <a:t> max </a:t>
            </a:r>
            <a:r>
              <a:rPr lang="en-US" altLang="zh-CN" smtClean="0">
                <a:solidFill>
                  <a:schemeClr val="accent2"/>
                </a:solidFill>
              </a:rPr>
              <a:t>=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&gt;</a:t>
            </a:r>
            <a:r>
              <a:rPr lang="en-US" altLang="zh-CN" smtClean="0"/>
              <a:t> y </a:t>
            </a:r>
            <a:r>
              <a:rPr lang="en-US" altLang="zh-CN" smtClean="0">
                <a:solidFill>
                  <a:schemeClr val="accent2"/>
                </a:solidFill>
              </a:rPr>
              <a:t>?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:</a:t>
            </a:r>
            <a:r>
              <a:rPr lang="en-US" altLang="zh-CN" smtClean="0"/>
              <a:t> y;</a:t>
            </a:r>
          </a:p>
          <a:p>
            <a:r>
              <a:rPr lang="en-US" altLang="zh-CN"/>
              <a:t>	</a:t>
            </a:r>
            <a:r>
              <a:rPr lang="en-US" altLang="zh-CN" smtClean="0"/>
              <a:t>	     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max;</a:t>
            </a:r>
          </a:p>
          <a:p>
            <a:r>
              <a:rPr lang="en-US" altLang="zh-CN"/>
              <a:t>	</a:t>
            </a:r>
            <a:r>
              <a:rPr lang="en-US" altLang="zh-CN" smtClean="0"/>
              <a:t>	    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expression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{statements;}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 smtClean="0"/>
              <a:t> myMath() {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>
                <a:solidFill>
                  <a:schemeClr val="tx1"/>
                </a:solidFill>
              </a:rPr>
              <a:t>; </a:t>
            </a:r>
            <a:r>
              <a:rPr lang="en-US" altLang="zh-CN" smtClean="0"/>
              <a:t>}</a:t>
            </a:r>
          </a:p>
          <a:p>
            <a:r>
              <a:rPr lang="en-US" altLang="zh-CN" smtClean="0"/>
              <a:t>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/>
              <a:t>;		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add(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x,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y) {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 }</a:t>
            </a:r>
          </a:p>
          <a:p>
            <a:r>
              <a:rPr lang="en-US" altLang="zh-CN" smtClean="0"/>
              <a:t>(x, y)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	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x,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 smtClean="0"/>
              <a:t> y)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x </a:t>
            </a:r>
            <a:r>
              <a:rPr lang="en-US" altLang="zh-CN" smtClean="0">
                <a:solidFill>
                  <a:schemeClr val="accent2"/>
                </a:solidFill>
              </a:rPr>
              <a:t>+</a:t>
            </a:r>
            <a:r>
              <a:rPr lang="en-US" altLang="zh-CN" smtClean="0"/>
              <a:t> y;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expression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{statements;}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 smtClean="0"/>
              <a:t> myMath() { </a:t>
            </a:r>
            <a:r>
              <a:rPr lang="en-US" altLang="zh-CN" smtClean="0">
                <a:solidFill>
                  <a:srgbClr val="7030A0"/>
                </a:solidFill>
              </a:rPr>
              <a:t>return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>
                <a:solidFill>
                  <a:schemeClr val="tx1"/>
                </a:solidFill>
              </a:rPr>
              <a:t>;</a:t>
            </a:r>
            <a:r>
              <a:rPr lang="en-US" altLang="zh-CN" smtClean="0"/>
              <a:t> }</a:t>
            </a:r>
          </a:p>
          <a:p>
            <a:r>
              <a:rPr lang="en-US" altLang="zh-CN" smtClean="0"/>
              <a:t>()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 smtClean="0"/>
              <a:t>;		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expression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 smtClean="0"/>
              <a:t>(parameters) </a:t>
            </a:r>
            <a:r>
              <a:rPr lang="en-US" altLang="zh-CN" smtClean="0">
                <a:solidFill>
                  <a:schemeClr val="accent2"/>
                </a:solidFill>
              </a:rPr>
              <a:t>-&gt;</a:t>
            </a:r>
            <a:r>
              <a:rPr lang="en-US" altLang="zh-CN" smtClean="0"/>
              <a:t> {statements;}		</a:t>
            </a:r>
            <a:r>
              <a:rPr lang="en-US" altLang="zh-CN" smtClean="0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 smtClean="0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语法：作为</a:t>
            </a:r>
            <a:r>
              <a:rPr lang="zh-CN" altLang="en-US" smtClean="0"/>
              <a:t>参数传递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/>
              <a:t> ActionListener(){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/>
              <a:t> actionPerformed(ActionEvent actionEvent){</a:t>
            </a:r>
          </a:p>
          <a:p>
            <a:r>
              <a:rPr lang="en-US" altLang="zh-CN"/>
              <a:t>       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"); 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 smtClean="0"/>
              <a:t>});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event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"));</a:t>
            </a:r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匿名内部类</a:t>
            </a:r>
            <a:r>
              <a:rPr lang="en-US" altLang="zh-CN" smtClean="0"/>
              <a:t>-&gt;lambda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 smtClean="0"/>
              <a:t>}</a:t>
            </a:r>
            <a:r>
              <a:rPr lang="en-US" altLang="zh-CN" smtClean="0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 smtClean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mtClean="0"/>
              <a:t>匿名内部类</a:t>
            </a:r>
            <a:r>
              <a:rPr lang="en-US" altLang="zh-CN" smtClean="0"/>
              <a:t>==lambda</a:t>
            </a:r>
            <a:r>
              <a:rPr lang="zh-CN" altLang="en-US" smtClean="0"/>
              <a:t>表达式</a:t>
            </a:r>
            <a:r>
              <a:rPr lang="en-US" altLang="zh-CN" smtClean="0"/>
              <a:t>?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不是匿名内部类</a:t>
            </a:r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匿名函数类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Lambda</a:t>
            </a:r>
            <a:r>
              <a:rPr lang="zh-CN" altLang="en-US" smtClean="0"/>
              <a:t>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685</Words>
  <Application>Microsoft Office PowerPoint</Application>
  <PresentationFormat>宽屏</PresentationFormat>
  <Paragraphs>227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微软雅黑</vt:lpstr>
      <vt:lpstr>Arial</vt:lpstr>
      <vt:lpstr>Consolas</vt:lpstr>
      <vt:lpstr>Office 主题​​</vt:lpstr>
      <vt:lpstr>C++和Java的 lambda表达式 机制</vt:lpstr>
      <vt:lpstr>PowerPoint 演示文稿</vt:lpstr>
      <vt:lpstr>PowerPoint 演示文稿</vt:lpstr>
      <vt:lpstr>PowerPoint 演示文稿</vt:lpstr>
      <vt:lpstr>PowerPoint 演示文稿</vt:lpstr>
      <vt:lpstr>Java 8 引入lambda表达式</vt:lpstr>
      <vt:lpstr>语法</vt:lpstr>
      <vt:lpstr>语法：作为参数传递</vt:lpstr>
      <vt:lpstr>不是匿名内部类</vt:lpstr>
      <vt:lpstr>函数式接口</vt:lpstr>
      <vt:lpstr>函数式接口与lambda表达式</vt:lpstr>
      <vt:lpstr>泛型函数式接口</vt:lpstr>
      <vt:lpstr>变量捕获</vt:lpstr>
      <vt:lpstr>变量捕获：闭包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PaJir</cp:lastModifiedBy>
  <cp:revision>31</cp:revision>
  <dcterms:created xsi:type="dcterms:W3CDTF">2020-05-17T14:28:15Z</dcterms:created>
  <dcterms:modified xsi:type="dcterms:W3CDTF">2020-05-24T03:41:55Z</dcterms:modified>
</cp:coreProperties>
</file>