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9" r:id="rId12"/>
    <p:sldId id="265" r:id="rId13"/>
    <p:sldId id="271" r:id="rId14"/>
    <p:sldId id="272" r:id="rId15"/>
    <p:sldId id="273" r:id="rId16"/>
    <p:sldId id="274" r:id="rId17"/>
    <p:sldId id="275" r:id="rId18"/>
    <p:sldId id="264" r:id="rId19"/>
    <p:sldId id="270" r:id="rId20"/>
    <p:sldId id="266" r:id="rId21"/>
    <p:sldId id="267" r:id="rId22"/>
    <p:sldId id="277" r:id="rId23"/>
    <p:sldId id="276" r:id="rId24"/>
    <p:sldId id="281" r:id="rId25"/>
    <p:sldId id="279" r:id="rId26"/>
    <p:sldId id="282" r:id="rId27"/>
    <p:sldId id="280" r:id="rId28"/>
    <p:sldId id="283" r:id="rId29"/>
    <p:sldId id="284"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4"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24"/>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154.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参考“分类” 与 “回归”的概念及区别详解https://blog.csdn.net/shuiyixin/article/details/88816416</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参考“分类” 与 “回归”的概念及区别详解https://blog.csdn.net/shuiyixin/article/details/88816416</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参考“分类” 与 “回归”的概念及区别详解https://blog.csdn.net/shuiyixin/article/details/88816416</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参考“分类” 与 “回归”的概念及区别详解https://blog.csdn.net/shuiyixin/article/details/88816416</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参考“分类” 与 “回归”的概念及区别详解https://blog.csdn.net/shuiyixin/article/details/88816416</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参考“分类” 与 “回归”的概念及区别详解https://blog.csdn.net/shuiyixin/article/details/88816416</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参考“分类”</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参考“分类” 与 “回归”的概念及区别详解https://blog.csdn.net/shuiyixin/article/details/88816416</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参考“分类” 与 “回归”的概念及区别详解https://blog.csdn.net/shuiyixin/article/details/88816416</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参考“分类” 与 “回归”的概念及区别详解https://blog.csdn.net/shuiyixin/article/details/88816416</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参考“分类” 与 “回归”的概念及区别详解https://blog.csdn.net/shuiyixin/article/details/88816416</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参考“分类” 与 “回归”的概念及区别详解https://blog.csdn.net/shuiyixin/article/details/88816416</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参考“分类” 与 “回归”的概念及区别详解https://blog.csdn.net/shuiyixin/article/details/88816416</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参考“分类” 与 “回归”的概念及区别详解https://blog.csdn.net/shuiyixin/article/details/88816416</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91.xml"/><Relationship Id="rId3" Type="http://schemas.openxmlformats.org/officeDocument/2006/relationships/image" Target="../media/image8.png"/><Relationship Id="rId2" Type="http://schemas.openxmlformats.org/officeDocument/2006/relationships/tags" Target="../tags/tag90.xml"/><Relationship Id="rId1" Type="http://schemas.openxmlformats.org/officeDocument/2006/relationships/tags" Target="../tags/tag8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tags" Target="../tags/tag98.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tags" Target="../tags/tag102.xml"/></Relationships>
</file>

<file path=ppt/slides/_rels/slide17.xml.rels><?xml version="1.0" encoding="UTF-8" standalone="yes"?>
<Relationships xmlns="http://schemas.openxmlformats.org/package/2006/relationships"><Relationship Id="rId9" Type="http://schemas.openxmlformats.org/officeDocument/2006/relationships/image" Target="../media/image12.jpeg"/><Relationship Id="rId8" Type="http://schemas.openxmlformats.org/officeDocument/2006/relationships/tags" Target="../tags/tag108.xml"/><Relationship Id="rId7" Type="http://schemas.openxmlformats.org/officeDocument/2006/relationships/image" Target="../media/image11.jpeg"/><Relationship Id="rId6" Type="http://schemas.openxmlformats.org/officeDocument/2006/relationships/tags" Target="../tags/tag107.xml"/><Relationship Id="rId5" Type="http://schemas.openxmlformats.org/officeDocument/2006/relationships/image" Target="../media/image10.jpeg"/><Relationship Id="rId4" Type="http://schemas.openxmlformats.org/officeDocument/2006/relationships/tags" Target="../tags/tag106.xml"/><Relationship Id="rId3" Type="http://schemas.openxmlformats.org/officeDocument/2006/relationships/image" Target="../media/image9.jpeg"/><Relationship Id="rId2" Type="http://schemas.openxmlformats.org/officeDocument/2006/relationships/tags" Target="../tags/tag105.xml"/><Relationship Id="rId12" Type="http://schemas.openxmlformats.org/officeDocument/2006/relationships/notesSlide" Target="../notesSlides/notesSlide15.xml"/><Relationship Id="rId11" Type="http://schemas.openxmlformats.org/officeDocument/2006/relationships/slideLayout" Target="../slideLayouts/slideLayout2.xml"/><Relationship Id="rId10" Type="http://schemas.openxmlformats.org/officeDocument/2006/relationships/tags" Target="../tags/tag109.xml"/><Relationship Id="rId1" Type="http://schemas.openxmlformats.org/officeDocument/2006/relationships/tags" Target="../tags/tag104.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tags" Target="../tags/tag11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4" Type="http://schemas.openxmlformats.org/officeDocument/2006/relationships/notesSlide" Target="../notesSlides/notesSlide18.xml"/><Relationship Id="rId23" Type="http://schemas.openxmlformats.org/officeDocument/2006/relationships/slideLayout" Target="../slideLayouts/slideLayout2.xml"/><Relationship Id="rId22" Type="http://schemas.openxmlformats.org/officeDocument/2006/relationships/tags" Target="../tags/tag135.xml"/><Relationship Id="rId21" Type="http://schemas.openxmlformats.org/officeDocument/2006/relationships/tags" Target="../tags/tag134.xml"/><Relationship Id="rId20" Type="http://schemas.openxmlformats.org/officeDocument/2006/relationships/tags" Target="../tags/tag133.xml"/><Relationship Id="rId2" Type="http://schemas.openxmlformats.org/officeDocument/2006/relationships/tags" Target="../tags/tag115.xml"/><Relationship Id="rId19" Type="http://schemas.openxmlformats.org/officeDocument/2006/relationships/tags" Target="../tags/tag132.xml"/><Relationship Id="rId18" Type="http://schemas.openxmlformats.org/officeDocument/2006/relationships/tags" Target="../tags/tag131.xml"/><Relationship Id="rId17" Type="http://schemas.openxmlformats.org/officeDocument/2006/relationships/tags" Target="../tags/tag130.xml"/><Relationship Id="rId16" Type="http://schemas.openxmlformats.org/officeDocument/2006/relationships/tags" Target="../tags/tag129.xml"/><Relationship Id="rId15" Type="http://schemas.openxmlformats.org/officeDocument/2006/relationships/tags" Target="../tags/tag128.xml"/><Relationship Id="rId14" Type="http://schemas.openxmlformats.org/officeDocument/2006/relationships/tags" Target="../tags/tag127.xml"/><Relationship Id="rId13" Type="http://schemas.openxmlformats.org/officeDocument/2006/relationships/tags" Target="../tags/tag126.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tags" Target="../tags/tag114.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137.xml"/><Relationship Id="rId1" Type="http://schemas.openxmlformats.org/officeDocument/2006/relationships/tags" Target="../tags/tag136.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142.xml"/><Relationship Id="rId1" Type="http://schemas.openxmlformats.org/officeDocument/2006/relationships/tags" Target="../tags/tag141.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144.xml"/><Relationship Id="rId1" Type="http://schemas.openxmlformats.org/officeDocument/2006/relationships/tags" Target="../tags/tag143.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tags" Target="../tags/tag145.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2.xml"/><Relationship Id="rId6" Type="http://schemas.openxmlformats.org/officeDocument/2006/relationships/tags" Target="../tags/tag150.xml"/><Relationship Id="rId5" Type="http://schemas.openxmlformats.org/officeDocument/2006/relationships/image" Target="../media/image14.png"/><Relationship Id="rId4" Type="http://schemas.openxmlformats.org/officeDocument/2006/relationships/tags" Target="../tags/tag149.xml"/><Relationship Id="rId3" Type="http://schemas.openxmlformats.org/officeDocument/2006/relationships/image" Target="../media/image13.png"/><Relationship Id="rId2" Type="http://schemas.openxmlformats.org/officeDocument/2006/relationships/tags" Target="../tags/tag148.xml"/><Relationship Id="rId1" Type="http://schemas.openxmlformats.org/officeDocument/2006/relationships/tags" Target="../tags/tag147.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153.xml"/><Relationship Id="rId3" Type="http://schemas.openxmlformats.org/officeDocument/2006/relationships/image" Target="../media/image15.png"/><Relationship Id="rId2" Type="http://schemas.openxmlformats.org/officeDocument/2006/relationships/tags" Target="../tags/tag152.xml"/><Relationship Id="rId1" Type="http://schemas.openxmlformats.org/officeDocument/2006/relationships/tags" Target="../tags/tag151.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70.xml"/><Relationship Id="rId3"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73.xml"/><Relationship Id="rId3" Type="http://schemas.openxmlformats.org/officeDocument/2006/relationships/image" Target="../media/image2.png"/><Relationship Id="rId2" Type="http://schemas.openxmlformats.org/officeDocument/2006/relationships/tags" Target="../tags/tag72.xml"/><Relationship Id="rId1" Type="http://schemas.openxmlformats.org/officeDocument/2006/relationships/tags" Target="../tags/tag7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76.xml"/><Relationship Id="rId3" Type="http://schemas.openxmlformats.org/officeDocument/2006/relationships/image" Target="../media/image3.png"/><Relationship Id="rId2" Type="http://schemas.openxmlformats.org/officeDocument/2006/relationships/tags" Target="../tags/tag75.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79.xml"/><Relationship Id="rId3" Type="http://schemas.openxmlformats.org/officeDocument/2006/relationships/image" Target="../media/image4.png"/><Relationship Id="rId2" Type="http://schemas.openxmlformats.org/officeDocument/2006/relationships/tags" Target="../tags/tag78.xml"/><Relationship Id="rId1" Type="http://schemas.openxmlformats.org/officeDocument/2006/relationships/tags" Target="../tags/tag7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82.xml"/><Relationship Id="rId3" Type="http://schemas.openxmlformats.org/officeDocument/2006/relationships/image" Target="../media/image5.png"/><Relationship Id="rId2" Type="http://schemas.openxmlformats.org/officeDocument/2006/relationships/tags" Target="../tags/tag81.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85.xml"/><Relationship Id="rId3" Type="http://schemas.openxmlformats.org/officeDocument/2006/relationships/image" Target="../media/image6.png"/><Relationship Id="rId2" Type="http://schemas.openxmlformats.org/officeDocument/2006/relationships/tags" Target="../tags/tag84.xml"/><Relationship Id="rId1" Type="http://schemas.openxmlformats.org/officeDocument/2006/relationships/tags" Target="../tags/tag83.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88.xml"/><Relationship Id="rId3" Type="http://schemas.openxmlformats.org/officeDocument/2006/relationships/image" Target="../media/image7.png"/><Relationship Id="rId2" Type="http://schemas.openxmlformats.org/officeDocument/2006/relationships/tags" Target="../tags/tag87.xml"/><Relationship Id="rId1" Type="http://schemas.openxmlformats.org/officeDocument/2006/relationships/tags" Target="../tags/tag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845" y="1866900"/>
            <a:ext cx="12251690" cy="1797685"/>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custDataLst>
              <p:tags r:id="rId1"/>
            </p:custDataLst>
          </p:nvPr>
        </p:nvSpPr>
        <p:spPr/>
        <p:txBody>
          <a:bodyPr/>
          <a:p>
            <a:r>
              <a:rPr lang="zh-CN" altLang="zh-CN" sz="8000">
                <a:solidFill>
                  <a:schemeClr val="bg1"/>
                </a:solidFill>
              </a:rPr>
              <a:t>神经网络</a:t>
            </a:r>
            <a:endParaRPr lang="zh-CN" altLang="zh-CN" sz="8000">
              <a:solidFill>
                <a:schemeClr val="bg1"/>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rgbClr val="FFFF00"/>
                </a:solidFill>
                <a:sym typeface="+mn-ea"/>
              </a:rPr>
              <a:t>神经网络的原理</a:t>
            </a:r>
            <a:endParaRPr lang="zh-CN" altLang="en-US">
              <a:solidFill>
                <a:srgbClr val="FFFF00"/>
              </a:solidFill>
              <a:sym typeface="+mn-ea"/>
            </a:endParaRPr>
          </a:p>
        </p:txBody>
      </p:sp>
      <p:pic>
        <p:nvPicPr>
          <p:cNvPr id="5" name="图片 4"/>
          <p:cNvPicPr>
            <a:picLocks noChangeAspect="1"/>
          </p:cNvPicPr>
          <p:nvPr>
            <p:custDataLst>
              <p:tags r:id="rId2"/>
            </p:custDataLst>
          </p:nvPr>
        </p:nvPicPr>
        <p:blipFill>
          <a:blip r:embed="rId3"/>
          <a:srcRect t="29534"/>
          <a:stretch>
            <a:fillRect/>
          </a:stretch>
        </p:blipFill>
        <p:spPr>
          <a:xfrm>
            <a:off x="2274570" y="2009140"/>
            <a:ext cx="6728460" cy="3599815"/>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chemeClr val="bg1"/>
                </a:solidFill>
                <a:sym typeface="+mn-ea"/>
              </a:rPr>
              <a:t>神经网络的可调节的</a:t>
            </a:r>
            <a:r>
              <a:rPr lang="zh-CN" altLang="en-US">
                <a:solidFill>
                  <a:srgbClr val="FFFF00"/>
                </a:solidFill>
                <a:sym typeface="+mn-ea"/>
              </a:rPr>
              <a:t>超参数</a:t>
            </a:r>
            <a:endParaRPr lang="zh-CN" altLang="en-US">
              <a:solidFill>
                <a:srgbClr val="FFFF00"/>
              </a:solidFill>
              <a:sym typeface="+mn-ea"/>
            </a:endParaRPr>
          </a:p>
        </p:txBody>
      </p:sp>
      <p:sp>
        <p:nvSpPr>
          <p:cNvPr id="3" name="文本框 2"/>
          <p:cNvSpPr txBox="1"/>
          <p:nvPr/>
        </p:nvSpPr>
        <p:spPr>
          <a:xfrm>
            <a:off x="1130935" y="2054225"/>
            <a:ext cx="6096000" cy="3107690"/>
          </a:xfrm>
          <a:prstGeom prst="rect">
            <a:avLst/>
          </a:prstGeom>
          <a:noFill/>
        </p:spPr>
        <p:txBody>
          <a:bodyPr wrap="square" rtlCol="0" anchor="t">
            <a:spAutoFit/>
          </a:bodyPr>
          <a:p>
            <a:r>
              <a:rPr lang="zh-CN" altLang="en-US" sz="2800"/>
              <a:t>1. 学习率（Learning Rate） </a:t>
            </a:r>
            <a:endParaRPr lang="zh-CN" altLang="en-US" sz="2800"/>
          </a:p>
          <a:p>
            <a:r>
              <a:rPr lang="zh-CN" altLang="en-US" sz="2800"/>
              <a:t>2. 批量大小（Batch Size）</a:t>
            </a:r>
            <a:endParaRPr lang="zh-CN" altLang="en-US" sz="2800"/>
          </a:p>
          <a:p>
            <a:r>
              <a:rPr lang="zh-CN" altLang="en-US" sz="2800"/>
              <a:t>3. 迭代次数（Epochs）</a:t>
            </a:r>
            <a:endParaRPr lang="zh-CN" altLang="en-US" sz="2800"/>
          </a:p>
          <a:p>
            <a:r>
              <a:rPr lang="zh-CN" altLang="en-US" sz="2800"/>
              <a:t>4. 正则化参数（Regularization）</a:t>
            </a:r>
            <a:endParaRPr lang="zh-CN" altLang="en-US" sz="2800"/>
          </a:p>
          <a:p>
            <a:r>
              <a:rPr lang="zh-CN" altLang="en-US" sz="2800"/>
              <a:t>5. 激活函数（Activation Function）</a:t>
            </a:r>
            <a:endParaRPr lang="zh-CN" altLang="en-US" sz="2800"/>
          </a:p>
          <a:p>
            <a:r>
              <a:rPr lang="zh-CN" altLang="en-US" sz="2800"/>
              <a:t>6. 网络结构（Network Architecture）</a:t>
            </a:r>
            <a:endParaRPr lang="zh-CN" altLang="en-US" sz="2800"/>
          </a:p>
          <a:p>
            <a:r>
              <a:rPr lang="zh-CN" altLang="en-US" sz="2800"/>
              <a:t>7. 优化算法（Optimization Algorithm）</a:t>
            </a:r>
            <a:endParaRPr lang="zh-CN" altLang="en-US" sz="280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chemeClr val="bg1"/>
                </a:solidFill>
                <a:sym typeface="+mn-ea"/>
              </a:rPr>
              <a:t>学习率（Learning Rate）</a:t>
            </a:r>
            <a:endParaRPr lang="zh-CN" altLang="en-US">
              <a:solidFill>
                <a:schemeClr val="bg1"/>
              </a:solidFill>
              <a:sym typeface="+mn-ea"/>
            </a:endParaRPr>
          </a:p>
        </p:txBody>
      </p:sp>
      <p:sp>
        <p:nvSpPr>
          <p:cNvPr id="5" name="文本框 4"/>
          <p:cNvSpPr txBox="1"/>
          <p:nvPr/>
        </p:nvSpPr>
        <p:spPr>
          <a:xfrm>
            <a:off x="998855" y="1936750"/>
            <a:ext cx="10010140" cy="3632200"/>
          </a:xfrm>
          <a:prstGeom prst="rect">
            <a:avLst/>
          </a:prstGeom>
          <a:noFill/>
        </p:spPr>
        <p:txBody>
          <a:bodyPr wrap="square" rtlCol="0" anchor="t">
            <a:noAutofit/>
          </a:bodyPr>
          <a:p>
            <a:pPr>
              <a:lnSpc>
                <a:spcPct val="150000"/>
              </a:lnSpc>
            </a:pPr>
            <a:r>
              <a:rPr lang="zh-CN" altLang="en-US" sz="3200">
                <a:highlight>
                  <a:srgbClr val="FFFF00"/>
                </a:highlight>
              </a:rPr>
              <a:t>学习率决定了每次参数更新的步长大小</a:t>
            </a:r>
            <a:r>
              <a:rPr lang="zh-CN" altLang="en-US" sz="3200"/>
              <a:t>。</a:t>
            </a:r>
            <a:endParaRPr lang="zh-CN" altLang="en-US" sz="3200"/>
          </a:p>
          <a:p>
            <a:pPr>
              <a:lnSpc>
                <a:spcPct val="150000"/>
              </a:lnSpc>
            </a:pPr>
            <a:r>
              <a:rPr lang="zh-CN" altLang="en-US" sz="3200" b="1"/>
              <a:t>较大的学习率</a:t>
            </a:r>
            <a:r>
              <a:rPr lang="zh-CN" altLang="en-US" sz="3200"/>
              <a:t>可以加快收敛速度，但可能导致不稳定的训练过程；</a:t>
            </a:r>
            <a:endParaRPr lang="zh-CN" altLang="en-US" sz="3200"/>
          </a:p>
          <a:p>
            <a:pPr>
              <a:lnSpc>
                <a:spcPct val="150000"/>
              </a:lnSpc>
            </a:pPr>
            <a:r>
              <a:rPr lang="zh-CN" altLang="en-US" sz="3200" b="1"/>
              <a:t>较小的学习率</a:t>
            </a:r>
            <a:r>
              <a:rPr lang="zh-CN" altLang="en-US" sz="3200"/>
              <a:t>可以提高稳定性，但可能导致收敛速度较慢。通常需要根据具体问题进行调整</a:t>
            </a:r>
            <a:endParaRPr lang="zh-CN" altLang="en-US" sz="320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chemeClr val="bg1"/>
                </a:solidFill>
                <a:sym typeface="+mn-ea"/>
              </a:rPr>
              <a:t>批量大小（Batch Size）</a:t>
            </a:r>
            <a:endParaRPr lang="zh-CN" altLang="en-US">
              <a:solidFill>
                <a:schemeClr val="bg1"/>
              </a:solidFill>
              <a:sym typeface="+mn-ea"/>
            </a:endParaRPr>
          </a:p>
        </p:txBody>
      </p:sp>
      <p:sp>
        <p:nvSpPr>
          <p:cNvPr id="3" name="文本框 2"/>
          <p:cNvSpPr txBox="1"/>
          <p:nvPr/>
        </p:nvSpPr>
        <p:spPr>
          <a:xfrm>
            <a:off x="846455" y="2007870"/>
            <a:ext cx="10102215" cy="2676525"/>
          </a:xfrm>
          <a:prstGeom prst="rect">
            <a:avLst/>
          </a:prstGeom>
          <a:noFill/>
        </p:spPr>
        <p:txBody>
          <a:bodyPr wrap="square" rtlCol="0" anchor="t">
            <a:spAutoFit/>
          </a:bodyPr>
          <a:p>
            <a:pPr>
              <a:lnSpc>
                <a:spcPct val="150000"/>
              </a:lnSpc>
            </a:pPr>
            <a:r>
              <a:rPr lang="zh-CN" altLang="en-US" sz="2800">
                <a:highlight>
                  <a:srgbClr val="FFFF00"/>
                </a:highlight>
              </a:rPr>
              <a:t>批量大小决定了每次参数更新所使用的样本数量。</a:t>
            </a:r>
            <a:endParaRPr lang="zh-CN" altLang="en-US" sz="2800"/>
          </a:p>
          <a:p>
            <a:pPr>
              <a:lnSpc>
                <a:spcPct val="150000"/>
              </a:lnSpc>
            </a:pPr>
            <a:r>
              <a:rPr lang="zh-CN" altLang="en-US" sz="2800" b="1"/>
              <a:t>较大的批量大小</a:t>
            </a:r>
            <a:r>
              <a:rPr lang="zh-CN" altLang="en-US" sz="2800"/>
              <a:t>可以提高训练速度，但可能导致内存消耗较大；</a:t>
            </a:r>
            <a:endParaRPr lang="zh-CN" altLang="en-US" sz="2800"/>
          </a:p>
          <a:p>
            <a:pPr>
              <a:lnSpc>
                <a:spcPct val="150000"/>
              </a:lnSpc>
            </a:pPr>
            <a:r>
              <a:rPr lang="zh-CN" altLang="en-US" sz="2800" b="1"/>
              <a:t>较小的批量大小</a:t>
            </a:r>
            <a:r>
              <a:rPr lang="zh-CN" altLang="en-US" sz="2800"/>
              <a:t>可以提高模型的泛化能力，但可能导致训练过程较慢。通常需要根据具体问题进行调整。</a:t>
            </a:r>
            <a:endParaRPr lang="zh-CN" altLang="en-US" sz="280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chemeClr val="bg1"/>
                </a:solidFill>
                <a:sym typeface="+mn-ea"/>
              </a:rPr>
              <a:t>迭代次数（Epochs）</a:t>
            </a:r>
            <a:endParaRPr lang="zh-CN" altLang="en-US">
              <a:solidFill>
                <a:schemeClr val="bg1"/>
              </a:solidFill>
              <a:sym typeface="+mn-ea"/>
            </a:endParaRPr>
          </a:p>
        </p:txBody>
      </p:sp>
      <p:sp>
        <p:nvSpPr>
          <p:cNvPr id="3" name="文本框 2"/>
          <p:cNvSpPr txBox="1"/>
          <p:nvPr/>
        </p:nvSpPr>
        <p:spPr>
          <a:xfrm>
            <a:off x="846455" y="2007870"/>
            <a:ext cx="10102215" cy="2676525"/>
          </a:xfrm>
          <a:prstGeom prst="rect">
            <a:avLst/>
          </a:prstGeom>
          <a:noFill/>
        </p:spPr>
        <p:txBody>
          <a:bodyPr wrap="square" rtlCol="0" anchor="t">
            <a:spAutoFit/>
          </a:bodyPr>
          <a:p>
            <a:pPr>
              <a:lnSpc>
                <a:spcPct val="150000"/>
              </a:lnSpc>
            </a:pPr>
            <a:r>
              <a:rPr lang="zh-CN" altLang="en-US" sz="2800">
                <a:highlight>
                  <a:srgbClr val="FFFF00"/>
                </a:highlight>
              </a:rPr>
              <a:t>迭代次数决定了整个训练数据集被使用的次数。</a:t>
            </a:r>
            <a:endParaRPr lang="zh-CN" altLang="en-US" sz="2800">
              <a:highlight>
                <a:srgbClr val="FFFF00"/>
              </a:highlight>
            </a:endParaRPr>
          </a:p>
          <a:p>
            <a:pPr>
              <a:lnSpc>
                <a:spcPct val="150000"/>
              </a:lnSpc>
            </a:pPr>
            <a:r>
              <a:rPr lang="zh-CN" altLang="en-US" sz="2800" b="1"/>
              <a:t>较大的迭代次数</a:t>
            </a:r>
            <a:r>
              <a:rPr lang="zh-CN" altLang="en-US" sz="2800"/>
              <a:t>可以提高模型的性能，但可能导致过拟合；</a:t>
            </a:r>
            <a:endParaRPr lang="zh-CN" altLang="en-US" sz="2800"/>
          </a:p>
          <a:p>
            <a:pPr>
              <a:lnSpc>
                <a:spcPct val="150000"/>
              </a:lnSpc>
            </a:pPr>
            <a:r>
              <a:rPr lang="zh-CN" altLang="en-US" sz="2800" b="1"/>
              <a:t>较小的迭代次数</a:t>
            </a:r>
            <a:r>
              <a:rPr lang="zh-CN" altLang="en-US" sz="2800"/>
              <a:t>可能导致欠拟合。通常需要根据模型的训练曲线和验证集的性能进行调整。</a:t>
            </a:r>
            <a:endParaRPr lang="zh-CN" altLang="en-US" sz="28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chemeClr val="bg1"/>
                </a:solidFill>
                <a:sym typeface="+mn-ea"/>
              </a:rPr>
              <a:t> 正则化参数（Regularization）</a:t>
            </a:r>
            <a:endParaRPr lang="zh-CN" altLang="en-US">
              <a:solidFill>
                <a:schemeClr val="bg1"/>
              </a:solidFill>
              <a:sym typeface="+mn-ea"/>
            </a:endParaRPr>
          </a:p>
        </p:txBody>
      </p:sp>
      <p:sp>
        <p:nvSpPr>
          <p:cNvPr id="3" name="文本框 2"/>
          <p:cNvSpPr txBox="1"/>
          <p:nvPr/>
        </p:nvSpPr>
        <p:spPr>
          <a:xfrm>
            <a:off x="846455" y="2007870"/>
            <a:ext cx="10102215" cy="2030095"/>
          </a:xfrm>
          <a:prstGeom prst="rect">
            <a:avLst/>
          </a:prstGeom>
          <a:noFill/>
        </p:spPr>
        <p:txBody>
          <a:bodyPr wrap="square" rtlCol="0" anchor="t">
            <a:spAutoFit/>
          </a:bodyPr>
          <a:p>
            <a:pPr>
              <a:lnSpc>
                <a:spcPct val="150000"/>
              </a:lnSpc>
            </a:pPr>
            <a:r>
              <a:rPr lang="zh-CN" altLang="en-US" sz="2800">
                <a:highlight>
                  <a:srgbClr val="FFFF00"/>
                </a:highlight>
              </a:rPr>
              <a:t>正则化参数用于控制模型的复杂度，防止过拟合。</a:t>
            </a:r>
            <a:endParaRPr lang="zh-CN" altLang="en-US" sz="2800">
              <a:highlight>
                <a:srgbClr val="FFFF00"/>
              </a:highlight>
            </a:endParaRPr>
          </a:p>
          <a:p>
            <a:pPr>
              <a:lnSpc>
                <a:spcPct val="150000"/>
              </a:lnSpc>
            </a:pPr>
            <a:r>
              <a:rPr lang="zh-CN" altLang="en-US" sz="2800"/>
              <a:t>常见的正则化方法包括</a:t>
            </a:r>
            <a:r>
              <a:rPr lang="zh-CN" altLang="en-US" sz="2800">
                <a:highlight>
                  <a:srgbClr val="FFFF00"/>
                </a:highlight>
              </a:rPr>
              <a:t>L1正则化</a:t>
            </a:r>
            <a:r>
              <a:rPr lang="zh-CN" altLang="en-US" sz="2800"/>
              <a:t>和</a:t>
            </a:r>
            <a:r>
              <a:rPr lang="zh-CN" altLang="en-US" sz="2800">
                <a:highlight>
                  <a:srgbClr val="FFFF00"/>
                </a:highlight>
              </a:rPr>
              <a:t>L2正则化</a:t>
            </a:r>
            <a:r>
              <a:rPr lang="zh-CN" altLang="en-US" sz="2800"/>
              <a:t>。</a:t>
            </a:r>
            <a:endParaRPr lang="zh-CN" altLang="en-US" sz="2800"/>
          </a:p>
          <a:p>
            <a:pPr>
              <a:lnSpc>
                <a:spcPct val="150000"/>
              </a:lnSpc>
            </a:pPr>
            <a:r>
              <a:rPr lang="zh-CN" altLang="en-US" sz="2800"/>
              <a:t>正则化参数的选择需要根据具体问题和模型的复杂度进行调整。</a:t>
            </a:r>
            <a:endParaRPr lang="zh-CN" altLang="en-US" sz="28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rgbClr val="FFFF00"/>
                </a:solidFill>
                <a:sym typeface="+mn-ea"/>
              </a:rPr>
              <a:t>激活函数</a:t>
            </a:r>
            <a:r>
              <a:rPr lang="en-US" altLang="zh-CN">
                <a:solidFill>
                  <a:srgbClr val="FFFF00"/>
                </a:solidFill>
                <a:sym typeface="+mn-ea"/>
              </a:rPr>
              <a:t> </a:t>
            </a:r>
            <a:endParaRPr lang="en-US" altLang="zh-CN">
              <a:solidFill>
                <a:srgbClr val="FFFF00"/>
              </a:solidFill>
              <a:sym typeface="+mn-ea"/>
            </a:endParaRPr>
          </a:p>
        </p:txBody>
      </p:sp>
      <p:sp>
        <p:nvSpPr>
          <p:cNvPr id="5" name="文本框 4"/>
          <p:cNvSpPr txBox="1"/>
          <p:nvPr/>
        </p:nvSpPr>
        <p:spPr>
          <a:xfrm>
            <a:off x="858520" y="2211705"/>
            <a:ext cx="10475595" cy="4399280"/>
          </a:xfrm>
          <a:prstGeom prst="rect">
            <a:avLst/>
          </a:prstGeom>
          <a:noFill/>
        </p:spPr>
        <p:txBody>
          <a:bodyPr wrap="square" rtlCol="0" anchor="t">
            <a:noAutofit/>
          </a:bodyPr>
          <a:p>
            <a:r>
              <a:rPr lang="zh-CN" altLang="en-US"/>
              <a:t>1. </a:t>
            </a:r>
            <a:r>
              <a:rPr lang="zh-CN" altLang="en-US" b="1"/>
              <a:t>Sigmoid函数</a:t>
            </a:r>
            <a:r>
              <a:rPr lang="zh-CN" altLang="en-US"/>
              <a:t>：Sigmoid函数将输入值映射到0到1之间的连续输出。它的公式为f(x) = 1 / (1 + exp(-x))。Sigmoid函数在</a:t>
            </a:r>
            <a:r>
              <a:rPr lang="zh-CN" altLang="en-US" b="1">
                <a:solidFill>
                  <a:srgbClr val="FF0000"/>
                </a:solidFill>
              </a:rPr>
              <a:t>二分类问题</a:t>
            </a:r>
            <a:r>
              <a:rPr lang="zh-CN" altLang="en-US"/>
              <a:t>中常用作输出层的激活函数。</a:t>
            </a:r>
            <a:endParaRPr lang="zh-CN" altLang="en-US"/>
          </a:p>
          <a:p>
            <a:endParaRPr lang="zh-CN" altLang="en-US"/>
          </a:p>
          <a:p>
            <a:r>
              <a:rPr lang="zh-CN" altLang="en-US"/>
              <a:t>2. </a:t>
            </a:r>
            <a:r>
              <a:rPr lang="zh-CN" altLang="en-US" b="1"/>
              <a:t>ReLU函数</a:t>
            </a:r>
            <a:r>
              <a:rPr lang="zh-CN" altLang="en-US"/>
              <a:t>：ReLU函数将负数输入映射为0，正数输入保持不变。它的公式为f(x) = max(0, x)。ReLU函数在</a:t>
            </a:r>
            <a:r>
              <a:rPr lang="zh-CN" altLang="en-US">
                <a:solidFill>
                  <a:srgbClr val="FF0000"/>
                </a:solidFill>
              </a:rPr>
              <a:t>深度神经网络</a:t>
            </a:r>
            <a:r>
              <a:rPr lang="zh-CN" altLang="en-US"/>
              <a:t>中广泛使用，因为它可以有效地解决梯度消失问题。</a:t>
            </a:r>
            <a:endParaRPr lang="zh-CN" altLang="en-US"/>
          </a:p>
          <a:p>
            <a:endParaRPr lang="zh-CN" altLang="en-US"/>
          </a:p>
          <a:p>
            <a:r>
              <a:rPr lang="zh-CN" altLang="en-US"/>
              <a:t>3. </a:t>
            </a:r>
            <a:r>
              <a:rPr lang="zh-CN" altLang="en-US" b="1"/>
              <a:t>Leaky ReLU函数</a:t>
            </a:r>
            <a:r>
              <a:rPr lang="zh-CN" altLang="en-US"/>
              <a:t>：Leaky ReLU函数是ReLU函数的改进版本，它在负数输入时引入一个小的斜率，以避免神经元“死亡”。它的公式为f(x) = max(0.01x, x)。</a:t>
            </a:r>
            <a:endParaRPr lang="zh-CN" altLang="en-US"/>
          </a:p>
          <a:p>
            <a:endParaRPr lang="zh-CN" altLang="en-US"/>
          </a:p>
          <a:p>
            <a:r>
              <a:rPr lang="zh-CN" altLang="en-US"/>
              <a:t>4. </a:t>
            </a:r>
            <a:r>
              <a:rPr lang="zh-CN" altLang="en-US" b="1"/>
              <a:t>Tanh函数</a:t>
            </a:r>
            <a:r>
              <a:rPr lang="zh-CN" altLang="en-US"/>
              <a:t>：Tanh函数将输入值映射到-1到1之间的连续输出。它的公式为f(x) = (exp(x) - exp(-x)) / (exp(x) + exp(-x))。Tanh函数在</a:t>
            </a:r>
            <a:r>
              <a:rPr lang="zh-CN" altLang="en-US" b="1">
                <a:solidFill>
                  <a:srgbClr val="FF0000"/>
                </a:solidFill>
              </a:rPr>
              <a:t>循环神经网络</a:t>
            </a:r>
            <a:r>
              <a:rPr lang="zh-CN" altLang="en-US"/>
              <a:t>中常用作激活函数。</a:t>
            </a:r>
            <a:endParaRPr lang="zh-CN" altLang="en-US"/>
          </a:p>
          <a:p>
            <a:endParaRPr lang="zh-CN" altLang="en-US"/>
          </a:p>
          <a:p>
            <a:r>
              <a:rPr lang="zh-CN" altLang="en-US"/>
              <a:t>5. </a:t>
            </a:r>
            <a:r>
              <a:rPr lang="zh-CN" altLang="en-US" b="1"/>
              <a:t>Softmax函数</a:t>
            </a:r>
            <a:r>
              <a:rPr lang="zh-CN" altLang="en-US"/>
              <a:t>：Softmax函数将一组输入值映射到0到1之间的概率分布，</a:t>
            </a:r>
            <a:r>
              <a:rPr lang="zh-CN" altLang="en-US" b="1">
                <a:solidFill>
                  <a:srgbClr val="FF0000"/>
                </a:solidFill>
              </a:rPr>
              <a:t>用于多分类问题的输出层</a:t>
            </a:r>
            <a:r>
              <a:rPr lang="zh-CN" altLang="en-US"/>
              <a:t>。它的公式为f(x) = exp(x) / sum(exp(x))。</a:t>
            </a:r>
            <a:endParaRPr lang="zh-CN" altLang="en-US"/>
          </a:p>
        </p:txBody>
      </p:sp>
      <p:sp>
        <p:nvSpPr>
          <p:cNvPr id="8" name="文本框 7"/>
          <p:cNvSpPr txBox="1"/>
          <p:nvPr/>
        </p:nvSpPr>
        <p:spPr>
          <a:xfrm>
            <a:off x="1688465" y="1578610"/>
            <a:ext cx="7433945" cy="460375"/>
          </a:xfrm>
          <a:prstGeom prst="rect">
            <a:avLst/>
          </a:prstGeom>
          <a:noFill/>
        </p:spPr>
        <p:txBody>
          <a:bodyPr wrap="square" rtlCol="0" anchor="t">
            <a:spAutoFit/>
          </a:bodyPr>
          <a:p>
            <a:r>
              <a:rPr lang="zh-CN" altLang="en-US" sz="2400">
                <a:highlight>
                  <a:srgbClr val="FFFF00"/>
                </a:highlight>
              </a:rPr>
              <a:t>激活函数决定了神经网络中每个神经元的输出。</a:t>
            </a:r>
            <a:endParaRPr lang="zh-CN" altLang="en-US" sz="2400">
              <a:highlight>
                <a:srgbClr val="FFFF00"/>
              </a:highlight>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rgbClr val="FFFF00"/>
                </a:solidFill>
                <a:sym typeface="+mn-ea"/>
              </a:rPr>
              <a:t>激活函数</a:t>
            </a:r>
            <a:endParaRPr lang="zh-CN" altLang="en-US">
              <a:solidFill>
                <a:srgbClr val="FFFF00"/>
              </a:solidFill>
              <a:sym typeface="+mn-ea"/>
            </a:endParaRPr>
          </a:p>
        </p:txBody>
      </p:sp>
      <p:pic>
        <p:nvPicPr>
          <p:cNvPr id="100" name="图片 99"/>
          <p:cNvPicPr/>
          <p:nvPr>
            <p:custDataLst>
              <p:tags r:id="rId2"/>
            </p:custDataLst>
          </p:nvPr>
        </p:nvPicPr>
        <p:blipFill>
          <a:blip r:embed="rId3"/>
          <a:stretch>
            <a:fillRect/>
          </a:stretch>
        </p:blipFill>
        <p:spPr>
          <a:xfrm>
            <a:off x="1685290" y="1789430"/>
            <a:ext cx="2964180" cy="1912620"/>
          </a:xfrm>
          <a:prstGeom prst="rect">
            <a:avLst/>
          </a:prstGeom>
          <a:noFill/>
          <a:ln w="9525">
            <a:noFill/>
          </a:ln>
        </p:spPr>
      </p:pic>
      <p:pic>
        <p:nvPicPr>
          <p:cNvPr id="101" name="图片 100"/>
          <p:cNvPicPr/>
          <p:nvPr>
            <p:custDataLst>
              <p:tags r:id="rId4"/>
            </p:custDataLst>
          </p:nvPr>
        </p:nvPicPr>
        <p:blipFill>
          <a:blip r:embed="rId5"/>
          <a:stretch>
            <a:fillRect/>
          </a:stretch>
        </p:blipFill>
        <p:spPr>
          <a:xfrm>
            <a:off x="6391275" y="1789430"/>
            <a:ext cx="3078480" cy="1912620"/>
          </a:xfrm>
          <a:prstGeom prst="rect">
            <a:avLst/>
          </a:prstGeom>
          <a:noFill/>
          <a:ln w="9525">
            <a:noFill/>
          </a:ln>
        </p:spPr>
      </p:pic>
      <p:pic>
        <p:nvPicPr>
          <p:cNvPr id="102" name="图片 101"/>
          <p:cNvPicPr/>
          <p:nvPr>
            <p:custDataLst>
              <p:tags r:id="rId6"/>
            </p:custDataLst>
          </p:nvPr>
        </p:nvPicPr>
        <p:blipFill>
          <a:blip r:embed="rId7"/>
          <a:stretch>
            <a:fillRect/>
          </a:stretch>
        </p:blipFill>
        <p:spPr>
          <a:xfrm>
            <a:off x="6452235" y="4203065"/>
            <a:ext cx="3017520" cy="1920240"/>
          </a:xfrm>
          <a:prstGeom prst="rect">
            <a:avLst/>
          </a:prstGeom>
          <a:noFill/>
          <a:ln w="9525">
            <a:noFill/>
          </a:ln>
        </p:spPr>
      </p:pic>
      <p:pic>
        <p:nvPicPr>
          <p:cNvPr id="103" name="图片 102"/>
          <p:cNvPicPr/>
          <p:nvPr>
            <p:custDataLst>
              <p:tags r:id="rId8"/>
            </p:custDataLst>
          </p:nvPr>
        </p:nvPicPr>
        <p:blipFill>
          <a:blip r:embed="rId9"/>
          <a:stretch>
            <a:fillRect/>
          </a:stretch>
        </p:blipFill>
        <p:spPr>
          <a:xfrm>
            <a:off x="1662430" y="4203065"/>
            <a:ext cx="2987040" cy="1889760"/>
          </a:xfrm>
          <a:prstGeom prst="rect">
            <a:avLst/>
          </a:prstGeom>
          <a:noFill/>
          <a:ln w="9525">
            <a:noFill/>
          </a:ln>
        </p:spPr>
      </p:pic>
    </p:spTree>
    <p:custDataLst>
      <p:tags r:id="rId10"/>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rgbClr val="FFFF00"/>
                </a:solidFill>
                <a:sym typeface="+mn-ea"/>
              </a:rPr>
              <a:t>网络结构</a:t>
            </a:r>
            <a:r>
              <a:rPr lang="zh-CN" altLang="en-US">
                <a:solidFill>
                  <a:srgbClr val="FFFF00"/>
                </a:solidFill>
                <a:sym typeface="+mn-ea"/>
              </a:rPr>
              <a:t>（Network Architecture）</a:t>
            </a:r>
            <a:endParaRPr lang="zh-CN" altLang="en-US">
              <a:solidFill>
                <a:srgbClr val="FFFF00"/>
              </a:solidFill>
              <a:sym typeface="+mn-ea"/>
            </a:endParaRPr>
          </a:p>
        </p:txBody>
      </p:sp>
      <p:sp>
        <p:nvSpPr>
          <p:cNvPr id="6" name="文本框 5"/>
          <p:cNvSpPr txBox="1"/>
          <p:nvPr/>
        </p:nvSpPr>
        <p:spPr>
          <a:xfrm>
            <a:off x="1151890" y="2227580"/>
            <a:ext cx="9756775" cy="1662430"/>
          </a:xfrm>
          <a:prstGeom prst="rect">
            <a:avLst/>
          </a:prstGeom>
          <a:noFill/>
        </p:spPr>
        <p:txBody>
          <a:bodyPr wrap="square" rtlCol="0" anchor="t">
            <a:noAutofit/>
          </a:bodyPr>
          <a:p>
            <a:r>
              <a:rPr lang="zh-CN" altLang="en-US" sz="2800"/>
              <a:t>网络结构包括神经网络的层数、每层的神经元数量等。</a:t>
            </a:r>
            <a:endParaRPr lang="zh-CN" altLang="en-US" sz="28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normAutofit/>
          </a:bodyPr>
          <a:p>
            <a:r>
              <a:rPr lang="zh-CN" altLang="en-US">
                <a:solidFill>
                  <a:srgbClr val="FFFF00"/>
                </a:solidFill>
                <a:sym typeface="+mn-ea"/>
              </a:rPr>
              <a:t>优化算法（Optimization Algorithm）</a:t>
            </a:r>
            <a:endParaRPr lang="zh-CN" altLang="en-US">
              <a:solidFill>
                <a:srgbClr val="FFFF00"/>
              </a:solidFill>
              <a:sym typeface="+mn-ea"/>
            </a:endParaRPr>
          </a:p>
        </p:txBody>
      </p:sp>
      <p:sp>
        <p:nvSpPr>
          <p:cNvPr id="3" name="文本框 2"/>
          <p:cNvSpPr txBox="1"/>
          <p:nvPr/>
        </p:nvSpPr>
        <p:spPr>
          <a:xfrm>
            <a:off x="678180" y="1400175"/>
            <a:ext cx="10626090" cy="10565130"/>
          </a:xfrm>
          <a:prstGeom prst="rect">
            <a:avLst/>
          </a:prstGeom>
          <a:noFill/>
        </p:spPr>
        <p:txBody>
          <a:bodyPr wrap="square" rtlCol="0">
            <a:noAutofit/>
          </a:bodyPr>
          <a:p>
            <a:r>
              <a:rPr lang="zh-CN" altLang="en-US" sz="2000"/>
              <a:t>优化算法用于更新神经网络的参数。</a:t>
            </a:r>
            <a:endParaRPr lang="zh-CN" altLang="en-US" sz="2000"/>
          </a:p>
          <a:p>
            <a:r>
              <a:rPr lang="zh-CN" altLang="en-US" sz="2000">
                <a:highlight>
                  <a:srgbClr val="FFFF00"/>
                </a:highlight>
              </a:rPr>
              <a:t>1. 反向传播算法（Backpropagation）</a:t>
            </a:r>
            <a:r>
              <a:rPr lang="zh-CN" altLang="en-US" sz="2000"/>
              <a:t>：反向传播算法是最常用的神经网络训练算法之一。它通过计算网络输出与实际输出之间的误差，并将误差反向传播到网络的隐藏层和输入层，以调整网络的权重和偏置。 </a:t>
            </a:r>
            <a:endParaRPr lang="zh-CN" altLang="en-US" sz="2000"/>
          </a:p>
          <a:p>
            <a:r>
              <a:rPr lang="zh-CN" altLang="en-US" sz="2000">
                <a:highlight>
                  <a:srgbClr val="FFFF00"/>
                </a:highlight>
              </a:rPr>
              <a:t>2. 随机梯度下降算法（Stochastic Gradient Descent，SGD）</a:t>
            </a:r>
            <a:r>
              <a:rPr lang="zh-CN" altLang="en-US" sz="2000"/>
              <a:t>：随机梯度下降算法是一种基于梯度的优化算法，用于更新神经网络的权重和偏置。它通过随机选择一小批样本来计算梯度，并根据梯度的方向和大小来更新参数。 </a:t>
            </a:r>
            <a:endParaRPr lang="zh-CN" altLang="en-US" sz="2000"/>
          </a:p>
          <a:p>
            <a:r>
              <a:rPr lang="zh-CN" altLang="en-US" sz="2000">
                <a:highlight>
                  <a:srgbClr val="FFFF00"/>
                </a:highlight>
              </a:rPr>
              <a:t>3. 动量法（Momentum）</a:t>
            </a:r>
            <a:r>
              <a:rPr lang="zh-CN" altLang="en-US" sz="2000"/>
              <a:t>：动量法是一种在随机梯度下降算法基础上的改进算法。它引入了一个动量项，用于加速收敛和减少震荡。动量法通过累积之前的梯度来更新参数，使得参数更新具有惯性。 </a:t>
            </a:r>
            <a:endParaRPr lang="zh-CN" altLang="en-US" sz="2000"/>
          </a:p>
          <a:p>
            <a:r>
              <a:rPr lang="zh-CN" altLang="en-US" sz="2000">
                <a:highlight>
                  <a:srgbClr val="FFFF00"/>
                </a:highlight>
              </a:rPr>
              <a:t>4. 自适应学习率算法（Adaptive Learning Rate）</a:t>
            </a:r>
            <a:r>
              <a:rPr lang="zh-CN" altLang="en-US" sz="2000"/>
              <a:t>：自适应学习率算法是一种根据梯度的大小和方向来自适应地调整学习率的算法。常见的自适应学习率算法包括Adagrad、RMSprop和Adam等。 </a:t>
            </a:r>
            <a:endParaRPr lang="zh-CN" altLang="en-US" sz="2000"/>
          </a:p>
          <a:p>
            <a:r>
              <a:rPr lang="zh-CN" altLang="en-US" sz="2000">
                <a:highlight>
                  <a:srgbClr val="FFFF00"/>
                </a:highlight>
              </a:rPr>
              <a:t>5. L-BFGS算法（Limited-memory Broyden-Fletcher-Goldfarb-Shanno）</a:t>
            </a:r>
            <a:r>
              <a:rPr lang="zh-CN" altLang="en-US" sz="2000"/>
              <a:t>：L-BFGS算法是一种拟牛顿法的优化算法，用于求解无约束最优化问题。它通过近似计算目标函数的Hessian矩阵的逆来更新参数。</a:t>
            </a:r>
            <a:endParaRPr lang="zh-CN" altLang="en-US" sz="200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chemeClr val="bg1"/>
                </a:solidFill>
              </a:rPr>
              <a:t>数学建模中的</a:t>
            </a:r>
            <a:r>
              <a:rPr lang="zh-CN" altLang="en-US">
                <a:solidFill>
                  <a:srgbClr val="FFFF00"/>
                </a:solidFill>
                <a:sym typeface="+mn-ea"/>
              </a:rPr>
              <a:t>神经网络</a:t>
            </a:r>
            <a:endParaRPr lang="zh-CN" altLang="en-US">
              <a:solidFill>
                <a:srgbClr val="FFFF00"/>
              </a:solidFill>
              <a:sym typeface="+mn-ea"/>
            </a:endParaRPr>
          </a:p>
        </p:txBody>
      </p:sp>
      <p:graphicFrame>
        <p:nvGraphicFramePr>
          <p:cNvPr id="6" name="表格 5"/>
          <p:cNvGraphicFramePr/>
          <p:nvPr>
            <p:custDataLst>
              <p:tags r:id="rId2"/>
            </p:custDataLst>
          </p:nvPr>
        </p:nvGraphicFramePr>
        <p:xfrm>
          <a:off x="457200" y="2040885"/>
          <a:ext cx="11277600" cy="3669030"/>
        </p:xfrm>
        <a:graphic>
          <a:graphicData uri="http://schemas.openxmlformats.org/drawingml/2006/table">
            <a:tbl>
              <a:tblPr firstRow="1" bandRow="1">
                <a:tableStyleId>{B301B821-A1FF-4177-AEE7-76D212191A09}</a:tableStyleId>
              </a:tblPr>
              <a:tblGrid>
                <a:gridCol w="711200"/>
                <a:gridCol w="2443480"/>
                <a:gridCol w="8122920"/>
              </a:tblGrid>
              <a:tr h="544830">
                <a:tc>
                  <a:txBody>
                    <a:bodyPr/>
                    <a:p>
                      <a:pPr indent="0" algn="ctr">
                        <a:lnSpc>
                          <a:spcPct val="120000"/>
                        </a:lnSpc>
                        <a:spcBef>
                          <a:spcPts val="0"/>
                        </a:spcBef>
                        <a:spcAft>
                          <a:spcPts val="0"/>
                        </a:spcAft>
                        <a:buNone/>
                      </a:pPr>
                      <a:endParaRPr lang="en-US" altLang="en-US" sz="1800" spc="130"/>
                    </a:p>
                  </a:txBody>
                  <a:tcPr marL="177800" marR="177800" marT="107950" marB="107950" vert="horz" anchor="ctr" anchorCtr="0">
                    <a:lnL>
                      <a:noFill/>
                    </a:lnL>
                    <a:lnR>
                      <a:noFill/>
                    </a:lnR>
                    <a:lnT>
                      <a:noFill/>
                    </a:lnT>
                    <a:lnB>
                      <a:noFill/>
                    </a:lnB>
                  </a:tcPr>
                </a:tc>
                <a:tc>
                  <a:txBody>
                    <a:bodyPr/>
                    <a:p>
                      <a:pPr indent="0" algn="ctr">
                        <a:lnSpc>
                          <a:spcPct val="120000"/>
                        </a:lnSpc>
                        <a:spcBef>
                          <a:spcPts val="0"/>
                        </a:spcBef>
                        <a:spcAft>
                          <a:spcPts val="0"/>
                        </a:spcAft>
                        <a:buNone/>
                      </a:pPr>
                      <a:r>
                        <a:rPr lang="zh-CN" altLang="en-US" sz="1800" spc="130"/>
                        <a:t>应用方向</a:t>
                      </a:r>
                      <a:endParaRPr lang="zh-CN" altLang="en-US" sz="1800" spc="130"/>
                    </a:p>
                  </a:txBody>
                  <a:tcPr marL="177800" marR="177800" marT="107950" marB="107950" vert="horz" anchor="ctr" anchorCtr="0">
                    <a:lnL>
                      <a:noFill/>
                    </a:lnL>
                  </a:tcPr>
                </a:tc>
                <a:tc>
                  <a:txBody>
                    <a:bodyPr/>
                    <a:p>
                      <a:pPr indent="0" algn="ctr">
                        <a:lnSpc>
                          <a:spcPct val="120000"/>
                        </a:lnSpc>
                        <a:spcBef>
                          <a:spcPts val="0"/>
                        </a:spcBef>
                        <a:spcAft>
                          <a:spcPts val="0"/>
                        </a:spcAft>
                        <a:buNone/>
                      </a:pPr>
                      <a:r>
                        <a:rPr lang="zh-CN" altLang="en-US" sz="1800" spc="130"/>
                        <a:t>应用领域</a:t>
                      </a:r>
                      <a:endParaRPr lang="zh-CN" altLang="en-US" sz="1800" spc="130"/>
                    </a:p>
                  </a:txBody>
                  <a:tcPr marL="177800" marR="177800" marT="107950" marB="107950" vert="horz" anchor="ctr" anchorCtr="0"/>
                </a:tc>
              </a:tr>
              <a:tr h="800100">
                <a:tc>
                  <a:txBody>
                    <a:bodyPr/>
                    <a:p>
                      <a:pPr indent="0" algn="ctr">
                        <a:lnSpc>
                          <a:spcPct val="120000"/>
                        </a:lnSpc>
                        <a:spcBef>
                          <a:spcPts val="0"/>
                        </a:spcBef>
                        <a:spcAft>
                          <a:spcPts val="0"/>
                        </a:spcAft>
                        <a:buNone/>
                      </a:pPr>
                      <a:r>
                        <a:rPr lang="en-US" sz="1600" spc="120"/>
                        <a:t>1</a:t>
                      </a:r>
                      <a:endParaRPr lang="en-US" sz="1600" spc="120"/>
                    </a:p>
                  </a:txBody>
                  <a:tcPr marL="177800" marR="177800" marT="107950" marB="107950" vert="horz" anchor="ctr" anchorCtr="0">
                    <a:lnT>
                      <a:noFill/>
                    </a:lnT>
                  </a:tcPr>
                </a:tc>
                <a:tc>
                  <a:txBody>
                    <a:bodyPr/>
                    <a:p>
                      <a:pPr indent="0" algn="ctr">
                        <a:lnSpc>
                          <a:spcPct val="120000"/>
                        </a:lnSpc>
                        <a:spcBef>
                          <a:spcPts val="0"/>
                        </a:spcBef>
                        <a:spcAft>
                          <a:spcPts val="0"/>
                        </a:spcAft>
                        <a:buNone/>
                      </a:pPr>
                      <a:r>
                        <a:rPr lang="zh-CN" sz="1600" spc="120"/>
                        <a:t>函数逼近和数据拟合</a:t>
                      </a:r>
                      <a:endParaRPr lang="zh-CN" sz="1600" spc="120"/>
                    </a:p>
                  </a:txBody>
                  <a:tcPr marL="177800" marR="177800" marT="107950" marB="107950" vert="horz" anchor="ctr" anchorCtr="0"/>
                </a:tc>
                <a:tc>
                  <a:txBody>
                    <a:bodyPr/>
                    <a:p>
                      <a:pPr indent="0" algn="l">
                        <a:lnSpc>
                          <a:spcPct val="120000"/>
                        </a:lnSpc>
                        <a:spcBef>
                          <a:spcPts val="0"/>
                        </a:spcBef>
                        <a:spcAft>
                          <a:spcPts val="0"/>
                        </a:spcAft>
                        <a:buNone/>
                      </a:pPr>
                      <a:r>
                        <a:rPr lang="zh-CN" sz="1600" spc="120"/>
                        <a:t>拟合非线性函数和处理复杂数据模式，例如在图像处理、语音识别和自然语言处理中。</a:t>
                      </a:r>
                      <a:endParaRPr lang="zh-CN" sz="1600" spc="120"/>
                    </a:p>
                  </a:txBody>
                  <a:tcPr marL="177800" marR="177800" marT="107950" marB="107950" vert="horz" anchor="ctr" anchorCtr="0"/>
                </a:tc>
              </a:tr>
              <a:tr h="800100">
                <a:tc>
                  <a:txBody>
                    <a:bodyPr/>
                    <a:p>
                      <a:pPr indent="0" algn="ctr">
                        <a:lnSpc>
                          <a:spcPct val="120000"/>
                        </a:lnSpc>
                        <a:spcBef>
                          <a:spcPts val="0"/>
                        </a:spcBef>
                        <a:spcAft>
                          <a:spcPts val="0"/>
                        </a:spcAft>
                        <a:buNone/>
                      </a:pPr>
                      <a:r>
                        <a:rPr lang="en-US" sz="1600" spc="120"/>
                        <a:t>2</a:t>
                      </a:r>
                      <a:endParaRPr lang="en-US" altLang="en-US" sz="1600" spc="120"/>
                    </a:p>
                  </a:txBody>
                  <a:tcPr marL="177800" marR="177800" marT="107950" marB="107950" vert="horz" anchor="ctr" anchorCtr="0"/>
                </a:tc>
                <a:tc>
                  <a:txBody>
                    <a:bodyPr/>
                    <a:p>
                      <a:pPr indent="0" algn="ctr">
                        <a:lnSpc>
                          <a:spcPct val="120000"/>
                        </a:lnSpc>
                        <a:spcBef>
                          <a:spcPts val="0"/>
                        </a:spcBef>
                        <a:spcAft>
                          <a:spcPts val="0"/>
                        </a:spcAft>
                        <a:buNone/>
                      </a:pPr>
                      <a:r>
                        <a:rPr lang="zh-CN" sz="1600" spc="120"/>
                        <a:t>图像处理和模式识别</a:t>
                      </a:r>
                      <a:endParaRPr lang="zh-CN" altLang="en-US" sz="1600" spc="120"/>
                    </a:p>
                  </a:txBody>
                  <a:tcPr marL="177800" marR="177800" marT="107950" marB="107950" vert="horz" anchor="ctr" anchorCtr="0"/>
                </a:tc>
                <a:tc>
                  <a:txBody>
                    <a:bodyPr/>
                    <a:p>
                      <a:pPr indent="0" algn="l">
                        <a:lnSpc>
                          <a:spcPct val="120000"/>
                        </a:lnSpc>
                        <a:spcBef>
                          <a:spcPts val="0"/>
                        </a:spcBef>
                        <a:spcAft>
                          <a:spcPts val="0"/>
                        </a:spcAft>
                        <a:buNone/>
                      </a:pPr>
                      <a:r>
                        <a:rPr lang="zh-CN" sz="1600" spc="120"/>
                        <a:t>在图像分类、目标检测、人脸识别等领域具有重要应用，如深度学习在计算机视觉中的突破性进展。</a:t>
                      </a:r>
                      <a:endParaRPr lang="zh-CN" sz="1600" spc="120"/>
                    </a:p>
                  </a:txBody>
                  <a:tcPr marL="177800" marR="177800" marT="107950" marB="107950" vert="horz" anchor="ctr" anchorCtr="0"/>
                </a:tc>
              </a:tr>
              <a:tr h="508000">
                <a:tc>
                  <a:txBody>
                    <a:bodyPr/>
                    <a:p>
                      <a:pPr indent="0" algn="ctr">
                        <a:lnSpc>
                          <a:spcPct val="120000"/>
                        </a:lnSpc>
                        <a:spcBef>
                          <a:spcPts val="0"/>
                        </a:spcBef>
                        <a:spcAft>
                          <a:spcPts val="0"/>
                        </a:spcAft>
                        <a:buNone/>
                      </a:pPr>
                      <a:r>
                        <a:rPr lang="en-US" sz="1600" spc="120"/>
                        <a:t>3</a:t>
                      </a:r>
                      <a:endParaRPr lang="en-US" altLang="en-US" sz="1600" spc="120"/>
                    </a:p>
                  </a:txBody>
                  <a:tcPr marL="177800" marR="177800" marT="107950" marB="107950" vert="horz" anchor="ctr" anchorCtr="0"/>
                </a:tc>
                <a:tc>
                  <a:txBody>
                    <a:bodyPr/>
                    <a:p>
                      <a:pPr indent="0" algn="ctr">
                        <a:lnSpc>
                          <a:spcPct val="120000"/>
                        </a:lnSpc>
                        <a:spcBef>
                          <a:spcPts val="0"/>
                        </a:spcBef>
                        <a:spcAft>
                          <a:spcPts val="0"/>
                        </a:spcAft>
                        <a:buNone/>
                      </a:pPr>
                      <a:r>
                        <a:rPr lang="zh-CN" sz="1600" spc="120"/>
                        <a:t>时间序列分析和预测</a:t>
                      </a:r>
                      <a:endParaRPr lang="zh-CN" altLang="en-US" sz="1600" spc="120"/>
                    </a:p>
                  </a:txBody>
                  <a:tcPr marL="177800" marR="177800" marT="107950" marB="107950" vert="horz" anchor="ctr" anchorCtr="0"/>
                </a:tc>
                <a:tc>
                  <a:txBody>
                    <a:bodyPr/>
                    <a:p>
                      <a:pPr indent="0" algn="l">
                        <a:lnSpc>
                          <a:spcPct val="120000"/>
                        </a:lnSpc>
                        <a:spcBef>
                          <a:spcPts val="0"/>
                        </a:spcBef>
                        <a:spcAft>
                          <a:spcPts val="0"/>
                        </a:spcAft>
                        <a:buNone/>
                      </a:pPr>
                      <a:r>
                        <a:rPr lang="zh-CN" sz="1600" spc="120"/>
                        <a:t>分析和预测时间序列数据，例如在股票市场预测、天气预报和交通流量预测中。</a:t>
                      </a:r>
                      <a:endParaRPr lang="zh-CN" altLang="en-US" sz="1600" spc="120"/>
                    </a:p>
                  </a:txBody>
                  <a:tcPr marL="177800" marR="177800" marT="107950" marB="107950" vert="horz" anchor="ctr" anchorCtr="0"/>
                </a:tc>
              </a:tr>
              <a:tr h="508000">
                <a:tc>
                  <a:txBody>
                    <a:bodyPr/>
                    <a:p>
                      <a:pPr indent="0" algn="ctr">
                        <a:lnSpc>
                          <a:spcPct val="120000"/>
                        </a:lnSpc>
                        <a:spcBef>
                          <a:spcPts val="0"/>
                        </a:spcBef>
                        <a:spcAft>
                          <a:spcPts val="0"/>
                        </a:spcAft>
                        <a:buNone/>
                      </a:pPr>
                      <a:r>
                        <a:rPr lang="en-US" sz="1600" spc="120"/>
                        <a:t>4</a:t>
                      </a:r>
                      <a:endParaRPr lang="en-US" altLang="en-US" sz="1600" spc="120"/>
                    </a:p>
                  </a:txBody>
                  <a:tcPr marL="177800" marR="177800" marT="107950" marB="107950" vert="horz" anchor="ctr" anchorCtr="0"/>
                </a:tc>
                <a:tc>
                  <a:txBody>
                    <a:bodyPr/>
                    <a:p>
                      <a:pPr indent="0" algn="ctr">
                        <a:lnSpc>
                          <a:spcPct val="120000"/>
                        </a:lnSpc>
                        <a:spcBef>
                          <a:spcPts val="0"/>
                        </a:spcBef>
                        <a:spcAft>
                          <a:spcPts val="0"/>
                        </a:spcAft>
                        <a:buNone/>
                      </a:pPr>
                      <a:r>
                        <a:rPr lang="zh-CN" sz="1600" b="1" spc="120">
                          <a:highlight>
                            <a:srgbClr val="FFFF00"/>
                          </a:highlight>
                        </a:rPr>
                        <a:t>优化和决策问题</a:t>
                      </a:r>
                      <a:endParaRPr lang="zh-CN" altLang="en-US" sz="1600" b="1" spc="120">
                        <a:highlight>
                          <a:srgbClr val="FFFF00"/>
                        </a:highlight>
                      </a:endParaRPr>
                    </a:p>
                  </a:txBody>
                  <a:tcPr marL="177800" marR="177800" marT="107950" marB="107950" vert="horz" anchor="ctr" anchorCtr="0"/>
                </a:tc>
                <a:tc>
                  <a:txBody>
                    <a:bodyPr/>
                    <a:p>
                      <a:pPr indent="0" algn="l">
                        <a:lnSpc>
                          <a:spcPct val="120000"/>
                        </a:lnSpc>
                        <a:spcBef>
                          <a:spcPts val="0"/>
                        </a:spcBef>
                        <a:spcAft>
                          <a:spcPts val="0"/>
                        </a:spcAft>
                        <a:buNone/>
                      </a:pPr>
                      <a:r>
                        <a:rPr lang="zh-CN" sz="1600" spc="120"/>
                        <a:t>在组合优化和约束优化中具有应用，例如在物流优化、资源分配和路径规划中。</a:t>
                      </a:r>
                      <a:endParaRPr lang="zh-CN" altLang="en-US" sz="1600" spc="120"/>
                    </a:p>
                  </a:txBody>
                  <a:tcPr marL="177800" marR="177800" marT="107950" marB="107950" vert="horz" anchor="ctr" anchorCtr="0"/>
                </a:tc>
              </a:tr>
              <a:tr h="508000">
                <a:tc>
                  <a:txBody>
                    <a:bodyPr/>
                    <a:p>
                      <a:pPr indent="0" algn="ctr">
                        <a:lnSpc>
                          <a:spcPct val="120000"/>
                        </a:lnSpc>
                        <a:spcBef>
                          <a:spcPts val="0"/>
                        </a:spcBef>
                        <a:spcAft>
                          <a:spcPts val="0"/>
                        </a:spcAft>
                        <a:buNone/>
                      </a:pPr>
                      <a:r>
                        <a:rPr lang="en-US" sz="1600" spc="120"/>
                        <a:t>5</a:t>
                      </a:r>
                      <a:endParaRPr lang="en-US" altLang="en-US" sz="1600" spc="120"/>
                    </a:p>
                  </a:txBody>
                  <a:tcPr marL="177800" marR="177800" marT="107950" marB="107950" vert="horz" anchor="ctr" anchorCtr="0"/>
                </a:tc>
                <a:tc>
                  <a:txBody>
                    <a:bodyPr/>
                    <a:p>
                      <a:pPr indent="0" algn="ctr">
                        <a:lnSpc>
                          <a:spcPct val="120000"/>
                        </a:lnSpc>
                        <a:spcBef>
                          <a:spcPts val="0"/>
                        </a:spcBef>
                        <a:spcAft>
                          <a:spcPts val="0"/>
                        </a:spcAft>
                        <a:buNone/>
                      </a:pPr>
                      <a:r>
                        <a:rPr lang="zh-CN" sz="1600" spc="120"/>
                        <a:t>风险评估和投资决策</a:t>
                      </a:r>
                      <a:endParaRPr lang="zh-CN" altLang="en-US" sz="1600" spc="120"/>
                    </a:p>
                  </a:txBody>
                  <a:tcPr marL="177800" marR="177800" marT="107950" marB="107950" vert="horz" anchor="ctr" anchorCtr="0"/>
                </a:tc>
                <a:tc>
                  <a:txBody>
                    <a:bodyPr/>
                    <a:p>
                      <a:pPr indent="0" algn="l">
                        <a:lnSpc>
                          <a:spcPct val="120000"/>
                        </a:lnSpc>
                        <a:spcBef>
                          <a:spcPts val="0"/>
                        </a:spcBef>
                        <a:spcAft>
                          <a:spcPts val="0"/>
                        </a:spcAft>
                        <a:buNone/>
                      </a:pPr>
                      <a:r>
                        <a:rPr lang="zh-CN" sz="1600" spc="120"/>
                        <a:t>在金融领域中应用广泛，例如在风险评估、股票市场预测和信用评估中。</a:t>
                      </a:r>
                      <a:endParaRPr lang="zh-CN" altLang="en-US" sz="1600" spc="120"/>
                    </a:p>
                  </a:txBody>
                  <a:tcPr marL="177800" marR="177800" marT="107950" marB="107950" vert="horz" anchor="ctr" anchorCtr="0"/>
                </a:tc>
              </a:tr>
            </a:tbl>
          </a:graphicData>
        </a:graphic>
      </p:graphicFrame>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normAutofit/>
          </a:bodyPr>
          <a:p>
            <a:r>
              <a:rPr lang="zh-CN" altLang="en-US">
                <a:solidFill>
                  <a:srgbClr val="FFFF00"/>
                </a:solidFill>
                <a:sym typeface="+mn-ea"/>
              </a:rPr>
              <a:t>优化算法（Optimization Algorithm）</a:t>
            </a:r>
            <a:endParaRPr lang="zh-CN" altLang="en-US">
              <a:solidFill>
                <a:srgbClr val="FFFF00"/>
              </a:solidFill>
              <a:sym typeface="+mn-ea"/>
            </a:endParaRPr>
          </a:p>
        </p:txBody>
      </p:sp>
      <p:sp>
        <p:nvSpPr>
          <p:cNvPr id="7" name="文本框 6"/>
          <p:cNvSpPr txBox="1"/>
          <p:nvPr/>
        </p:nvSpPr>
        <p:spPr>
          <a:xfrm>
            <a:off x="1315720" y="1889760"/>
            <a:ext cx="6096000" cy="398780"/>
          </a:xfrm>
          <a:prstGeom prst="rect">
            <a:avLst/>
          </a:prstGeom>
          <a:noFill/>
        </p:spPr>
        <p:txBody>
          <a:bodyPr wrap="square" rtlCol="0" anchor="t">
            <a:spAutoFit/>
          </a:bodyPr>
          <a:p>
            <a:r>
              <a:rPr lang="zh-CN" altLang="en-US" sz="2000">
                <a:sym typeface="+mn-ea"/>
              </a:rPr>
              <a:t>优化算法用于更新神经网络的参数。</a:t>
            </a:r>
            <a:endParaRPr lang="zh-CN" altLang="en-US" sz="2000">
              <a:sym typeface="+mn-ea"/>
            </a:endParaRPr>
          </a:p>
        </p:txBody>
      </p:sp>
      <p:sp>
        <p:nvSpPr>
          <p:cNvPr id="17" name="AutoShape 5"/>
          <p:cNvSpPr>
            <a:spLocks noChangeArrowheads="1"/>
          </p:cNvSpPr>
          <p:nvPr>
            <p:custDataLst>
              <p:tags r:id="rId2"/>
            </p:custDataLst>
          </p:nvPr>
        </p:nvSpPr>
        <p:spPr bwMode="auto">
          <a:xfrm>
            <a:off x="3249964" y="2827629"/>
            <a:ext cx="1747727" cy="2770147"/>
          </a:xfrm>
          <a:prstGeom prst="roundRect">
            <a:avLst>
              <a:gd name="adj" fmla="val 4690"/>
            </a:avLst>
          </a:prstGeom>
          <a:noFill/>
          <a:ln w="12700">
            <a:solidFill>
              <a:schemeClr val="tx2">
                <a:lumMod val="75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latin typeface="微软雅黑" panose="020B0503020204020204" charset="-122"/>
              <a:ea typeface="微软雅黑" panose="020B0503020204020204" charset="-122"/>
            </a:endParaRPr>
          </a:p>
        </p:txBody>
      </p:sp>
      <p:sp>
        <p:nvSpPr>
          <p:cNvPr id="22" name="AutoShape 6"/>
          <p:cNvSpPr>
            <a:spLocks noChangeArrowheads="1"/>
          </p:cNvSpPr>
          <p:nvPr>
            <p:custDataLst>
              <p:tags r:id="rId3"/>
            </p:custDataLst>
          </p:nvPr>
        </p:nvSpPr>
        <p:spPr bwMode="gray">
          <a:xfrm>
            <a:off x="3418840" y="2697480"/>
            <a:ext cx="1419225" cy="534670"/>
          </a:xfrm>
          <a:prstGeom prst="roundRect">
            <a:avLst>
              <a:gd name="adj" fmla="val 50000"/>
            </a:avLst>
          </a:prstGeom>
          <a:solidFill>
            <a:schemeClr val="accent2"/>
          </a:solidFill>
          <a:ln w="9525">
            <a:noFill/>
            <a:round/>
          </a:ln>
          <a:effectLst/>
        </p:spPr>
        <p:txBody>
          <a:bodyPr wrap="none" anchor="ctr"/>
          <a:lstStyle/>
          <a:p>
            <a:pPr algn="ctr">
              <a:defRPr/>
            </a:pPr>
            <a:endParaRPr lang="zh-CN" altLang="en-US" sz="2000" spc="300" dirty="0">
              <a:solidFill>
                <a:schemeClr val="bg1"/>
              </a:solidFill>
              <a:latin typeface="微软雅黑" panose="020B0503020204020204" charset="-122"/>
              <a:ea typeface="微软雅黑" panose="020B0503020204020204" charset="-122"/>
            </a:endParaRPr>
          </a:p>
        </p:txBody>
      </p:sp>
      <p:sp>
        <p:nvSpPr>
          <p:cNvPr id="23" name="AutoShape 9"/>
          <p:cNvSpPr>
            <a:spLocks noChangeArrowheads="1"/>
          </p:cNvSpPr>
          <p:nvPr>
            <p:custDataLst>
              <p:tags r:id="rId4"/>
            </p:custDataLst>
          </p:nvPr>
        </p:nvSpPr>
        <p:spPr bwMode="auto">
          <a:xfrm>
            <a:off x="5160859" y="2355979"/>
            <a:ext cx="1747727" cy="2770147"/>
          </a:xfrm>
          <a:prstGeom prst="roundRect">
            <a:avLst>
              <a:gd name="adj" fmla="val 4690"/>
            </a:avLst>
          </a:prstGeom>
          <a:noFill/>
          <a:ln w="12700">
            <a:solidFill>
              <a:schemeClr val="tx2">
                <a:lumMod val="75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latin typeface="微软雅黑" panose="020B0503020204020204" charset="-122"/>
              <a:ea typeface="微软雅黑" panose="020B0503020204020204" charset="-122"/>
            </a:endParaRPr>
          </a:p>
        </p:txBody>
      </p:sp>
      <p:sp>
        <p:nvSpPr>
          <p:cNvPr id="26" name="AutoShape 10"/>
          <p:cNvSpPr>
            <a:spLocks noChangeArrowheads="1"/>
          </p:cNvSpPr>
          <p:nvPr>
            <p:custDataLst>
              <p:tags r:id="rId5"/>
            </p:custDataLst>
          </p:nvPr>
        </p:nvSpPr>
        <p:spPr bwMode="gray">
          <a:xfrm>
            <a:off x="5325236" y="2221649"/>
            <a:ext cx="1418970" cy="439706"/>
          </a:xfrm>
          <a:prstGeom prst="roundRect">
            <a:avLst>
              <a:gd name="adj" fmla="val 50000"/>
            </a:avLst>
          </a:prstGeom>
          <a:solidFill>
            <a:schemeClr val="accent3"/>
          </a:solidFill>
          <a:ln w="9525">
            <a:noFill/>
            <a:round/>
          </a:ln>
          <a:effectLst/>
        </p:spPr>
        <p:txBody>
          <a:bodyPr wrap="none" anchor="ctr"/>
          <a:lstStyle/>
          <a:p>
            <a:pPr algn="ctr">
              <a:defRPr/>
            </a:pPr>
            <a:endParaRPr lang="zh-CN" altLang="en-US" sz="2000" spc="300" dirty="0">
              <a:solidFill>
                <a:schemeClr val="bg1"/>
              </a:solidFill>
              <a:latin typeface="微软雅黑" panose="020B0503020204020204" charset="-122"/>
              <a:ea typeface="微软雅黑" panose="020B0503020204020204" charset="-122"/>
            </a:endParaRPr>
          </a:p>
        </p:txBody>
      </p:sp>
      <p:sp>
        <p:nvSpPr>
          <p:cNvPr id="29" name="AutoShape 17"/>
          <p:cNvSpPr>
            <a:spLocks noChangeArrowheads="1"/>
          </p:cNvSpPr>
          <p:nvPr>
            <p:custDataLst>
              <p:tags r:id="rId6"/>
            </p:custDataLst>
          </p:nvPr>
        </p:nvSpPr>
        <p:spPr bwMode="auto">
          <a:xfrm>
            <a:off x="1339067" y="3232114"/>
            <a:ext cx="1747727" cy="2770147"/>
          </a:xfrm>
          <a:prstGeom prst="roundRect">
            <a:avLst>
              <a:gd name="adj" fmla="val 4690"/>
            </a:avLst>
          </a:prstGeom>
          <a:noFill/>
          <a:ln w="12700">
            <a:solidFill>
              <a:schemeClr val="tx2">
                <a:lumMod val="75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latin typeface="微软雅黑" panose="020B0503020204020204" charset="-122"/>
              <a:ea typeface="微软雅黑" panose="020B0503020204020204" charset="-122"/>
            </a:endParaRPr>
          </a:p>
        </p:txBody>
      </p:sp>
      <p:sp>
        <p:nvSpPr>
          <p:cNvPr id="30" name="AutoShape 18"/>
          <p:cNvSpPr>
            <a:spLocks noChangeArrowheads="1"/>
          </p:cNvSpPr>
          <p:nvPr>
            <p:custDataLst>
              <p:tags r:id="rId7"/>
            </p:custDataLst>
          </p:nvPr>
        </p:nvSpPr>
        <p:spPr bwMode="gray">
          <a:xfrm>
            <a:off x="1506042" y="3097782"/>
            <a:ext cx="1418970" cy="439706"/>
          </a:xfrm>
          <a:prstGeom prst="roundRect">
            <a:avLst>
              <a:gd name="adj" fmla="val 50000"/>
            </a:avLst>
          </a:prstGeom>
          <a:solidFill>
            <a:schemeClr val="accent1"/>
          </a:solidFill>
          <a:ln w="9525">
            <a:noFill/>
            <a:round/>
          </a:ln>
          <a:effectLst/>
        </p:spPr>
        <p:txBody>
          <a:bodyPr wrap="none" anchor="ctr"/>
          <a:lstStyle/>
          <a:p>
            <a:pPr algn="ctr">
              <a:defRPr/>
            </a:pPr>
            <a:endParaRPr lang="zh-CN" altLang="en-US" sz="2000" spc="300" dirty="0">
              <a:solidFill>
                <a:schemeClr val="bg1"/>
              </a:solidFill>
              <a:latin typeface="微软雅黑" panose="020B0503020204020204" charset="-122"/>
              <a:ea typeface="微软雅黑" panose="020B0503020204020204" charset="-122"/>
            </a:endParaRPr>
          </a:p>
        </p:txBody>
      </p:sp>
      <p:sp>
        <p:nvSpPr>
          <p:cNvPr id="32" name="Text Box 10"/>
          <p:cNvSpPr txBox="1">
            <a:spLocks noChangeArrowheads="1"/>
          </p:cNvSpPr>
          <p:nvPr>
            <p:custDataLst>
              <p:tags r:id="rId8"/>
            </p:custDataLst>
          </p:nvPr>
        </p:nvSpPr>
        <p:spPr bwMode="auto">
          <a:xfrm>
            <a:off x="1464778" y="3741052"/>
            <a:ext cx="1501499" cy="2072879"/>
          </a:xfrm>
          <a:prstGeom prst="rect">
            <a:avLst/>
          </a:prstGeom>
          <a:noFill/>
          <a:ln w="9525">
            <a:noFill/>
            <a:miter lim="800000"/>
          </a:ln>
        </p:spPr>
        <p:txBody>
          <a:bodyPr wrap="square" lIns="90000" tIns="0" rIns="90000" bIns="46800">
            <a:normAutofit fontScale="90000"/>
          </a:bodyPr>
          <a:lstStyle/>
          <a:p>
            <a:pPr marL="0" lvl="0" indent="0" algn="ctr">
              <a:lnSpc>
                <a:spcPct val="120000"/>
              </a:lnSpc>
              <a:spcBef>
                <a:spcPts val="0"/>
              </a:spcBef>
              <a:spcAft>
                <a:spcPts val="1000"/>
              </a:spcAft>
              <a:buSzPct val="100000"/>
              <a:defRPr/>
            </a:pPr>
            <a:r>
              <a:rPr lang="zh-CN" altLang="en-US" sz="1200" spc="150">
                <a:solidFill>
                  <a:srgbClr val="000000">
                    <a:lumMod val="65000"/>
                    <a:lumOff val="35000"/>
                  </a:srgbClr>
                </a:solidFill>
                <a:latin typeface="微软雅黑" panose="020B0503020204020204" charset="-122"/>
                <a:ea typeface="微软雅黑" panose="020B0503020204020204" charset="-122"/>
                <a:cs typeface="+mn-ea"/>
              </a:rPr>
              <a:t>反向传播算法是最常用的神经网络训练算法之一。它通过计算网络输出与实际输出之间的误差，并将误差反向传播到网络的隐藏层和输入层，以调整网络的权重和偏置。 </a:t>
            </a:r>
            <a:endParaRPr lang="zh-CN" altLang="en-US" sz="1200" spc="150">
              <a:solidFill>
                <a:srgbClr val="000000">
                  <a:lumMod val="65000"/>
                  <a:lumOff val="35000"/>
                </a:srgbClr>
              </a:solidFill>
              <a:latin typeface="微软雅黑" panose="020B0503020204020204" charset="-122"/>
              <a:ea typeface="微软雅黑" panose="020B0503020204020204" charset="-122"/>
              <a:cs typeface="+mn-ea"/>
            </a:endParaRPr>
          </a:p>
        </p:txBody>
      </p:sp>
      <p:sp>
        <p:nvSpPr>
          <p:cNvPr id="33" name="Text Box 10"/>
          <p:cNvSpPr txBox="1">
            <a:spLocks noChangeArrowheads="1"/>
          </p:cNvSpPr>
          <p:nvPr>
            <p:custDataLst>
              <p:tags r:id="rId9"/>
            </p:custDataLst>
          </p:nvPr>
        </p:nvSpPr>
        <p:spPr bwMode="auto">
          <a:xfrm>
            <a:off x="3377513" y="3298762"/>
            <a:ext cx="1501499" cy="2072879"/>
          </a:xfrm>
          <a:prstGeom prst="rect">
            <a:avLst/>
          </a:prstGeom>
          <a:noFill/>
          <a:ln w="9525">
            <a:noFill/>
            <a:miter lim="800000"/>
          </a:ln>
        </p:spPr>
        <p:txBody>
          <a:bodyPr wrap="square" lIns="90000" tIns="0" rIns="90000" bIns="46800">
            <a:normAutofit lnSpcReduction="20000"/>
          </a:bodyPr>
          <a:lstStyle/>
          <a:p>
            <a:pPr marL="0" lvl="0" indent="0" algn="ctr">
              <a:lnSpc>
                <a:spcPct val="120000"/>
              </a:lnSpc>
              <a:spcBef>
                <a:spcPts val="0"/>
              </a:spcBef>
              <a:spcAft>
                <a:spcPts val="1000"/>
              </a:spcAft>
              <a:buSzPct val="100000"/>
              <a:defRPr/>
            </a:pPr>
            <a:r>
              <a:rPr lang="zh-CN" altLang="en-US" sz="1100" spc="150">
                <a:solidFill>
                  <a:srgbClr val="000000">
                    <a:lumMod val="65000"/>
                    <a:lumOff val="35000"/>
                  </a:srgbClr>
                </a:solidFill>
                <a:latin typeface="微软雅黑" panose="020B0503020204020204" charset="-122"/>
                <a:ea typeface="微软雅黑" panose="020B0503020204020204" charset="-122"/>
                <a:cs typeface="+mn-ea"/>
              </a:rPr>
              <a:t>随机梯度下降算法是一种基于梯度的优化算法，用于更新神经网络的权重和偏置。它通过随机选择一小批样本来计算梯度，并根据梯度的方向和大小来更新参数。 </a:t>
            </a:r>
            <a:endParaRPr lang="zh-CN" altLang="en-US" sz="1100" spc="150">
              <a:solidFill>
                <a:srgbClr val="000000">
                  <a:lumMod val="65000"/>
                  <a:lumOff val="35000"/>
                </a:srgbClr>
              </a:solidFill>
              <a:latin typeface="微软雅黑" panose="020B0503020204020204" charset="-122"/>
              <a:ea typeface="微软雅黑" panose="020B0503020204020204" charset="-122"/>
              <a:cs typeface="+mn-ea"/>
            </a:endParaRPr>
          </a:p>
        </p:txBody>
      </p:sp>
      <p:sp>
        <p:nvSpPr>
          <p:cNvPr id="36" name="Text Box 10"/>
          <p:cNvSpPr txBox="1">
            <a:spLocks noChangeArrowheads="1"/>
          </p:cNvSpPr>
          <p:nvPr>
            <p:custDataLst>
              <p:tags r:id="rId10"/>
            </p:custDataLst>
          </p:nvPr>
        </p:nvSpPr>
        <p:spPr bwMode="auto">
          <a:xfrm>
            <a:off x="5283972" y="2857223"/>
            <a:ext cx="1501499" cy="2072879"/>
          </a:xfrm>
          <a:prstGeom prst="rect">
            <a:avLst/>
          </a:prstGeom>
          <a:noFill/>
          <a:ln w="9525">
            <a:noFill/>
            <a:miter lim="800000"/>
          </a:ln>
        </p:spPr>
        <p:txBody>
          <a:bodyPr wrap="square" lIns="90000" tIns="0" rIns="90000" bIns="46800">
            <a:normAutofit fontScale="90000"/>
          </a:bodyPr>
          <a:lstStyle/>
          <a:p>
            <a:pPr marL="0" lvl="0" indent="0" algn="ctr">
              <a:lnSpc>
                <a:spcPct val="120000"/>
              </a:lnSpc>
              <a:spcBef>
                <a:spcPts val="0"/>
              </a:spcBef>
              <a:spcAft>
                <a:spcPts val="1000"/>
              </a:spcAft>
              <a:buSzPct val="100000"/>
              <a:defRPr/>
            </a:pPr>
            <a:r>
              <a:rPr lang="zh-CN" altLang="en-US" sz="1200" spc="150">
                <a:solidFill>
                  <a:srgbClr val="000000">
                    <a:lumMod val="65000"/>
                    <a:lumOff val="35000"/>
                  </a:srgbClr>
                </a:solidFill>
                <a:latin typeface="微软雅黑" panose="020B0503020204020204" charset="-122"/>
                <a:ea typeface="微软雅黑" panose="020B0503020204020204" charset="-122"/>
                <a:cs typeface="+mn-ea"/>
              </a:rPr>
              <a:t>动量法是一种在随机梯度下降算法基础上的改进算法。它引入了一个动量项，用于加速收敛和减少震荡。动量法通过累积之前的梯度来更新参数，使得参数更新具有惯性。 </a:t>
            </a:r>
            <a:endParaRPr lang="zh-CN" altLang="en-US" sz="1200" spc="150">
              <a:solidFill>
                <a:srgbClr val="000000">
                  <a:lumMod val="65000"/>
                  <a:lumOff val="35000"/>
                </a:srgbClr>
              </a:solidFill>
              <a:latin typeface="微软雅黑" panose="020B0503020204020204" charset="-122"/>
              <a:ea typeface="微软雅黑" panose="020B0503020204020204" charset="-122"/>
              <a:cs typeface="+mn-ea"/>
            </a:endParaRPr>
          </a:p>
        </p:txBody>
      </p:sp>
      <p:sp>
        <p:nvSpPr>
          <p:cNvPr id="37" name="AutoShape 5"/>
          <p:cNvSpPr>
            <a:spLocks noChangeArrowheads="1"/>
          </p:cNvSpPr>
          <p:nvPr>
            <p:custDataLst>
              <p:tags r:id="rId11"/>
            </p:custDataLst>
          </p:nvPr>
        </p:nvSpPr>
        <p:spPr bwMode="auto">
          <a:xfrm>
            <a:off x="8982650" y="1582114"/>
            <a:ext cx="1747727" cy="2770147"/>
          </a:xfrm>
          <a:prstGeom prst="roundRect">
            <a:avLst>
              <a:gd name="adj" fmla="val 4690"/>
            </a:avLst>
          </a:prstGeom>
          <a:noFill/>
          <a:ln w="12700">
            <a:solidFill>
              <a:schemeClr val="tx2">
                <a:lumMod val="75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latin typeface="微软雅黑" panose="020B0503020204020204" charset="-122"/>
              <a:ea typeface="微软雅黑" panose="020B0503020204020204" charset="-122"/>
            </a:endParaRPr>
          </a:p>
        </p:txBody>
      </p:sp>
      <p:sp>
        <p:nvSpPr>
          <p:cNvPr id="40" name="AutoShape 6"/>
          <p:cNvSpPr>
            <a:spLocks noChangeArrowheads="1"/>
          </p:cNvSpPr>
          <p:nvPr>
            <p:custDataLst>
              <p:tags r:id="rId12"/>
            </p:custDataLst>
          </p:nvPr>
        </p:nvSpPr>
        <p:spPr bwMode="gray">
          <a:xfrm>
            <a:off x="9151463" y="1452261"/>
            <a:ext cx="1418970" cy="439706"/>
          </a:xfrm>
          <a:prstGeom prst="roundRect">
            <a:avLst>
              <a:gd name="adj" fmla="val 50000"/>
            </a:avLst>
          </a:prstGeom>
          <a:solidFill>
            <a:schemeClr val="accent5"/>
          </a:solidFill>
          <a:ln w="9525">
            <a:noFill/>
            <a:round/>
          </a:ln>
          <a:effectLst/>
        </p:spPr>
        <p:txBody>
          <a:bodyPr wrap="none" anchor="ctr"/>
          <a:lstStyle/>
          <a:p>
            <a:pPr algn="ctr">
              <a:defRPr/>
            </a:pPr>
            <a:endParaRPr lang="zh-CN" altLang="en-US" sz="2000" spc="300" dirty="0">
              <a:solidFill>
                <a:schemeClr val="bg1"/>
              </a:solidFill>
              <a:latin typeface="微软雅黑" panose="020B0503020204020204" charset="-122"/>
              <a:ea typeface="微软雅黑" panose="020B0503020204020204" charset="-122"/>
            </a:endParaRPr>
          </a:p>
        </p:txBody>
      </p:sp>
      <p:sp>
        <p:nvSpPr>
          <p:cNvPr id="50" name="AutoShape 17"/>
          <p:cNvSpPr>
            <a:spLocks noChangeArrowheads="1"/>
          </p:cNvSpPr>
          <p:nvPr>
            <p:custDataLst>
              <p:tags r:id="rId13"/>
            </p:custDataLst>
          </p:nvPr>
        </p:nvSpPr>
        <p:spPr bwMode="auto">
          <a:xfrm>
            <a:off x="7071754" y="1986598"/>
            <a:ext cx="1747727" cy="2770147"/>
          </a:xfrm>
          <a:prstGeom prst="roundRect">
            <a:avLst>
              <a:gd name="adj" fmla="val 4690"/>
            </a:avLst>
          </a:prstGeom>
          <a:noFill/>
          <a:ln w="12700">
            <a:solidFill>
              <a:schemeClr val="tx2">
                <a:lumMod val="75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latin typeface="微软雅黑" panose="020B0503020204020204" charset="-122"/>
              <a:ea typeface="微软雅黑" panose="020B0503020204020204" charset="-122"/>
            </a:endParaRPr>
          </a:p>
        </p:txBody>
      </p:sp>
      <p:sp>
        <p:nvSpPr>
          <p:cNvPr id="51" name="AutoShape 18"/>
          <p:cNvSpPr>
            <a:spLocks noChangeArrowheads="1"/>
          </p:cNvSpPr>
          <p:nvPr>
            <p:custDataLst>
              <p:tags r:id="rId14"/>
            </p:custDataLst>
          </p:nvPr>
        </p:nvSpPr>
        <p:spPr bwMode="gray">
          <a:xfrm>
            <a:off x="7238728" y="1852267"/>
            <a:ext cx="1418970" cy="439706"/>
          </a:xfrm>
          <a:prstGeom prst="roundRect">
            <a:avLst>
              <a:gd name="adj" fmla="val 50000"/>
            </a:avLst>
          </a:prstGeom>
          <a:solidFill>
            <a:schemeClr val="accent4"/>
          </a:solidFill>
          <a:ln w="9525">
            <a:noFill/>
            <a:round/>
          </a:ln>
          <a:effectLst/>
        </p:spPr>
        <p:txBody>
          <a:bodyPr wrap="none" anchor="ctr"/>
          <a:lstStyle/>
          <a:p>
            <a:pPr algn="ctr">
              <a:defRPr/>
            </a:pPr>
            <a:endParaRPr lang="zh-CN" altLang="en-US" sz="2000" spc="300" dirty="0">
              <a:solidFill>
                <a:schemeClr val="bg1"/>
              </a:solidFill>
              <a:latin typeface="微软雅黑" panose="020B0503020204020204" charset="-122"/>
              <a:ea typeface="微软雅黑" panose="020B0503020204020204" charset="-122"/>
            </a:endParaRPr>
          </a:p>
        </p:txBody>
      </p:sp>
      <p:sp>
        <p:nvSpPr>
          <p:cNvPr id="52" name="Text Box 10"/>
          <p:cNvSpPr txBox="1">
            <a:spLocks noChangeArrowheads="1"/>
          </p:cNvSpPr>
          <p:nvPr>
            <p:custDataLst>
              <p:tags r:id="rId15"/>
            </p:custDataLst>
          </p:nvPr>
        </p:nvSpPr>
        <p:spPr bwMode="auto">
          <a:xfrm>
            <a:off x="7197464" y="2495537"/>
            <a:ext cx="1501499" cy="2072879"/>
          </a:xfrm>
          <a:prstGeom prst="rect">
            <a:avLst/>
          </a:prstGeom>
          <a:noFill/>
          <a:ln w="9525">
            <a:noFill/>
            <a:miter lim="800000"/>
          </a:ln>
        </p:spPr>
        <p:txBody>
          <a:bodyPr wrap="square" lIns="90000" tIns="0" rIns="90000" bIns="46800">
            <a:normAutofit lnSpcReduction="10000"/>
          </a:bodyPr>
          <a:lstStyle/>
          <a:p>
            <a:pPr marL="0" lvl="0" indent="0" algn="ctr">
              <a:lnSpc>
                <a:spcPct val="120000"/>
              </a:lnSpc>
              <a:spcBef>
                <a:spcPts val="0"/>
              </a:spcBef>
              <a:spcAft>
                <a:spcPts val="1000"/>
              </a:spcAft>
              <a:buSzPct val="100000"/>
              <a:defRPr/>
            </a:pPr>
            <a:r>
              <a:rPr lang="zh-CN" altLang="en-US" sz="1100" spc="150">
                <a:solidFill>
                  <a:srgbClr val="000000">
                    <a:lumMod val="65000"/>
                    <a:lumOff val="35000"/>
                  </a:srgbClr>
                </a:solidFill>
                <a:latin typeface="微软雅黑" panose="020B0503020204020204" charset="-122"/>
                <a:ea typeface="微软雅黑" panose="020B0503020204020204" charset="-122"/>
                <a:cs typeface="+mn-ea"/>
              </a:rPr>
              <a:t>自适应学习率算法是一种根据梯度的大小和方向来自适应地调整学习率的算法。常见的自适应学习率算法包括Adagrad、RMSprop和Adam等。 </a:t>
            </a:r>
            <a:endParaRPr lang="zh-CN" altLang="en-US" sz="1100" spc="150">
              <a:solidFill>
                <a:srgbClr val="000000">
                  <a:lumMod val="65000"/>
                  <a:lumOff val="35000"/>
                </a:srgbClr>
              </a:solidFill>
              <a:latin typeface="微软雅黑" panose="020B0503020204020204" charset="-122"/>
              <a:ea typeface="微软雅黑" panose="020B0503020204020204" charset="-122"/>
              <a:cs typeface="+mn-ea"/>
            </a:endParaRPr>
          </a:p>
        </p:txBody>
      </p:sp>
      <p:sp>
        <p:nvSpPr>
          <p:cNvPr id="53" name="Text Box 10"/>
          <p:cNvSpPr txBox="1">
            <a:spLocks noChangeArrowheads="1"/>
          </p:cNvSpPr>
          <p:nvPr>
            <p:custDataLst>
              <p:tags r:id="rId16"/>
            </p:custDataLst>
          </p:nvPr>
        </p:nvSpPr>
        <p:spPr bwMode="auto">
          <a:xfrm>
            <a:off x="9110199" y="2053246"/>
            <a:ext cx="1501499" cy="2072879"/>
          </a:xfrm>
          <a:prstGeom prst="rect">
            <a:avLst/>
          </a:prstGeom>
          <a:noFill/>
          <a:ln w="9525">
            <a:noFill/>
            <a:miter lim="800000"/>
          </a:ln>
        </p:spPr>
        <p:txBody>
          <a:bodyPr wrap="square" lIns="90000" tIns="0" rIns="90000" bIns="46800">
            <a:normAutofit/>
          </a:bodyPr>
          <a:lstStyle/>
          <a:p>
            <a:pPr marL="0" lvl="0" indent="0" algn="ctr">
              <a:lnSpc>
                <a:spcPct val="120000"/>
              </a:lnSpc>
              <a:spcBef>
                <a:spcPts val="0"/>
              </a:spcBef>
              <a:spcAft>
                <a:spcPts val="1000"/>
              </a:spcAft>
              <a:buSzPct val="100000"/>
              <a:defRPr/>
            </a:pPr>
            <a:r>
              <a:rPr lang="zh-CN" altLang="en-US" sz="1100" spc="150">
                <a:solidFill>
                  <a:srgbClr val="000000">
                    <a:lumMod val="65000"/>
                    <a:lumOff val="35000"/>
                  </a:srgbClr>
                </a:solidFill>
                <a:latin typeface="微软雅黑" panose="020B0503020204020204" charset="-122"/>
                <a:ea typeface="微软雅黑" panose="020B0503020204020204" charset="-122"/>
                <a:cs typeface="+mn-ea"/>
              </a:rPr>
              <a:t>L-BFGS算法是一种拟牛顿法的优化算法，用于求解无约束最优化问题。它通过近似计算目标函数的Hessian矩阵的逆来更新参数。</a:t>
            </a:r>
            <a:endParaRPr lang="zh-CN" altLang="en-US" sz="1100" spc="150">
              <a:solidFill>
                <a:srgbClr val="000000">
                  <a:lumMod val="65000"/>
                  <a:lumOff val="35000"/>
                </a:srgbClr>
              </a:solidFill>
              <a:latin typeface="微软雅黑" panose="020B0503020204020204" charset="-122"/>
              <a:ea typeface="微软雅黑" panose="020B0503020204020204" charset="-122"/>
              <a:cs typeface="+mn-ea"/>
            </a:endParaRPr>
          </a:p>
        </p:txBody>
      </p:sp>
      <p:sp>
        <p:nvSpPr>
          <p:cNvPr id="55" name="文本框 54"/>
          <p:cNvSpPr txBox="1"/>
          <p:nvPr>
            <p:custDataLst>
              <p:tags r:id="rId17"/>
            </p:custDataLst>
          </p:nvPr>
        </p:nvSpPr>
        <p:spPr>
          <a:xfrm>
            <a:off x="1617912" y="3131449"/>
            <a:ext cx="1195231" cy="372372"/>
          </a:xfrm>
          <a:prstGeom prst="rect">
            <a:avLst/>
          </a:prstGeom>
          <a:noFill/>
        </p:spPr>
        <p:txBody>
          <a:bodyPr wrap="square" rtlCol="0" anchor="ctr" anchorCtr="0">
            <a:noAutofit/>
          </a:bodyPr>
          <a:lstStyle/>
          <a:p>
            <a:pPr marL="0" indent="0" algn="ctr">
              <a:lnSpc>
                <a:spcPct val="120000"/>
              </a:lnSpc>
              <a:spcBef>
                <a:spcPts val="0"/>
              </a:spcBef>
              <a:spcAft>
                <a:spcPts val="0"/>
              </a:spcAft>
              <a:buSzPct val="100000"/>
            </a:pPr>
            <a:r>
              <a:rPr lang="zh-CN" altLang="en-US" sz="1300" b="1" spc="300">
                <a:solidFill>
                  <a:schemeClr val="bg1"/>
                </a:solidFill>
                <a:latin typeface="微软雅黑" panose="020B0503020204020204" charset="-122"/>
                <a:ea typeface="微软雅黑" panose="020B0503020204020204" charset="-122"/>
              </a:rPr>
              <a:t> 反向传播算法</a:t>
            </a:r>
            <a:endParaRPr lang="zh-CN" altLang="en-US" sz="1300" b="1" spc="300">
              <a:solidFill>
                <a:schemeClr val="bg1"/>
              </a:solidFill>
              <a:latin typeface="微软雅黑" panose="020B0503020204020204" charset="-122"/>
              <a:ea typeface="微软雅黑" panose="020B0503020204020204" charset="-122"/>
            </a:endParaRPr>
          </a:p>
        </p:txBody>
      </p:sp>
      <p:sp>
        <p:nvSpPr>
          <p:cNvPr id="56" name="文本框 55"/>
          <p:cNvSpPr txBox="1"/>
          <p:nvPr>
            <p:custDataLst>
              <p:tags r:id="rId18"/>
            </p:custDataLst>
          </p:nvPr>
        </p:nvSpPr>
        <p:spPr>
          <a:xfrm>
            <a:off x="3530647" y="2731443"/>
            <a:ext cx="1195231" cy="372372"/>
          </a:xfrm>
          <a:prstGeom prst="rect">
            <a:avLst/>
          </a:prstGeom>
          <a:noFill/>
        </p:spPr>
        <p:txBody>
          <a:bodyPr wrap="square" rtlCol="0" anchor="ctr" anchorCtr="0">
            <a:noAutofit/>
          </a:bodyPr>
          <a:lstStyle/>
          <a:p>
            <a:pPr marL="0" indent="0" algn="ctr">
              <a:lnSpc>
                <a:spcPct val="120000"/>
              </a:lnSpc>
              <a:spcBef>
                <a:spcPts val="0"/>
              </a:spcBef>
              <a:spcAft>
                <a:spcPts val="0"/>
              </a:spcAft>
              <a:buSzPct val="100000"/>
            </a:pPr>
            <a:r>
              <a:rPr lang="zh-CN" altLang="en-US" sz="1400" b="1" spc="300">
                <a:solidFill>
                  <a:schemeClr val="bg1"/>
                </a:solidFill>
                <a:latin typeface="微软雅黑" panose="020B0503020204020204" charset="-122"/>
                <a:ea typeface="微软雅黑" panose="020B0503020204020204" charset="-122"/>
              </a:rPr>
              <a:t> 随机梯度下降算法</a:t>
            </a:r>
            <a:endParaRPr lang="zh-CN" altLang="en-US" sz="1400" b="1" spc="300">
              <a:solidFill>
                <a:schemeClr val="bg1"/>
              </a:solidFill>
              <a:latin typeface="微软雅黑" panose="020B0503020204020204" charset="-122"/>
              <a:ea typeface="微软雅黑" panose="020B0503020204020204" charset="-122"/>
            </a:endParaRPr>
          </a:p>
        </p:txBody>
      </p:sp>
      <p:sp>
        <p:nvSpPr>
          <p:cNvPr id="57" name="文本框 56"/>
          <p:cNvSpPr txBox="1"/>
          <p:nvPr>
            <p:custDataLst>
              <p:tags r:id="rId19"/>
            </p:custDataLst>
          </p:nvPr>
        </p:nvSpPr>
        <p:spPr>
          <a:xfrm>
            <a:off x="5437106" y="2255316"/>
            <a:ext cx="1195231" cy="372372"/>
          </a:xfrm>
          <a:prstGeom prst="rect">
            <a:avLst/>
          </a:prstGeom>
          <a:noFill/>
        </p:spPr>
        <p:txBody>
          <a:bodyPr wrap="square" rtlCol="0" anchor="ctr" anchorCtr="0">
            <a:noAutofit/>
          </a:bodyPr>
          <a:lstStyle/>
          <a:p>
            <a:pPr marL="0" indent="0" algn="ctr">
              <a:lnSpc>
                <a:spcPct val="120000"/>
              </a:lnSpc>
              <a:spcBef>
                <a:spcPts val="0"/>
              </a:spcBef>
              <a:spcAft>
                <a:spcPts val="0"/>
              </a:spcAft>
              <a:buSzPct val="100000"/>
            </a:pPr>
            <a:r>
              <a:rPr lang="zh-CN" altLang="en-US" sz="2000" b="1" spc="300">
                <a:solidFill>
                  <a:schemeClr val="bg1"/>
                </a:solidFill>
                <a:latin typeface="微软雅黑" panose="020B0503020204020204" charset="-122"/>
                <a:ea typeface="微软雅黑" panose="020B0503020204020204" charset="-122"/>
              </a:rPr>
              <a:t>动量法</a:t>
            </a:r>
            <a:endParaRPr lang="zh-CN" altLang="en-US" sz="2000" b="1" spc="300">
              <a:solidFill>
                <a:schemeClr val="bg1"/>
              </a:solidFill>
              <a:latin typeface="微软雅黑" panose="020B0503020204020204" charset="-122"/>
              <a:ea typeface="微软雅黑" panose="020B0503020204020204" charset="-122"/>
            </a:endParaRPr>
          </a:p>
        </p:txBody>
      </p:sp>
      <p:sp>
        <p:nvSpPr>
          <p:cNvPr id="58" name="文本框 57"/>
          <p:cNvSpPr txBox="1"/>
          <p:nvPr>
            <p:custDataLst>
              <p:tags r:id="rId20"/>
            </p:custDataLst>
          </p:nvPr>
        </p:nvSpPr>
        <p:spPr>
          <a:xfrm>
            <a:off x="7350598" y="1885934"/>
            <a:ext cx="1195231" cy="372372"/>
          </a:xfrm>
          <a:prstGeom prst="rect">
            <a:avLst/>
          </a:prstGeom>
          <a:noFill/>
        </p:spPr>
        <p:txBody>
          <a:bodyPr wrap="square" rtlCol="0" anchor="ctr" anchorCtr="0">
            <a:noAutofit/>
          </a:bodyPr>
          <a:lstStyle/>
          <a:p>
            <a:pPr marL="0" indent="0" algn="ctr">
              <a:lnSpc>
                <a:spcPct val="120000"/>
              </a:lnSpc>
              <a:spcBef>
                <a:spcPts val="0"/>
              </a:spcBef>
              <a:spcAft>
                <a:spcPts val="0"/>
              </a:spcAft>
              <a:buSzPct val="100000"/>
            </a:pPr>
            <a:r>
              <a:rPr lang="zh-CN" altLang="en-US" sz="1400" b="1" spc="300">
                <a:solidFill>
                  <a:schemeClr val="bg1"/>
                </a:solidFill>
                <a:latin typeface="微软雅黑" panose="020B0503020204020204" charset="-122"/>
                <a:ea typeface="微软雅黑" panose="020B0503020204020204" charset="-122"/>
              </a:rPr>
              <a:t> 自适应学习率算法</a:t>
            </a:r>
            <a:endParaRPr lang="zh-CN" altLang="en-US" sz="1400" b="1" spc="300">
              <a:solidFill>
                <a:schemeClr val="bg1"/>
              </a:solidFill>
              <a:latin typeface="微软雅黑" panose="020B0503020204020204" charset="-122"/>
              <a:ea typeface="微软雅黑" panose="020B0503020204020204" charset="-122"/>
            </a:endParaRPr>
          </a:p>
        </p:txBody>
      </p:sp>
      <p:sp>
        <p:nvSpPr>
          <p:cNvPr id="59" name="文本框 58"/>
          <p:cNvSpPr txBox="1"/>
          <p:nvPr>
            <p:custDataLst>
              <p:tags r:id="rId21"/>
            </p:custDataLst>
          </p:nvPr>
        </p:nvSpPr>
        <p:spPr>
          <a:xfrm>
            <a:off x="9263333" y="1485927"/>
            <a:ext cx="1195231" cy="372372"/>
          </a:xfrm>
          <a:prstGeom prst="rect">
            <a:avLst/>
          </a:prstGeom>
          <a:noFill/>
        </p:spPr>
        <p:txBody>
          <a:bodyPr wrap="square" rtlCol="0" anchor="ctr" anchorCtr="0">
            <a:noAutofit/>
          </a:bodyPr>
          <a:lstStyle/>
          <a:p>
            <a:pPr marL="0" indent="0" algn="ctr">
              <a:lnSpc>
                <a:spcPct val="120000"/>
              </a:lnSpc>
              <a:spcBef>
                <a:spcPts val="0"/>
              </a:spcBef>
              <a:spcAft>
                <a:spcPts val="0"/>
              </a:spcAft>
              <a:buSzPct val="100000"/>
            </a:pPr>
            <a:r>
              <a:rPr lang="zh-CN" altLang="en-US" sz="1300" b="1" spc="300">
                <a:solidFill>
                  <a:schemeClr val="bg1"/>
                </a:solidFill>
                <a:latin typeface="微软雅黑" panose="020B0503020204020204" charset="-122"/>
                <a:ea typeface="微软雅黑" panose="020B0503020204020204" charset="-122"/>
              </a:rPr>
              <a:t> L-BFGS算法</a:t>
            </a:r>
            <a:endParaRPr lang="zh-CN" altLang="en-US" sz="1300" b="1" spc="300">
              <a:solidFill>
                <a:schemeClr val="bg1"/>
              </a:solidFill>
              <a:latin typeface="微软雅黑" panose="020B0503020204020204" charset="-122"/>
              <a:ea typeface="微软雅黑" panose="020B0503020204020204" charset="-122"/>
            </a:endParaRPr>
          </a:p>
        </p:txBody>
      </p:sp>
    </p:spTree>
    <p:custDataLst>
      <p:tags r:id="rId2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chemeClr val="bg1"/>
                </a:solidFill>
                <a:sym typeface="+mn-ea"/>
              </a:rPr>
              <a:t>损失函数</a:t>
            </a:r>
            <a:endParaRPr lang="zh-CN" altLang="en-US">
              <a:solidFill>
                <a:schemeClr val="bg1"/>
              </a:solidFill>
              <a:sym typeface="+mn-ea"/>
            </a:endParaRPr>
          </a:p>
        </p:txBody>
      </p:sp>
      <p:sp>
        <p:nvSpPr>
          <p:cNvPr id="3" name="文本框 2"/>
          <p:cNvSpPr txBox="1"/>
          <p:nvPr/>
        </p:nvSpPr>
        <p:spPr>
          <a:xfrm>
            <a:off x="683895" y="1733550"/>
            <a:ext cx="10102215" cy="4707890"/>
          </a:xfrm>
          <a:prstGeom prst="rect">
            <a:avLst/>
          </a:prstGeom>
          <a:noFill/>
        </p:spPr>
        <p:txBody>
          <a:bodyPr wrap="square" rtlCol="0" anchor="t">
            <a:spAutoFit/>
          </a:bodyPr>
          <a:p>
            <a:pPr>
              <a:lnSpc>
                <a:spcPct val="150000"/>
              </a:lnSpc>
            </a:pPr>
            <a:r>
              <a:rPr lang="zh-CN" altLang="en-US" sz="2000">
                <a:highlight>
                  <a:srgbClr val="FFFF00"/>
                </a:highlight>
              </a:rPr>
              <a:t>1. 均方误差（Mean Squared Error，MSE）</a:t>
            </a:r>
            <a:r>
              <a:rPr lang="zh-CN" altLang="en-US" sz="2000"/>
              <a:t>：均方误差是最常用的损失函数之一，适用于回归问题。它计算预测值与真实值之间的平方差，并求取平均值作为损失。</a:t>
            </a:r>
            <a:endParaRPr lang="zh-CN" altLang="en-US" sz="2000"/>
          </a:p>
          <a:p>
            <a:pPr>
              <a:lnSpc>
                <a:spcPct val="150000"/>
              </a:lnSpc>
            </a:pPr>
            <a:r>
              <a:rPr lang="zh-CN" altLang="en-US" sz="2000">
                <a:highlight>
                  <a:srgbClr val="FFFF00"/>
                </a:highlight>
              </a:rPr>
              <a:t>2. 交叉熵损失（Cross-Entropy Loss）：</a:t>
            </a:r>
            <a:r>
              <a:rPr lang="zh-CN" altLang="en-US" sz="2000"/>
              <a:t>交叉熵损失是常用的分类问题损失函数。它衡量了模型预测结果与真实标签之间的差异，并通过对预测结果进行概率化处理来计算损失。</a:t>
            </a:r>
            <a:endParaRPr lang="zh-CN" altLang="en-US" sz="2000"/>
          </a:p>
          <a:p>
            <a:pPr>
              <a:lnSpc>
                <a:spcPct val="150000"/>
              </a:lnSpc>
            </a:pPr>
            <a:r>
              <a:rPr lang="zh-CN" altLang="en-US" sz="2000"/>
              <a:t>3. 对数损失（Log Loss）：对数损失也是常用的分类问题损失函数，特别适用于二分类问题。它基于对数函数，衡量了模型预测结果与真实标签之间的差异。</a:t>
            </a:r>
            <a:endParaRPr lang="zh-CN" altLang="en-US" sz="2000"/>
          </a:p>
          <a:p>
            <a:pPr>
              <a:lnSpc>
                <a:spcPct val="150000"/>
              </a:lnSpc>
            </a:pPr>
            <a:r>
              <a:rPr lang="zh-CN" altLang="en-US" sz="2000"/>
              <a:t>4. Hinge损失：Hinge损失常用于支持向量机（SVM）中，适用于二分类问题。它衡量了模型预测结果与真实标签之间的差异，并对差异进行了阈值处理。</a:t>
            </a:r>
            <a:endParaRPr lang="zh-CN" altLang="en-US" sz="2000"/>
          </a:p>
          <a:p>
            <a:pPr>
              <a:lnSpc>
                <a:spcPct val="150000"/>
              </a:lnSpc>
            </a:pPr>
            <a:r>
              <a:rPr lang="zh-CN" altLang="en-US" sz="2000"/>
              <a:t>5. KL散度（Kullback-Leibler Divergence）：KL散度是一种度量两个概率分布之间差异的指标，常用于生成模型中。它衡量了模型预测结果与真实分布之间的差异。。</a:t>
            </a:r>
            <a:endParaRPr lang="zh-CN" altLang="en-US" sz="200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chemeClr val="bg1"/>
                </a:solidFill>
                <a:sym typeface="+mn-ea"/>
              </a:rPr>
              <a:t>神经网络的案例</a:t>
            </a:r>
            <a:endParaRPr lang="zh-CN" altLang="en-US">
              <a:solidFill>
                <a:srgbClr val="FFFF00"/>
              </a:solidFill>
              <a:sym typeface="+mn-ea"/>
            </a:endParaRPr>
          </a:p>
        </p:txBody>
      </p:sp>
      <p:sp>
        <p:nvSpPr>
          <p:cNvPr id="5" name="文本框 4"/>
          <p:cNvSpPr txBox="1"/>
          <p:nvPr>
            <p:custDataLst>
              <p:tags r:id="rId2"/>
            </p:custDataLst>
          </p:nvPr>
        </p:nvSpPr>
        <p:spPr>
          <a:xfrm>
            <a:off x="1130935" y="2054225"/>
            <a:ext cx="8686800" cy="3969385"/>
          </a:xfrm>
          <a:prstGeom prst="rect">
            <a:avLst/>
          </a:prstGeom>
          <a:noFill/>
        </p:spPr>
        <p:txBody>
          <a:bodyPr wrap="square" rtlCol="0" anchor="t">
            <a:spAutoFit/>
          </a:bodyPr>
          <a:p>
            <a:pPr marL="514350" indent="-514350">
              <a:lnSpc>
                <a:spcPct val="150000"/>
              </a:lnSpc>
              <a:buAutoNum type="arabicPeriod"/>
            </a:pPr>
            <a:r>
              <a:rPr lang="zh-CN" altLang="en-US" sz="2800"/>
              <a:t>运行环境配置</a:t>
            </a:r>
            <a:r>
              <a:rPr lang="en-US" altLang="zh-CN" sz="2800"/>
              <a:t>——</a:t>
            </a:r>
            <a:r>
              <a:rPr lang="zh-CN" altLang="en-US" sz="2800"/>
              <a:t>安包，导包</a:t>
            </a:r>
            <a:endParaRPr lang="zh-CN" altLang="en-US" sz="2800"/>
          </a:p>
          <a:p>
            <a:pPr marL="514350" indent="-514350">
              <a:lnSpc>
                <a:spcPct val="150000"/>
              </a:lnSpc>
              <a:buAutoNum type="arabicPeriod"/>
            </a:pPr>
            <a:r>
              <a:rPr lang="zh-CN" altLang="en-US" sz="2800"/>
              <a:t>数据的导入</a:t>
            </a:r>
            <a:r>
              <a:rPr lang="en-US" altLang="zh-CN" sz="2800"/>
              <a:t>——pandas</a:t>
            </a:r>
            <a:r>
              <a:rPr lang="zh-CN" altLang="en-US" sz="2800"/>
              <a:t>读取文件</a:t>
            </a:r>
            <a:endParaRPr lang="zh-CN" altLang="en-US" sz="2800"/>
          </a:p>
          <a:p>
            <a:pPr marL="514350" indent="-514350">
              <a:lnSpc>
                <a:spcPct val="150000"/>
              </a:lnSpc>
              <a:buAutoNum type="arabicPeriod"/>
            </a:pPr>
            <a:r>
              <a:rPr lang="zh-CN" altLang="en-US" sz="2800"/>
              <a:t>数据的预处理</a:t>
            </a:r>
            <a:r>
              <a:rPr lang="en-US" altLang="zh-CN" sz="2800"/>
              <a:t>——</a:t>
            </a:r>
            <a:r>
              <a:rPr lang="zh-CN" altLang="en-US" sz="2800"/>
              <a:t>标准化或归一化</a:t>
            </a:r>
            <a:endParaRPr lang="zh-CN" altLang="en-US" sz="2800"/>
          </a:p>
          <a:p>
            <a:pPr marL="514350" indent="-514350">
              <a:lnSpc>
                <a:spcPct val="150000"/>
              </a:lnSpc>
              <a:buAutoNum type="arabicPeriod"/>
            </a:pPr>
            <a:r>
              <a:rPr lang="zh-CN" altLang="en-US" sz="2800"/>
              <a:t>模型的学习</a:t>
            </a:r>
            <a:r>
              <a:rPr lang="en-US" altLang="zh-CN" sz="2800"/>
              <a:t>/</a:t>
            </a:r>
            <a:r>
              <a:rPr lang="zh-CN" altLang="en-US" sz="2800"/>
              <a:t>学习过程展示</a:t>
            </a:r>
            <a:endParaRPr lang="zh-CN" altLang="en-US" sz="2800"/>
          </a:p>
          <a:p>
            <a:pPr marL="514350" indent="-514350">
              <a:lnSpc>
                <a:spcPct val="150000"/>
              </a:lnSpc>
              <a:buAutoNum type="arabicPeriod"/>
            </a:pPr>
            <a:r>
              <a:rPr lang="zh-CN" altLang="en-US" sz="2800"/>
              <a:t>计算预测值</a:t>
            </a:r>
            <a:endParaRPr lang="zh-CN" altLang="en-US" sz="2800"/>
          </a:p>
          <a:p>
            <a:pPr marL="514350" indent="-514350">
              <a:lnSpc>
                <a:spcPct val="150000"/>
              </a:lnSpc>
              <a:buAutoNum type="arabicPeriod"/>
            </a:pPr>
            <a:endParaRPr lang="zh-CN" altLang="en-US" sz="2800"/>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chemeClr val="bg1"/>
                </a:solidFill>
                <a:sym typeface="+mn-ea"/>
              </a:rPr>
              <a:t>运行环境配置</a:t>
            </a:r>
            <a:endParaRPr lang="zh-CN" altLang="en-US">
              <a:solidFill>
                <a:schemeClr val="bg1"/>
              </a:solidFill>
              <a:sym typeface="+mn-ea"/>
            </a:endParaRPr>
          </a:p>
        </p:txBody>
      </p:sp>
      <p:sp>
        <p:nvSpPr>
          <p:cNvPr id="3" name="文本框 2"/>
          <p:cNvSpPr txBox="1"/>
          <p:nvPr/>
        </p:nvSpPr>
        <p:spPr>
          <a:xfrm>
            <a:off x="683895" y="1733550"/>
            <a:ext cx="10102215" cy="553085"/>
          </a:xfrm>
          <a:prstGeom prst="rect">
            <a:avLst/>
          </a:prstGeom>
          <a:noFill/>
        </p:spPr>
        <p:txBody>
          <a:bodyPr wrap="square" rtlCol="0" anchor="t">
            <a:spAutoFit/>
          </a:bodyPr>
          <a:p>
            <a:pPr>
              <a:lnSpc>
                <a:spcPct val="150000"/>
              </a:lnSpc>
            </a:pPr>
            <a:r>
              <a:rPr lang="zh-CN" altLang="en-US" sz="2000"/>
              <a:t>安装</a:t>
            </a:r>
            <a:r>
              <a:rPr lang="en-US" altLang="zh-CN" sz="2000"/>
              <a:t>tensorflow</a:t>
            </a:r>
            <a:r>
              <a:rPr lang="zh-CN" altLang="en-US" sz="2000"/>
              <a:t>包 </a:t>
            </a:r>
            <a:endParaRPr lang="zh-CN" altLang="en-US" sz="200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chemeClr val="bg1"/>
                </a:solidFill>
                <a:sym typeface="+mn-ea"/>
              </a:rPr>
              <a:t>数据的预处理</a:t>
            </a:r>
            <a:endParaRPr lang="zh-CN" altLang="en-US">
              <a:solidFill>
                <a:schemeClr val="bg1"/>
              </a:solidFill>
              <a:sym typeface="+mn-ea"/>
            </a:endParaRPr>
          </a:p>
        </p:txBody>
      </p:sp>
      <p:sp>
        <p:nvSpPr>
          <p:cNvPr id="3" name="文本框 2"/>
          <p:cNvSpPr txBox="1"/>
          <p:nvPr/>
        </p:nvSpPr>
        <p:spPr>
          <a:xfrm>
            <a:off x="683895" y="1733550"/>
            <a:ext cx="10102215" cy="3784600"/>
          </a:xfrm>
          <a:prstGeom prst="rect">
            <a:avLst/>
          </a:prstGeom>
          <a:noFill/>
        </p:spPr>
        <p:txBody>
          <a:bodyPr wrap="square" rtlCol="0" anchor="t">
            <a:spAutoFit/>
          </a:bodyPr>
          <a:p>
            <a:pPr>
              <a:lnSpc>
                <a:spcPct val="150000"/>
              </a:lnSpc>
            </a:pPr>
            <a:r>
              <a:rPr lang="zh-CN" altLang="en-US" sz="2000" b="1">
                <a:highlight>
                  <a:srgbClr val="FFFF00"/>
                </a:highlight>
              </a:rPr>
              <a:t>1. 特征缩放（Feature Scaling）</a:t>
            </a:r>
            <a:r>
              <a:rPr lang="zh-CN" altLang="en-US" sz="2000"/>
              <a:t>：将输入数据的特征进行缩放，使其具有相似的尺度。常见的缩放方法包括标准化（Standardization）和归一化（Normalization）。标准化将数据转换为均值为0，标准差为1的分布，而归一化将数据缩放到0和1之间的范围。 </a:t>
            </a:r>
            <a:endParaRPr lang="zh-CN" altLang="en-US" sz="2000"/>
          </a:p>
          <a:p>
            <a:pPr>
              <a:lnSpc>
                <a:spcPct val="150000"/>
              </a:lnSpc>
            </a:pPr>
            <a:r>
              <a:rPr lang="zh-CN" altLang="en-US" sz="2000">
                <a:highlight>
                  <a:srgbClr val="FFFF00"/>
                </a:highlight>
              </a:rPr>
              <a:t>2. 特征编码（Feature Encoding）</a:t>
            </a:r>
            <a:r>
              <a:rPr lang="zh-CN" altLang="en-US" sz="2000"/>
              <a:t>：对于离散型特征，需要将其转换为数值型特征。常见的编码方法包括独热编码（One-Hot Encoding）和标签编码（Label Encoding）。独热编码将每个离散值转换为一个二进制向量，其中只有一个元素为1，其余元素为0；标签编码将每个离散值映射为一个整数。</a:t>
            </a:r>
            <a:endParaRPr lang="zh-CN" altLang="en-US" sz="2000"/>
          </a:p>
          <a:p>
            <a:pPr>
              <a:lnSpc>
                <a:spcPct val="150000"/>
              </a:lnSpc>
            </a:pPr>
            <a:r>
              <a:rPr lang="zh-CN" altLang="en-US" sz="2000"/>
              <a:t> </a:t>
            </a:r>
            <a:endParaRPr lang="zh-CN" altLang="en-US" sz="200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chemeClr val="bg1"/>
                </a:solidFill>
                <a:sym typeface="+mn-ea"/>
              </a:rPr>
              <a:t>数据的预处理</a:t>
            </a:r>
            <a:endParaRPr lang="zh-CN" altLang="en-US">
              <a:solidFill>
                <a:schemeClr val="bg1"/>
              </a:solidFill>
              <a:sym typeface="+mn-ea"/>
            </a:endParaRPr>
          </a:p>
        </p:txBody>
      </p:sp>
      <p:sp>
        <p:nvSpPr>
          <p:cNvPr id="3" name="文本框 2"/>
          <p:cNvSpPr txBox="1"/>
          <p:nvPr/>
        </p:nvSpPr>
        <p:spPr>
          <a:xfrm>
            <a:off x="683895" y="1733550"/>
            <a:ext cx="10102215" cy="4246245"/>
          </a:xfrm>
          <a:prstGeom prst="rect">
            <a:avLst/>
          </a:prstGeom>
          <a:noFill/>
        </p:spPr>
        <p:txBody>
          <a:bodyPr wrap="square" rtlCol="0" anchor="t">
            <a:spAutoFit/>
          </a:bodyPr>
          <a:p>
            <a:pPr>
              <a:lnSpc>
                <a:spcPct val="150000"/>
              </a:lnSpc>
            </a:pPr>
            <a:r>
              <a:rPr lang="zh-CN" altLang="en-US" sz="2000"/>
              <a:t> </a:t>
            </a:r>
            <a:r>
              <a:rPr lang="zh-CN" altLang="en-US" sz="2000">
                <a:highlight>
                  <a:srgbClr val="FFFF00"/>
                </a:highlight>
                <a:sym typeface="+mn-ea"/>
              </a:rPr>
              <a:t>3. 缺失值处理（Missing Value Handling）</a:t>
            </a:r>
            <a:r>
              <a:rPr lang="zh-CN" altLang="en-US" sz="2000">
                <a:sym typeface="+mn-ea"/>
              </a:rPr>
              <a:t>：对于存在缺失值的数据，需要进行处理。常见的方法包括删除包含缺失值的样本、使用均值或中位数填充缺失值、使用插值方法进行填充等。 </a:t>
            </a:r>
            <a:endParaRPr lang="zh-CN" altLang="en-US" sz="2000"/>
          </a:p>
          <a:p>
            <a:pPr>
              <a:lnSpc>
                <a:spcPct val="150000"/>
              </a:lnSpc>
            </a:pPr>
            <a:r>
              <a:rPr lang="zh-CN" altLang="en-US" sz="2000">
                <a:highlight>
                  <a:srgbClr val="FFFF00"/>
                </a:highlight>
                <a:sym typeface="+mn-ea"/>
              </a:rPr>
              <a:t>4. 数据平衡（Data Balancing）</a:t>
            </a:r>
            <a:r>
              <a:rPr lang="zh-CN" altLang="en-US" sz="2000">
                <a:sym typeface="+mn-ea"/>
              </a:rPr>
              <a:t>：对于存在类别不平衡问题的数据，可以采取一些方法来平衡数据，如欠采样（Under-sampling）和过采样（Over-sampling）等。 </a:t>
            </a:r>
            <a:endParaRPr lang="zh-CN" altLang="en-US" sz="2000"/>
          </a:p>
          <a:p>
            <a:pPr>
              <a:lnSpc>
                <a:spcPct val="150000"/>
              </a:lnSpc>
            </a:pPr>
            <a:r>
              <a:rPr lang="zh-CN" altLang="en-US" sz="2000">
                <a:highlight>
                  <a:srgbClr val="FFFF00"/>
                </a:highlight>
                <a:sym typeface="+mn-ea"/>
              </a:rPr>
              <a:t>5. 数据增强（Data Augmentation）</a:t>
            </a:r>
            <a:r>
              <a:rPr lang="zh-CN" altLang="en-US" sz="2000">
                <a:sym typeface="+mn-ea"/>
              </a:rPr>
              <a:t>：对于训练数据较少的情况，可以通过数据增强来扩充数据集。数据增强的方法包括旋转、翻转、缩放、平移等。 </a:t>
            </a:r>
            <a:endParaRPr lang="zh-CN" altLang="en-US" sz="2000"/>
          </a:p>
          <a:p>
            <a:pPr>
              <a:lnSpc>
                <a:spcPct val="150000"/>
              </a:lnSpc>
            </a:pPr>
            <a:r>
              <a:rPr lang="zh-CN" altLang="en-US" sz="2000" b="1">
                <a:highlight>
                  <a:srgbClr val="FFFF00"/>
                </a:highlight>
                <a:sym typeface="+mn-ea"/>
              </a:rPr>
              <a:t>6. 数据划分（Data Splitting）</a:t>
            </a:r>
            <a:r>
              <a:rPr lang="zh-CN" altLang="en-US" sz="2000">
                <a:sym typeface="+mn-ea"/>
              </a:rPr>
              <a:t>：将数据集划分为训练集、验证集和测试集。训练集用于模型的训练，验证集用于调整模型的超参数和进行模型选择，测试集用于评估模型的性能。</a:t>
            </a:r>
            <a:r>
              <a:rPr lang="zh-CN" altLang="en-US" sz="2000"/>
              <a:t> </a:t>
            </a:r>
            <a:endParaRPr lang="zh-CN" altLang="en-US" sz="200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chemeClr val="bg1"/>
                </a:solidFill>
                <a:sym typeface="+mn-ea"/>
              </a:rPr>
              <a:t>回归</a:t>
            </a:r>
            <a:r>
              <a:rPr lang="en-US" altLang="zh-CN">
                <a:solidFill>
                  <a:schemeClr val="bg1"/>
                </a:solidFill>
                <a:sym typeface="+mn-ea"/>
              </a:rPr>
              <a:t>——</a:t>
            </a:r>
            <a:r>
              <a:rPr lang="zh-CN" altLang="en-US">
                <a:solidFill>
                  <a:schemeClr val="bg1"/>
                </a:solidFill>
                <a:sym typeface="+mn-ea"/>
              </a:rPr>
              <a:t>波士顿房价预测</a:t>
            </a:r>
            <a:endParaRPr lang="zh-CN" altLang="en-US">
              <a:solidFill>
                <a:schemeClr val="bg1"/>
              </a:solidFill>
              <a:sym typeface="+mn-ea"/>
            </a:endParaRPr>
          </a:p>
        </p:txBody>
      </p:sp>
      <p:pic>
        <p:nvPicPr>
          <p:cNvPr id="5" name="图片 4"/>
          <p:cNvPicPr>
            <a:picLocks noChangeAspect="1"/>
          </p:cNvPicPr>
          <p:nvPr>
            <p:custDataLst>
              <p:tags r:id="rId2"/>
            </p:custDataLst>
          </p:nvPr>
        </p:nvPicPr>
        <p:blipFill>
          <a:blip r:embed="rId3"/>
          <a:stretch>
            <a:fillRect/>
          </a:stretch>
        </p:blipFill>
        <p:spPr>
          <a:xfrm>
            <a:off x="768350" y="2026920"/>
            <a:ext cx="3665220" cy="371856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4726940" y="2296160"/>
            <a:ext cx="6667500" cy="2956560"/>
          </a:xfrm>
          <a:prstGeom prst="rect">
            <a:avLst/>
          </a:prstGeom>
        </p:spPr>
      </p:pic>
    </p:spTree>
    <p:custDataLst>
      <p:tags r:id="rId6"/>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chemeClr val="bg1"/>
                </a:solidFill>
                <a:sym typeface="+mn-ea"/>
              </a:rPr>
              <a:t>多分类</a:t>
            </a:r>
            <a:r>
              <a:rPr lang="en-US" altLang="zh-CN">
                <a:solidFill>
                  <a:schemeClr val="bg1"/>
                </a:solidFill>
                <a:sym typeface="+mn-ea"/>
              </a:rPr>
              <a:t>——</a:t>
            </a:r>
            <a:r>
              <a:rPr lang="zh-CN" altLang="en-US">
                <a:solidFill>
                  <a:schemeClr val="bg1"/>
                </a:solidFill>
                <a:sym typeface="+mn-ea"/>
              </a:rPr>
              <a:t>手写数字识别</a:t>
            </a:r>
            <a:endParaRPr lang="zh-CN" altLang="en-US">
              <a:solidFill>
                <a:schemeClr val="bg1"/>
              </a:solidFill>
              <a:sym typeface="+mn-ea"/>
            </a:endParaRPr>
          </a:p>
        </p:txBody>
      </p:sp>
      <p:pic>
        <p:nvPicPr>
          <p:cNvPr id="3" name="图片 2"/>
          <p:cNvPicPr>
            <a:picLocks noChangeAspect="1"/>
          </p:cNvPicPr>
          <p:nvPr>
            <p:custDataLst>
              <p:tags r:id="rId2"/>
            </p:custDataLst>
          </p:nvPr>
        </p:nvPicPr>
        <p:blipFill>
          <a:blip r:embed="rId3"/>
          <a:stretch>
            <a:fillRect/>
          </a:stretch>
        </p:blipFill>
        <p:spPr>
          <a:xfrm>
            <a:off x="1299210" y="1703070"/>
            <a:ext cx="4960620" cy="4671060"/>
          </a:xfrm>
          <a:prstGeom prst="rect">
            <a:avLst/>
          </a:prstGeom>
        </p:spPr>
      </p:pic>
      <p:sp>
        <p:nvSpPr>
          <p:cNvPr id="7" name="文本框 6"/>
          <p:cNvSpPr txBox="1"/>
          <p:nvPr/>
        </p:nvSpPr>
        <p:spPr>
          <a:xfrm>
            <a:off x="7705090" y="2209800"/>
            <a:ext cx="4064000" cy="368300"/>
          </a:xfrm>
          <a:prstGeom prst="rect">
            <a:avLst/>
          </a:prstGeom>
          <a:noFill/>
        </p:spPr>
        <p:txBody>
          <a:bodyPr wrap="square" rtlCol="0">
            <a:spAutoFit/>
          </a:bodyPr>
          <a:p>
            <a:r>
              <a:rPr lang="zh-CN" altLang="en-US"/>
              <a:t>每张手写图片</a:t>
            </a:r>
            <a:r>
              <a:rPr lang="en-US" altLang="zh-CN"/>
              <a:t>28*28</a:t>
            </a:r>
            <a:endParaRPr lang="en-US" altLang="zh-CN"/>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chemeClr val="bg1"/>
                </a:solidFill>
              </a:rPr>
              <a:t>数学建模中的</a:t>
            </a:r>
            <a:r>
              <a:rPr lang="zh-CN" altLang="en-US">
                <a:solidFill>
                  <a:srgbClr val="FFFF00"/>
                </a:solidFill>
                <a:sym typeface="+mn-ea"/>
              </a:rPr>
              <a:t>神经网络</a:t>
            </a:r>
            <a:endParaRPr lang="zh-CN" altLang="en-US">
              <a:solidFill>
                <a:srgbClr val="FFFF00"/>
              </a:solidFill>
              <a:sym typeface="+mn-ea"/>
            </a:endParaRPr>
          </a:p>
        </p:txBody>
      </p:sp>
      <p:sp>
        <p:nvSpPr>
          <p:cNvPr id="3" name="文本框 2"/>
          <p:cNvSpPr txBox="1"/>
          <p:nvPr/>
        </p:nvSpPr>
        <p:spPr>
          <a:xfrm>
            <a:off x="608330" y="1803400"/>
            <a:ext cx="4064000" cy="583565"/>
          </a:xfrm>
          <a:prstGeom prst="rect">
            <a:avLst/>
          </a:prstGeom>
          <a:noFill/>
        </p:spPr>
        <p:txBody>
          <a:bodyPr wrap="square" rtlCol="0">
            <a:spAutoFit/>
          </a:bodyPr>
          <a:p>
            <a:r>
              <a:rPr lang="zh-CN" altLang="en-US" sz="3200"/>
              <a:t>分类和回归</a:t>
            </a:r>
            <a:endParaRPr lang="zh-CN" altLang="en-US" sz="3200"/>
          </a:p>
        </p:txBody>
      </p:sp>
      <p:pic>
        <p:nvPicPr>
          <p:cNvPr id="5" name="图片 4"/>
          <p:cNvPicPr>
            <a:picLocks noChangeAspect="1"/>
          </p:cNvPicPr>
          <p:nvPr>
            <p:custDataLst>
              <p:tags r:id="rId2"/>
            </p:custDataLst>
          </p:nvPr>
        </p:nvPicPr>
        <p:blipFill>
          <a:blip r:embed="rId3"/>
          <a:stretch>
            <a:fillRect/>
          </a:stretch>
        </p:blipFill>
        <p:spPr>
          <a:xfrm>
            <a:off x="5469255" y="1621155"/>
            <a:ext cx="5738495" cy="4824095"/>
          </a:xfrm>
          <a:prstGeom prst="rect">
            <a:avLst/>
          </a:prstGeom>
        </p:spPr>
      </p:pic>
      <p:sp>
        <p:nvSpPr>
          <p:cNvPr id="7" name="文本框 6"/>
          <p:cNvSpPr txBox="1"/>
          <p:nvPr/>
        </p:nvSpPr>
        <p:spPr>
          <a:xfrm>
            <a:off x="294640" y="2783840"/>
            <a:ext cx="4377690" cy="645160"/>
          </a:xfrm>
          <a:prstGeom prst="rect">
            <a:avLst/>
          </a:prstGeom>
          <a:noFill/>
        </p:spPr>
        <p:txBody>
          <a:bodyPr wrap="square" rtlCol="0" anchor="t">
            <a:spAutoFit/>
          </a:bodyPr>
          <a:p>
            <a:pPr algn="l"/>
            <a:r>
              <a:rPr lang="zh-CN" altLang="en-US"/>
              <a:t>分类问题输出的是物体所属的类别，回归问题输出的是物体的值</a:t>
            </a:r>
            <a:endParaRPr lang="zh-CN" altLang="en-US"/>
          </a:p>
        </p:txBody>
      </p:sp>
      <p:sp>
        <p:nvSpPr>
          <p:cNvPr id="9" name="文本框 8"/>
          <p:cNvSpPr txBox="1"/>
          <p:nvPr/>
        </p:nvSpPr>
        <p:spPr>
          <a:xfrm>
            <a:off x="294640" y="4585970"/>
            <a:ext cx="3922395" cy="645160"/>
          </a:xfrm>
          <a:prstGeom prst="rect">
            <a:avLst/>
          </a:prstGeom>
          <a:noFill/>
        </p:spPr>
        <p:txBody>
          <a:bodyPr wrap="square" rtlCol="0" anchor="t">
            <a:spAutoFit/>
          </a:bodyPr>
          <a:p>
            <a:pPr algn="l"/>
            <a:r>
              <a:rPr lang="zh-CN" altLang="en-US"/>
              <a:t>分类问题输出的值是定性的，回归问题输出的值是定量的</a:t>
            </a:r>
            <a:endParaRPr lang="zh-CN" altLang="en-US"/>
          </a:p>
        </p:txBody>
      </p:sp>
      <p:sp>
        <p:nvSpPr>
          <p:cNvPr id="10" name="文本框 9"/>
          <p:cNvSpPr txBox="1"/>
          <p:nvPr/>
        </p:nvSpPr>
        <p:spPr>
          <a:xfrm>
            <a:off x="294640" y="3684905"/>
            <a:ext cx="4399280" cy="645160"/>
          </a:xfrm>
          <a:prstGeom prst="rect">
            <a:avLst/>
          </a:prstGeom>
          <a:noFill/>
        </p:spPr>
        <p:txBody>
          <a:bodyPr wrap="square" rtlCol="0" anchor="t">
            <a:spAutoFit/>
          </a:bodyPr>
          <a:p>
            <a:pPr algn="l"/>
            <a:r>
              <a:rPr lang="zh-CN" altLang="en-US"/>
              <a:t>分类问题输出的值是离散的，回归问题输出的值是连续的</a:t>
            </a:r>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rgbClr val="FFFF00"/>
                </a:solidFill>
                <a:sym typeface="+mn-ea"/>
              </a:rPr>
              <a:t>神经网络的原理</a:t>
            </a:r>
            <a:endParaRPr lang="zh-CN" altLang="en-US">
              <a:solidFill>
                <a:srgbClr val="FFFF00"/>
              </a:solidFill>
              <a:sym typeface="+mn-ea"/>
            </a:endParaRPr>
          </a:p>
        </p:txBody>
      </p:sp>
      <p:pic>
        <p:nvPicPr>
          <p:cNvPr id="6" name="图片 5"/>
          <p:cNvPicPr>
            <a:picLocks noChangeAspect="1"/>
          </p:cNvPicPr>
          <p:nvPr>
            <p:custDataLst>
              <p:tags r:id="rId2"/>
            </p:custDataLst>
          </p:nvPr>
        </p:nvPicPr>
        <p:blipFill>
          <a:blip r:embed="rId3"/>
          <a:stretch>
            <a:fillRect/>
          </a:stretch>
        </p:blipFill>
        <p:spPr>
          <a:xfrm>
            <a:off x="1510665" y="1675130"/>
            <a:ext cx="6245860" cy="429260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rgbClr val="FFFF00"/>
                </a:solidFill>
                <a:sym typeface="+mn-ea"/>
              </a:rPr>
              <a:t>神经网络的原理</a:t>
            </a:r>
            <a:endParaRPr lang="zh-CN" altLang="en-US">
              <a:solidFill>
                <a:srgbClr val="FFFF00"/>
              </a:solidFill>
              <a:sym typeface="+mn-ea"/>
            </a:endParaRPr>
          </a:p>
        </p:txBody>
      </p:sp>
      <p:pic>
        <p:nvPicPr>
          <p:cNvPr id="3" name="图片 2"/>
          <p:cNvPicPr>
            <a:picLocks noChangeAspect="1"/>
          </p:cNvPicPr>
          <p:nvPr>
            <p:custDataLst>
              <p:tags r:id="rId2"/>
            </p:custDataLst>
          </p:nvPr>
        </p:nvPicPr>
        <p:blipFill>
          <a:blip r:embed="rId3"/>
          <a:srcRect t="10760"/>
          <a:stretch>
            <a:fillRect/>
          </a:stretch>
        </p:blipFill>
        <p:spPr>
          <a:xfrm>
            <a:off x="1697990" y="1539875"/>
            <a:ext cx="7078980" cy="456184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rgbClr val="FFFF00"/>
                </a:solidFill>
                <a:sym typeface="+mn-ea"/>
              </a:rPr>
              <a:t>神经网络的原理</a:t>
            </a:r>
            <a:endParaRPr lang="zh-CN" altLang="en-US">
              <a:solidFill>
                <a:srgbClr val="FFFF00"/>
              </a:solidFill>
              <a:sym typeface="+mn-ea"/>
            </a:endParaRPr>
          </a:p>
        </p:txBody>
      </p:sp>
      <p:pic>
        <p:nvPicPr>
          <p:cNvPr id="5" name="图片 4"/>
          <p:cNvPicPr>
            <a:picLocks noChangeAspect="1"/>
          </p:cNvPicPr>
          <p:nvPr>
            <p:custDataLst>
              <p:tags r:id="rId2"/>
            </p:custDataLst>
          </p:nvPr>
        </p:nvPicPr>
        <p:blipFill>
          <a:blip r:embed="rId3"/>
          <a:stretch>
            <a:fillRect/>
          </a:stretch>
        </p:blipFill>
        <p:spPr>
          <a:xfrm>
            <a:off x="1751330" y="1711960"/>
            <a:ext cx="7801610" cy="438912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rgbClr val="FFFF00"/>
                </a:solidFill>
                <a:sym typeface="+mn-ea"/>
              </a:rPr>
              <a:t>神经网络的原理</a:t>
            </a:r>
            <a:endParaRPr lang="zh-CN" altLang="en-US">
              <a:solidFill>
                <a:srgbClr val="FFFF00"/>
              </a:solidFill>
              <a:sym typeface="+mn-ea"/>
            </a:endParaRPr>
          </a:p>
        </p:txBody>
      </p:sp>
      <p:pic>
        <p:nvPicPr>
          <p:cNvPr id="3" name="图片 2"/>
          <p:cNvPicPr>
            <a:picLocks noChangeAspect="1"/>
          </p:cNvPicPr>
          <p:nvPr>
            <p:custDataLst>
              <p:tags r:id="rId2"/>
            </p:custDataLst>
          </p:nvPr>
        </p:nvPicPr>
        <p:blipFill>
          <a:blip r:embed="rId3"/>
          <a:stretch>
            <a:fillRect/>
          </a:stretch>
        </p:blipFill>
        <p:spPr>
          <a:xfrm>
            <a:off x="2258695" y="1443990"/>
            <a:ext cx="7667625" cy="481266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rgbClr val="FFFF00"/>
                </a:solidFill>
                <a:sym typeface="+mn-ea"/>
              </a:rPr>
              <a:t>神经网络的原理</a:t>
            </a:r>
            <a:endParaRPr lang="zh-CN" altLang="en-US">
              <a:solidFill>
                <a:srgbClr val="FFFF00"/>
              </a:solidFill>
              <a:sym typeface="+mn-ea"/>
            </a:endParaRPr>
          </a:p>
        </p:txBody>
      </p:sp>
      <p:pic>
        <p:nvPicPr>
          <p:cNvPr id="5" name="图片 4"/>
          <p:cNvPicPr>
            <a:picLocks noChangeAspect="1"/>
          </p:cNvPicPr>
          <p:nvPr>
            <p:custDataLst>
              <p:tags r:id="rId2"/>
            </p:custDataLst>
          </p:nvPr>
        </p:nvPicPr>
        <p:blipFill>
          <a:blip r:embed="rId3"/>
          <a:stretch>
            <a:fillRect/>
          </a:stretch>
        </p:blipFill>
        <p:spPr>
          <a:xfrm>
            <a:off x="2433955" y="1400810"/>
            <a:ext cx="7383780" cy="491998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custDataLst>
              <p:tags r:id="rId1"/>
            </p:custDataLst>
          </p:nvPr>
        </p:nvSpPr>
        <p:spPr>
          <a:xfrm>
            <a:off x="0" y="535305"/>
            <a:ext cx="12251690" cy="77851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solidFill>
                  <a:srgbClr val="FFFF00"/>
                </a:solidFill>
                <a:sym typeface="+mn-ea"/>
              </a:rPr>
              <a:t>神经网络的原理</a:t>
            </a:r>
            <a:endParaRPr lang="zh-CN" altLang="en-US">
              <a:solidFill>
                <a:srgbClr val="FFFF00"/>
              </a:solidFill>
              <a:sym typeface="+mn-ea"/>
            </a:endParaRPr>
          </a:p>
        </p:txBody>
      </p:sp>
      <p:pic>
        <p:nvPicPr>
          <p:cNvPr id="5" name="图片 4"/>
          <p:cNvPicPr>
            <a:picLocks noChangeAspect="1"/>
          </p:cNvPicPr>
          <p:nvPr>
            <p:custDataLst>
              <p:tags r:id="rId2"/>
            </p:custDataLst>
          </p:nvPr>
        </p:nvPicPr>
        <p:blipFill>
          <a:blip r:embed="rId3"/>
          <a:stretch>
            <a:fillRect/>
          </a:stretch>
        </p:blipFill>
        <p:spPr>
          <a:xfrm>
            <a:off x="1413510" y="1641475"/>
            <a:ext cx="9364980" cy="430530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wm#"/>
  <p:tag name="KSO_WM_TEMPLATE_CATEGORY" val="custom"/>
  <p:tag name="KSO_WM_TEMPLATE_INDEX" val="20205081"/>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wm#"/>
  <p:tag name="KSO_WM_TEMPLATE_CATEGORY" val="custom"/>
  <p:tag name="KSO_WM_TEMPLATE_INDEX" val="20205081"/>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wm#"/>
  <p:tag name="KSO_WM_TEMPLATE_CATEGORY" val="custom"/>
  <p:tag name="KSO_WM_TEMPLATE_INDEX" val="20205081"/>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wm#"/>
  <p:tag name="KSO_WM_TEMPLATE_CATEGORY" val="custom"/>
  <p:tag name="KSO_WM_TEMPLATE_INDEX" val="20205081"/>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i*1_2_1"/>
  <p:tag name="KSO_WM_TEMPLATE_CATEGORY" val="diagram"/>
  <p:tag name="KSO_WM_TEMPLATE_INDEX" val="20200106"/>
  <p:tag name="KSO_WM_UNIT_LAYERLEVEL" val="1_1_1"/>
  <p:tag name="KSO_WM_TAG_VERSION" val="1.0"/>
  <p:tag name="KSO_WM_BEAUTIFY_FLAG" val="#wm#"/>
  <p:tag name="KSO_WM_DIAGRAM_GROUP_CODE" val="m1-1"/>
  <p:tag name="KSO_WM_UNIT_TYPE" val="m_h_i"/>
  <p:tag name="KSO_WM_UNIT_INDEX" val="1_2_1"/>
  <p:tag name="KSO_WM_UNIT_LINE_FORE_SCHEMECOLOR_INDEX" val="15"/>
  <p:tag name="KSO_WM_UNIT_LINE_FILL_TYPE" val="2"/>
  <p:tag name="KSO_WM_UNIT_TEXT_FILL_FORE_SCHEMECOLOR_INDEX" val="13"/>
  <p:tag name="KSO_WM_UNIT_TEXT_FILL_TYPE" val="1"/>
  <p:tag name="KSO_WM_UNIT_USESOURCEFORMAT_APPLY" val="0"/>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i*1_2_2"/>
  <p:tag name="KSO_WM_TEMPLATE_CATEGORY" val="diagram"/>
  <p:tag name="KSO_WM_TEMPLATE_INDEX" val="20200106"/>
  <p:tag name="KSO_WM_UNIT_LAYERLEVEL" val="1_1_1"/>
  <p:tag name="KSO_WM_TAG_VERSION" val="1.0"/>
  <p:tag name="KSO_WM_BEAUTIFY_FLAG" val="#wm#"/>
  <p:tag name="KSO_WM_UNIT_ISCONTENTSTITLE" val="0"/>
  <p:tag name="KSO_WM_UNIT_NOCLEAR" val="0"/>
  <p:tag name="KSO_WM_DIAGRAM_GROUP_CODE" val="m1-1"/>
  <p:tag name="KSO_WM_UNIT_TYPE" val="m_h_i"/>
  <p:tag name="KSO_WM_UNIT_INDEX" val="1_2_2"/>
  <p:tag name="KSO_WM_UNIT_FILL_FORE_SCHEMECOLOR_INDEX" val="6"/>
  <p:tag name="KSO_WM_UNIT_FILL_TYPE" val="1"/>
  <p:tag name="KSO_WM_UNIT_TEXT_FILL_FORE_SCHEMECOLOR_INDEX" val="14"/>
  <p:tag name="KSO_WM_UNIT_TEXT_FILL_TYPE" val="1"/>
  <p:tag name="KSO_WM_UNIT_USESOURCEFORMAT_APPLY" val="0"/>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i*1_3_1"/>
  <p:tag name="KSO_WM_TEMPLATE_CATEGORY" val="diagram"/>
  <p:tag name="KSO_WM_TEMPLATE_INDEX" val="20200106"/>
  <p:tag name="KSO_WM_UNIT_LAYERLEVEL" val="1_1_1"/>
  <p:tag name="KSO_WM_TAG_VERSION" val="1.0"/>
  <p:tag name="KSO_WM_BEAUTIFY_FLAG" val="#wm#"/>
  <p:tag name="KSO_WM_DIAGRAM_GROUP_CODE" val="m1-1"/>
  <p:tag name="KSO_WM_UNIT_TYPE" val="m_h_i"/>
  <p:tag name="KSO_WM_UNIT_INDEX" val="1_3_1"/>
  <p:tag name="KSO_WM_UNIT_LINE_FORE_SCHEMECOLOR_INDEX" val="15"/>
  <p:tag name="KSO_WM_UNIT_LINE_FILL_TYPE" val="2"/>
  <p:tag name="KSO_WM_UNIT_TEXT_FILL_FORE_SCHEMECOLOR_INDEX" val="13"/>
  <p:tag name="KSO_WM_UNIT_TEXT_FILL_TYPE" val="1"/>
  <p:tag name="KSO_WM_UNIT_USESOURCEFORMAT_APPLY" val="0"/>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i*1_3_2"/>
  <p:tag name="KSO_WM_TEMPLATE_CATEGORY" val="diagram"/>
  <p:tag name="KSO_WM_TEMPLATE_INDEX" val="20200106"/>
  <p:tag name="KSO_WM_UNIT_LAYERLEVEL" val="1_1_1"/>
  <p:tag name="KSO_WM_TAG_VERSION" val="1.0"/>
  <p:tag name="KSO_WM_BEAUTIFY_FLAG" val="#wm#"/>
  <p:tag name="KSO_WM_UNIT_ISCONTENTSTITLE" val="0"/>
  <p:tag name="KSO_WM_UNIT_NOCLEAR" val="0"/>
  <p:tag name="KSO_WM_DIAGRAM_GROUP_CODE" val="m1-1"/>
  <p:tag name="KSO_WM_UNIT_TYPE" val="m_h_i"/>
  <p:tag name="KSO_WM_UNIT_INDEX" val="1_3_2"/>
  <p:tag name="KSO_WM_UNIT_FILL_FORE_SCHEMECOLOR_INDEX" val="7"/>
  <p:tag name="KSO_WM_UNIT_FILL_TYPE" val="1"/>
  <p:tag name="KSO_WM_UNIT_TEXT_FILL_FORE_SCHEMECOLOR_INDEX" val="14"/>
  <p:tag name="KSO_WM_UNIT_TEXT_FILL_TYPE" val="1"/>
  <p:tag name="KSO_WM_UNIT_USESOURCEFORMAT_APPLY" val="0"/>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i*1_1_1"/>
  <p:tag name="KSO_WM_TEMPLATE_CATEGORY" val="diagram"/>
  <p:tag name="KSO_WM_TEMPLATE_INDEX" val="20200106"/>
  <p:tag name="KSO_WM_UNIT_LAYERLEVEL" val="1_1_1"/>
  <p:tag name="KSO_WM_TAG_VERSION" val="1.0"/>
  <p:tag name="KSO_WM_BEAUTIFY_FLAG" val="#wm#"/>
  <p:tag name="KSO_WM_DIAGRAM_GROUP_CODE" val="m1-1"/>
  <p:tag name="KSO_WM_UNIT_TYPE" val="m_h_i"/>
  <p:tag name="KSO_WM_UNIT_INDEX" val="1_1_1"/>
  <p:tag name="KSO_WM_UNIT_LINE_FORE_SCHEMECOLOR_INDEX" val="15"/>
  <p:tag name="KSO_WM_UNIT_LINE_FILL_TYPE" val="2"/>
  <p:tag name="KSO_WM_UNIT_TEXT_FILL_FORE_SCHEMECOLOR_INDEX" val="13"/>
  <p:tag name="KSO_WM_UNIT_TEXT_FILL_TYPE" val="1"/>
  <p:tag name="KSO_WM_UNIT_USESOURCEFORMAT_APPLY" val="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i*1_1_2"/>
  <p:tag name="KSO_WM_TEMPLATE_CATEGORY" val="diagram"/>
  <p:tag name="KSO_WM_TEMPLATE_INDEX" val="20200106"/>
  <p:tag name="KSO_WM_UNIT_LAYERLEVEL" val="1_1_1"/>
  <p:tag name="KSO_WM_TAG_VERSION" val="1.0"/>
  <p:tag name="KSO_WM_BEAUTIFY_FLAG" val="#wm#"/>
  <p:tag name="KSO_WM_UNIT_ISCONTENTSTITLE" val="0"/>
  <p:tag name="KSO_WM_UNIT_NOCLEAR" val="0"/>
  <p:tag name="KSO_WM_DIAGRAM_GROUP_CODE" val="m1-1"/>
  <p:tag name="KSO_WM_UNIT_TYPE" val="m_h_i"/>
  <p:tag name="KSO_WM_UNIT_INDEX" val="1_1_2"/>
  <p:tag name="KSO_WM_UNIT_FILL_FORE_SCHEMECOLOR_INDEX" val="5"/>
  <p:tag name="KSO_WM_UNIT_FILL_TYPE" val="1"/>
  <p:tag name="KSO_WM_UNIT_TEXT_FILL_FORE_SCHEMECOLOR_INDEX" val="14"/>
  <p:tag name="KSO_WM_UNIT_TEXT_FILL_TYPE" val="1"/>
  <p:tag name="KSO_WM_UNIT_USESOURCEFORMAT_APPLY" val="0"/>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f*1_1_1"/>
  <p:tag name="KSO_WM_TEMPLATE_CATEGORY" val="diagram"/>
  <p:tag name="KSO_WM_TEMPLATE_INDEX" val="20200106"/>
  <p:tag name="KSO_WM_UNIT_LAYERLEVEL" val="1_1_1"/>
  <p:tag name="KSO_WM_TAG_VERSION" val="1.0"/>
  <p:tag name="KSO_WM_BEAUTIFY_FLAG" val="#wm#"/>
  <p:tag name="KSO_WM_UNIT_NOCLEAR" val="0"/>
  <p:tag name="KSO_WM_UNIT_PRESET_TEXT" val="单击此处添加文本具体内容，简明扼要的阐述您的观点。"/>
  <p:tag name="KSO_WM_UNIT_VALUE" val="90"/>
  <p:tag name="KSO_WM_DIAGRAM_GROUP_CODE" val="m1-1"/>
  <p:tag name="KSO_WM_UNIT_TYPE" val="m_h_f"/>
  <p:tag name="KSO_WM_UNIT_INDEX" val="1_1_1"/>
  <p:tag name="KSO_WM_UNIT_USESOURCEFORMAT_APPLY" val="0"/>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f*1_2_1"/>
  <p:tag name="KSO_WM_TEMPLATE_CATEGORY" val="diagram"/>
  <p:tag name="KSO_WM_TEMPLATE_INDEX" val="20200106"/>
  <p:tag name="KSO_WM_UNIT_LAYERLEVEL" val="1_1_1"/>
  <p:tag name="KSO_WM_TAG_VERSION" val="1.0"/>
  <p:tag name="KSO_WM_BEAUTIFY_FLAG" val="#wm#"/>
  <p:tag name="KSO_WM_UNIT_NOCLEAR" val="0"/>
  <p:tag name="KSO_WM_UNIT_PRESET_TEXT" val="单击此处添加文本具体内容，简明扼要的阐述您的观点。"/>
  <p:tag name="KSO_WM_UNIT_VALUE" val="90"/>
  <p:tag name="KSO_WM_DIAGRAM_GROUP_CODE" val="m1-1"/>
  <p:tag name="KSO_WM_UNIT_TYPE" val="m_h_f"/>
  <p:tag name="KSO_WM_UNIT_INDEX" val="1_2_1"/>
  <p:tag name="KSO_WM_UNIT_USESOURCEFORMAT_APPLY" val="0"/>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f*1_3_1"/>
  <p:tag name="KSO_WM_TEMPLATE_CATEGORY" val="diagram"/>
  <p:tag name="KSO_WM_TEMPLATE_INDEX" val="20200106"/>
  <p:tag name="KSO_WM_UNIT_LAYERLEVEL" val="1_1_1"/>
  <p:tag name="KSO_WM_TAG_VERSION" val="1.0"/>
  <p:tag name="KSO_WM_BEAUTIFY_FLAG" val="#wm#"/>
  <p:tag name="KSO_WM_UNIT_NOCLEAR" val="0"/>
  <p:tag name="KSO_WM_UNIT_PRESET_TEXT" val="单击此处添加文本具体内容，简明扼要的阐述您的观点。"/>
  <p:tag name="KSO_WM_UNIT_VALUE" val="90"/>
  <p:tag name="KSO_WM_DIAGRAM_GROUP_CODE" val="m1-1"/>
  <p:tag name="KSO_WM_UNIT_TYPE" val="m_h_f"/>
  <p:tag name="KSO_WM_UNIT_INDEX" val="1_3_1"/>
  <p:tag name="KSO_WM_UNIT_USESOURCEFORMAT_APPLY" val="0"/>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i*1_5_1"/>
  <p:tag name="KSO_WM_TEMPLATE_CATEGORY" val="diagram"/>
  <p:tag name="KSO_WM_TEMPLATE_INDEX" val="20200106"/>
  <p:tag name="KSO_WM_UNIT_LAYERLEVEL" val="1_1_1"/>
  <p:tag name="KSO_WM_TAG_VERSION" val="1.0"/>
  <p:tag name="KSO_WM_BEAUTIFY_FLAG" val="#wm#"/>
  <p:tag name="KSO_WM_DIAGRAM_GROUP_CODE" val="m1-1"/>
  <p:tag name="KSO_WM_UNIT_TYPE" val="m_h_i"/>
  <p:tag name="KSO_WM_UNIT_INDEX" val="1_5_1"/>
  <p:tag name="KSO_WM_UNIT_LINE_FORE_SCHEMECOLOR_INDEX" val="15"/>
  <p:tag name="KSO_WM_UNIT_LINE_FILL_TYPE" val="2"/>
  <p:tag name="KSO_WM_UNIT_TEXT_FILL_FORE_SCHEMECOLOR_INDEX" val="13"/>
  <p:tag name="KSO_WM_UNIT_TEXT_FILL_TYPE" val="1"/>
  <p:tag name="KSO_WM_UNIT_USESOURCEFORMAT_APPLY" val="0"/>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i*1_5_2"/>
  <p:tag name="KSO_WM_TEMPLATE_CATEGORY" val="diagram"/>
  <p:tag name="KSO_WM_TEMPLATE_INDEX" val="20200106"/>
  <p:tag name="KSO_WM_UNIT_LAYERLEVEL" val="1_1_1"/>
  <p:tag name="KSO_WM_TAG_VERSION" val="1.0"/>
  <p:tag name="KSO_WM_BEAUTIFY_FLAG" val="#wm#"/>
  <p:tag name="KSO_WM_UNIT_ISCONTENTSTITLE" val="0"/>
  <p:tag name="KSO_WM_UNIT_NOCLEAR" val="0"/>
  <p:tag name="KSO_WM_DIAGRAM_GROUP_CODE" val="m1-1"/>
  <p:tag name="KSO_WM_UNIT_TYPE" val="m_h_i"/>
  <p:tag name="KSO_WM_UNIT_INDEX" val="1_5_2"/>
  <p:tag name="KSO_WM_UNIT_FILL_FORE_SCHEMECOLOR_INDEX" val="9"/>
  <p:tag name="KSO_WM_UNIT_FILL_TYPE" val="1"/>
  <p:tag name="KSO_WM_UNIT_TEXT_FILL_FORE_SCHEMECOLOR_INDEX" val="14"/>
  <p:tag name="KSO_WM_UNIT_TEXT_FILL_TYPE" val="1"/>
  <p:tag name="KSO_WM_UNIT_USESOURCEFORMAT_APPLY" val="0"/>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i*1_4_1"/>
  <p:tag name="KSO_WM_TEMPLATE_CATEGORY" val="diagram"/>
  <p:tag name="KSO_WM_TEMPLATE_INDEX" val="20200106"/>
  <p:tag name="KSO_WM_UNIT_LAYERLEVEL" val="1_1_1"/>
  <p:tag name="KSO_WM_TAG_VERSION" val="1.0"/>
  <p:tag name="KSO_WM_BEAUTIFY_FLAG" val="#wm#"/>
  <p:tag name="KSO_WM_DIAGRAM_GROUP_CODE" val="m1-1"/>
  <p:tag name="KSO_WM_UNIT_TYPE" val="m_h_i"/>
  <p:tag name="KSO_WM_UNIT_INDEX" val="1_4_1"/>
  <p:tag name="KSO_WM_UNIT_LINE_FORE_SCHEMECOLOR_INDEX" val="15"/>
  <p:tag name="KSO_WM_UNIT_LINE_FILL_TYPE" val="2"/>
  <p:tag name="KSO_WM_UNIT_TEXT_FILL_FORE_SCHEMECOLOR_INDEX" val="13"/>
  <p:tag name="KSO_WM_UNIT_TEXT_FILL_TYPE" val="1"/>
  <p:tag name="KSO_WM_UNIT_USESOURCEFORMAT_APPLY" val="0"/>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i*1_4_2"/>
  <p:tag name="KSO_WM_TEMPLATE_CATEGORY" val="diagram"/>
  <p:tag name="KSO_WM_TEMPLATE_INDEX" val="20200106"/>
  <p:tag name="KSO_WM_UNIT_LAYERLEVEL" val="1_1_1"/>
  <p:tag name="KSO_WM_TAG_VERSION" val="1.0"/>
  <p:tag name="KSO_WM_BEAUTIFY_FLAG" val="#wm#"/>
  <p:tag name="KSO_WM_UNIT_ISCONTENTSTITLE" val="0"/>
  <p:tag name="KSO_WM_UNIT_NOCLEAR" val="0"/>
  <p:tag name="KSO_WM_DIAGRAM_GROUP_CODE" val="m1-1"/>
  <p:tag name="KSO_WM_UNIT_TYPE" val="m_h_i"/>
  <p:tag name="KSO_WM_UNIT_INDEX" val="1_4_2"/>
  <p:tag name="KSO_WM_UNIT_FILL_FORE_SCHEMECOLOR_INDEX" val="8"/>
  <p:tag name="KSO_WM_UNIT_FILL_TYPE" val="1"/>
  <p:tag name="KSO_WM_UNIT_TEXT_FILL_FORE_SCHEMECOLOR_INDEX" val="14"/>
  <p:tag name="KSO_WM_UNIT_TEXT_FILL_TYPE" val="1"/>
  <p:tag name="KSO_WM_UNIT_USESOURCEFORMAT_APPLY" val="0"/>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f*1_4_1"/>
  <p:tag name="KSO_WM_TEMPLATE_CATEGORY" val="diagram"/>
  <p:tag name="KSO_WM_TEMPLATE_INDEX" val="20200106"/>
  <p:tag name="KSO_WM_UNIT_LAYERLEVEL" val="1_1_1"/>
  <p:tag name="KSO_WM_TAG_VERSION" val="1.0"/>
  <p:tag name="KSO_WM_BEAUTIFY_FLAG" val="#wm#"/>
  <p:tag name="KSO_WM_UNIT_NOCLEAR" val="0"/>
  <p:tag name="KSO_WM_UNIT_PRESET_TEXT" val="单击此处添加文本具体内容，简明扼要的阐述您的观点。"/>
  <p:tag name="KSO_WM_UNIT_VALUE" val="90"/>
  <p:tag name="KSO_WM_DIAGRAM_GROUP_CODE" val="m1-1"/>
  <p:tag name="KSO_WM_UNIT_TYPE" val="m_h_f"/>
  <p:tag name="KSO_WM_UNIT_INDEX" val="1_4_1"/>
  <p:tag name="KSO_WM_UNIT_USESOURCEFORMAT_APPLY" val="0"/>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f*1_5_1"/>
  <p:tag name="KSO_WM_TEMPLATE_CATEGORY" val="diagram"/>
  <p:tag name="KSO_WM_TEMPLATE_INDEX" val="20200106"/>
  <p:tag name="KSO_WM_UNIT_LAYERLEVEL" val="1_1_1"/>
  <p:tag name="KSO_WM_TAG_VERSION" val="1.0"/>
  <p:tag name="KSO_WM_BEAUTIFY_FLAG" val="#wm#"/>
  <p:tag name="KSO_WM_UNIT_NOCLEAR" val="0"/>
  <p:tag name="KSO_WM_UNIT_PRESET_TEXT" val="单击此处添加文本具体内容，简明扼要的阐述您的观点。"/>
  <p:tag name="KSO_WM_UNIT_VALUE" val="90"/>
  <p:tag name="KSO_WM_DIAGRAM_GROUP_CODE" val="m1-1"/>
  <p:tag name="KSO_WM_UNIT_TYPE" val="m_h_f"/>
  <p:tag name="KSO_WM_UNIT_INDEX" val="1_5_1"/>
  <p:tag name="KSO_WM_UNIT_USESOURCEFORMAT_APPLY" val="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a*1_1_1"/>
  <p:tag name="KSO_WM_TEMPLATE_CATEGORY" val="diagram"/>
  <p:tag name="KSO_WM_TEMPLATE_INDEX" val="20200106"/>
  <p:tag name="KSO_WM_UNIT_LAYERLEVEL" val="1_1_1"/>
  <p:tag name="KSO_WM_TAG_VERSION" val="1.0"/>
  <p:tag name="KSO_WM_BEAUTIFY_FLAG" val="#wm#"/>
  <p:tag name="KSO_WM_UNIT_ISCONTENTSTITLE" val="0"/>
  <p:tag name="KSO_WM_UNIT_PRESET_TEXT" val="添加标题"/>
  <p:tag name="KSO_WM_UNIT_NOCLEAR" val="0"/>
  <p:tag name="KSO_WM_UNIT_VALUE" val="4"/>
  <p:tag name="KSO_WM_DIAGRAM_GROUP_CODE" val="m1-1"/>
  <p:tag name="KSO_WM_UNIT_TYPE" val="m_h_a"/>
  <p:tag name="KSO_WM_UNIT_INDEX" val="1_1_1"/>
  <p:tag name="KSO_WM_UNIT_TEXT_FILL_FORE_SCHEMECOLOR_INDEX" val="14"/>
  <p:tag name="KSO_WM_UNIT_TEXT_FILL_TYPE" val="1"/>
  <p:tag name="KSO_WM_UNIT_USESOURCEFORMAT_APPLY" val="0"/>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a*1_2_1"/>
  <p:tag name="KSO_WM_TEMPLATE_CATEGORY" val="diagram"/>
  <p:tag name="KSO_WM_TEMPLATE_INDEX" val="20200106"/>
  <p:tag name="KSO_WM_UNIT_LAYERLEVEL" val="1_1_1"/>
  <p:tag name="KSO_WM_TAG_VERSION" val="1.0"/>
  <p:tag name="KSO_WM_BEAUTIFY_FLAG" val="#wm#"/>
  <p:tag name="KSO_WM_UNIT_ISCONTENTSTITLE" val="0"/>
  <p:tag name="KSO_WM_UNIT_PRESET_TEXT" val="添加标题"/>
  <p:tag name="KSO_WM_UNIT_NOCLEAR" val="0"/>
  <p:tag name="KSO_WM_UNIT_VALUE" val="4"/>
  <p:tag name="KSO_WM_DIAGRAM_GROUP_CODE" val="m1-1"/>
  <p:tag name="KSO_WM_UNIT_TYPE" val="m_h_a"/>
  <p:tag name="KSO_WM_UNIT_INDEX" val="1_2_1"/>
  <p:tag name="KSO_WM_UNIT_TEXT_FILL_FORE_SCHEMECOLOR_INDEX" val="14"/>
  <p:tag name="KSO_WM_UNIT_TEXT_FILL_TYPE" val="1"/>
  <p:tag name="KSO_WM_UNIT_USESOURCEFORMAT_APPLY" val="0"/>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a*1_3_1"/>
  <p:tag name="KSO_WM_TEMPLATE_CATEGORY" val="diagram"/>
  <p:tag name="KSO_WM_TEMPLATE_INDEX" val="20200106"/>
  <p:tag name="KSO_WM_UNIT_LAYERLEVEL" val="1_1_1"/>
  <p:tag name="KSO_WM_TAG_VERSION" val="1.0"/>
  <p:tag name="KSO_WM_BEAUTIFY_FLAG" val="#wm#"/>
  <p:tag name="KSO_WM_UNIT_ISCONTENTSTITLE" val="0"/>
  <p:tag name="KSO_WM_UNIT_PRESET_TEXT" val="添加标题"/>
  <p:tag name="KSO_WM_UNIT_NOCLEAR" val="0"/>
  <p:tag name="KSO_WM_UNIT_VALUE" val="4"/>
  <p:tag name="KSO_WM_DIAGRAM_GROUP_CODE" val="m1-1"/>
  <p:tag name="KSO_WM_UNIT_TYPE" val="m_h_a"/>
  <p:tag name="KSO_WM_UNIT_INDEX" val="1_3_1"/>
  <p:tag name="KSO_WM_UNIT_TEXT_FILL_FORE_SCHEMECOLOR_INDEX" val="14"/>
  <p:tag name="KSO_WM_UNIT_TEXT_FILL_TYPE" val="1"/>
  <p:tag name="KSO_WM_UNIT_USESOURCEFORMAT_APPLY" val="0"/>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a*1_4_1"/>
  <p:tag name="KSO_WM_TEMPLATE_CATEGORY" val="diagram"/>
  <p:tag name="KSO_WM_TEMPLATE_INDEX" val="20200106"/>
  <p:tag name="KSO_WM_UNIT_LAYERLEVEL" val="1_1_1"/>
  <p:tag name="KSO_WM_TAG_VERSION" val="1.0"/>
  <p:tag name="KSO_WM_BEAUTIFY_FLAG" val="#wm#"/>
  <p:tag name="KSO_WM_UNIT_ISCONTENTSTITLE" val="0"/>
  <p:tag name="KSO_WM_UNIT_PRESET_TEXT" val="添加标题"/>
  <p:tag name="KSO_WM_UNIT_NOCLEAR" val="0"/>
  <p:tag name="KSO_WM_UNIT_VALUE" val="4"/>
  <p:tag name="KSO_WM_DIAGRAM_GROUP_CODE" val="m1-1"/>
  <p:tag name="KSO_WM_UNIT_TYPE" val="m_h_a"/>
  <p:tag name="KSO_WM_UNIT_INDEX" val="1_4_1"/>
  <p:tag name="KSO_WM_UNIT_TEXT_FILL_FORE_SCHEMECOLOR_INDEX" val="14"/>
  <p:tag name="KSO_WM_UNIT_TEXT_FILL_TYPE" val="1"/>
  <p:tag name="KSO_WM_UNIT_USESOURCEFORMAT_APPLY" val="0"/>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106_4*m_h_a*1_5_1"/>
  <p:tag name="KSO_WM_TEMPLATE_CATEGORY" val="diagram"/>
  <p:tag name="KSO_WM_TEMPLATE_INDEX" val="20200106"/>
  <p:tag name="KSO_WM_UNIT_LAYERLEVEL" val="1_1_1"/>
  <p:tag name="KSO_WM_TAG_VERSION" val="1.0"/>
  <p:tag name="KSO_WM_BEAUTIFY_FLAG" val="#wm#"/>
  <p:tag name="KSO_WM_UNIT_ISCONTENTSTITLE" val="0"/>
  <p:tag name="KSO_WM_UNIT_PRESET_TEXT" val="添加标题"/>
  <p:tag name="KSO_WM_UNIT_NOCLEAR" val="0"/>
  <p:tag name="KSO_WM_UNIT_VALUE" val="4"/>
  <p:tag name="KSO_WM_DIAGRAM_GROUP_CODE" val="m1-1"/>
  <p:tag name="KSO_WM_UNIT_TYPE" val="m_h_a"/>
  <p:tag name="KSO_WM_UNIT_INDEX" val="1_5_1"/>
  <p:tag name="KSO_WM_UNIT_TEXT_FILL_FORE_SCHEMECOLOR_INDEX" val="14"/>
  <p:tag name="KSO_WM_UNIT_TEXT_FILL_TYPE" val="1"/>
  <p:tag name="KSO_WM_UNIT_USESOURCEFORMAT_APPLY" val="0"/>
</p:tagLst>
</file>

<file path=ppt/tags/tag135.xml><?xml version="1.0" encoding="utf-8"?>
<p:tagLst xmlns:p="http://schemas.openxmlformats.org/presentationml/2006/main">
  <p:tag name="KSO_WM_BEAUTIFY_FLAG" val="#wm#"/>
  <p:tag name="KSO_WM_TEMPLATE_CATEGORY" val="custom"/>
  <p:tag name="KSO_WM_TEMPLATE_INDEX" val="20205081"/>
  <p:tag name="KSO_WM_SLIDE_ITEM_CNT" val="5"/>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wm#"/>
  <p:tag name="KSO_WM_TEMPLATE_CATEGORY" val="custom"/>
  <p:tag name="KSO_WM_TEMPLATE_INDEX" val="20205081"/>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5081"/>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wm#"/>
  <p:tag name="KSO_WM_TEMPLATE_CATEGORY" val="custom"/>
  <p:tag name="KSO_WM_TEMPLATE_INDEX" val="20205081"/>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wm#"/>
  <p:tag name="KSO_WM_TEMPLATE_CATEGORY" val="custom"/>
  <p:tag name="KSO_WM_TEMPLATE_INDEX" val="20205081"/>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wm#"/>
  <p:tag name="KSO_WM_TEMPLATE_CATEGORY" val="custom"/>
  <p:tag name="KSO_WM_TEMPLATE_INDEX" val="20205081"/>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5081"/>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wm#"/>
  <p:tag name="KSO_WM_TEMPLATE_CATEGORY" val="custom"/>
  <p:tag name="KSO_WM_TEMPLATE_INDEX" val="20205081"/>
</p:tagLst>
</file>

<file path=ppt/tags/tag154.xml><?xml version="1.0" encoding="utf-8"?>
<p:tagLst xmlns:p="http://schemas.openxmlformats.org/presentationml/2006/main">
  <p:tag name="COMMONDATA" val="eyJoZGlkIjoiMWVjNzM1MTQzZDU4N2FmOGMyMzc3MDYxZGZmNWM0NDkifQ=="/>
  <p:tag name="KSO_WPP_MARK_KEY" val="b8def09f-50ec-49d0-92bc-34b62c473049"/>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UNIT_TABLE_BEAUTIFY" val="smartTable{d8e1e1f1-ea39-4ef6-a1bb-0041d23cea6a}"/>
  <p:tag name="TABLE_RECT" val="36*160.7*888*288.9"/>
  <p:tag name="TABLE_EMPHASIZE_COLOR" val="6579300"/>
  <p:tag name="TABLE_ONEKEY_SKIN_IDX" val="0"/>
  <p:tag name="TABLE_SKINIDX" val="-1"/>
  <p:tag name="TABLE_COLORIDX" val="l"/>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3780</Words>
  <Application>WPS 演示</Application>
  <PresentationFormat>宽屏</PresentationFormat>
  <Paragraphs>189</Paragraphs>
  <Slides>27</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Wingdings</vt:lpstr>
      <vt:lpstr>微软雅黑</vt:lpstr>
      <vt:lpstr>Arial Unicode MS</vt:lpstr>
      <vt:lpstr>Calibri</vt:lpstr>
      <vt:lpstr>Lato</vt:lpstr>
      <vt:lpstr>Segoe Print</vt:lpstr>
      <vt:lpstr>Office 主题​​</vt:lpstr>
      <vt:lpstr>神经网络</vt:lpstr>
      <vt:lpstr>数学建模中的神经网络</vt:lpstr>
      <vt:lpstr>数学建模中的神经网络</vt:lpstr>
      <vt:lpstr>神经网络的原理</vt:lpstr>
      <vt:lpstr>神经网络的原理</vt:lpstr>
      <vt:lpstr>神经网络的原理</vt:lpstr>
      <vt:lpstr>神经网络的原理</vt:lpstr>
      <vt:lpstr>神经网络的原理</vt:lpstr>
      <vt:lpstr>神经网络的原理</vt:lpstr>
      <vt:lpstr>神经网络的原理</vt:lpstr>
      <vt:lpstr>神经网络的原理</vt:lpstr>
      <vt:lpstr>神经网络的可调节的超参数</vt:lpstr>
      <vt:lpstr>学习率（Learning Rate）</vt:lpstr>
      <vt:lpstr>批量大小（Batch Size）</vt:lpstr>
      <vt:lpstr>迭代次数（Epochs）</vt:lpstr>
      <vt:lpstr>神经网络的原理</vt:lpstr>
      <vt:lpstr>神经网络的原理</vt:lpstr>
      <vt:lpstr>神经网络的原理</vt:lpstr>
      <vt:lpstr>神经网络的原理</vt:lpstr>
      <vt:lpstr>优化算法（Optimization Algorithm）</vt:lpstr>
      <vt:lpstr> 正则化参数（Regularization）</vt:lpstr>
      <vt:lpstr>神经网络的可调节的超参数</vt:lpstr>
      <vt:lpstr>损失函数</vt:lpstr>
      <vt:lpstr>数据的预处理</vt:lpstr>
      <vt:lpstr>数据的预处理</vt:lpstr>
      <vt:lpstr>数据的预处理</vt:lpstr>
      <vt:lpstr>回归——波士顿房价预测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Chen</cp:lastModifiedBy>
  <cp:revision>158</cp:revision>
  <dcterms:created xsi:type="dcterms:W3CDTF">2019-06-19T02:08:00Z</dcterms:created>
  <dcterms:modified xsi:type="dcterms:W3CDTF">2023-07-11T00:25:02Z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9AB8028A64E44AD6A62C88AAD4D082EA_11</vt:lpwstr>
  </property>
</Properties>
</file>