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2" r:id="rId2"/>
  </p:sldMasterIdLst>
  <p:notesMasterIdLst>
    <p:notesMasterId r:id="rId93"/>
  </p:notesMasterIdLst>
  <p:handoutMasterIdLst>
    <p:handoutMasterId r:id="rId94"/>
  </p:handoutMasterIdLst>
  <p:sldIdLst>
    <p:sldId id="256" r:id="rId3"/>
    <p:sldId id="529" r:id="rId4"/>
    <p:sldId id="530" r:id="rId5"/>
    <p:sldId id="353" r:id="rId6"/>
    <p:sldId id="354" r:id="rId7"/>
    <p:sldId id="356" r:id="rId8"/>
    <p:sldId id="357" r:id="rId9"/>
    <p:sldId id="358" r:id="rId10"/>
    <p:sldId id="359" r:id="rId11"/>
    <p:sldId id="351" r:id="rId12"/>
    <p:sldId id="525" r:id="rId13"/>
    <p:sldId id="337" r:id="rId14"/>
    <p:sldId id="500" r:id="rId15"/>
    <p:sldId id="501" r:id="rId16"/>
    <p:sldId id="577" r:id="rId17"/>
    <p:sldId id="558" r:id="rId18"/>
    <p:sldId id="559" r:id="rId19"/>
    <p:sldId id="498" r:id="rId20"/>
    <p:sldId id="578" r:id="rId21"/>
    <p:sldId id="580" r:id="rId22"/>
    <p:sldId id="547" r:id="rId23"/>
    <p:sldId id="548" r:id="rId24"/>
    <p:sldId id="507" r:id="rId25"/>
    <p:sldId id="549" r:id="rId26"/>
    <p:sldId id="550" r:id="rId27"/>
    <p:sldId id="511" r:id="rId28"/>
    <p:sldId id="512" r:id="rId29"/>
    <p:sldId id="552" r:id="rId30"/>
    <p:sldId id="514" r:id="rId31"/>
    <p:sldId id="515" r:id="rId32"/>
    <p:sldId id="553" r:id="rId33"/>
    <p:sldId id="403" r:id="rId34"/>
    <p:sldId id="554" r:id="rId35"/>
    <p:sldId id="517" r:id="rId36"/>
    <p:sldId id="556" r:id="rId37"/>
    <p:sldId id="557" r:id="rId38"/>
    <p:sldId id="521" r:id="rId39"/>
    <p:sldId id="526" r:id="rId40"/>
    <p:sldId id="527" r:id="rId41"/>
    <p:sldId id="545" r:id="rId42"/>
    <p:sldId id="404" r:id="rId43"/>
    <p:sldId id="560" r:id="rId44"/>
    <p:sldId id="561" r:id="rId45"/>
    <p:sldId id="405" r:id="rId46"/>
    <p:sldId id="563" r:id="rId47"/>
    <p:sldId id="564" r:id="rId48"/>
    <p:sldId id="528" r:id="rId49"/>
    <p:sldId id="565" r:id="rId50"/>
    <p:sldId id="406" r:id="rId51"/>
    <p:sldId id="566" r:id="rId52"/>
    <p:sldId id="567" r:id="rId53"/>
    <p:sldId id="568" r:id="rId54"/>
    <p:sldId id="534" r:id="rId55"/>
    <p:sldId id="569" r:id="rId56"/>
    <p:sldId id="570" r:id="rId57"/>
    <p:sldId id="531" r:id="rId58"/>
    <p:sldId id="407" r:id="rId59"/>
    <p:sldId id="537" r:id="rId60"/>
    <p:sldId id="538" r:id="rId61"/>
    <p:sldId id="540" r:id="rId62"/>
    <p:sldId id="541" r:id="rId63"/>
    <p:sldId id="542" r:id="rId64"/>
    <p:sldId id="408" r:id="rId65"/>
    <p:sldId id="543" r:id="rId66"/>
    <p:sldId id="572" r:id="rId67"/>
    <p:sldId id="573" r:id="rId68"/>
    <p:sldId id="574" r:id="rId69"/>
    <p:sldId id="575" r:id="rId70"/>
    <p:sldId id="409" r:id="rId71"/>
    <p:sldId id="576" r:id="rId72"/>
    <p:sldId id="523" r:id="rId73"/>
    <p:sldId id="524" r:id="rId74"/>
    <p:sldId id="493" r:id="rId75"/>
    <p:sldId id="579" r:id="rId76"/>
    <p:sldId id="380" r:id="rId77"/>
    <p:sldId id="448" r:id="rId78"/>
    <p:sldId id="350" r:id="rId79"/>
    <p:sldId id="546" r:id="rId80"/>
    <p:sldId id="516" r:id="rId81"/>
    <p:sldId id="502" r:id="rId82"/>
    <p:sldId id="535" r:id="rId83"/>
    <p:sldId id="536" r:id="rId84"/>
    <p:sldId id="506" r:id="rId85"/>
    <p:sldId id="520" r:id="rId86"/>
    <p:sldId id="513" r:id="rId87"/>
    <p:sldId id="508" r:id="rId88"/>
    <p:sldId id="509" r:id="rId89"/>
    <p:sldId id="518" r:id="rId90"/>
    <p:sldId id="519" r:id="rId91"/>
    <p:sldId id="494" r:id="rId92"/>
  </p:sldIdLst>
  <p:sldSz cx="9144000" cy="6858000" type="screen4x3"/>
  <p:notesSz cx="6797675" cy="9925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00FF"/>
    <a:srgbClr val="008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5" autoAdjust="0"/>
    <p:restoredTop sz="94634" autoAdjust="0"/>
  </p:normalViewPr>
  <p:slideViewPr>
    <p:cSldViewPr>
      <p:cViewPr varScale="1">
        <p:scale>
          <a:sx n="60" d="100"/>
          <a:sy n="60" d="100"/>
        </p:scale>
        <p:origin x="16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7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948967D-B770-40C2-8A06-E7AC83F4D5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 defTabSz="955632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6DCBDBF-1EED-446B-80AB-1869B3BF1A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 algn="r" defTabSz="955632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E522C08-EACB-44D7-9814-E4F9B5DDF6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37"/>
            <a:ext cx="2945862" cy="4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 defTabSz="955632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ABABCAD-4554-41FD-AC65-7F90A0271B8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37"/>
            <a:ext cx="2945862" cy="4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 algn="r" defTabSz="955632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66CFB7-A958-4A0C-BA49-BAA26EB094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61AD4ED-2ABF-4985-A67C-7EE918065D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 defTabSz="955632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34A7256-C73A-4AF7-B002-B154118BEC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>
            <a:lvl1pPr algn="r" defTabSz="955632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5D3EB84-8AEF-4272-BB62-50D1375B17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6F5AE961-2151-436A-AA1C-7F1F5390C9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3898"/>
            <a:ext cx="4985772" cy="446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01CFD2CF-14E7-42CB-971C-B5C58D6C3C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37"/>
            <a:ext cx="2945862" cy="4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 defTabSz="955632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12212769-D08D-4C3C-9C24-7A9FF3E37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37"/>
            <a:ext cx="2945862" cy="49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2" tIns="47776" rIns="95552" bIns="47776" numCol="1" anchor="b" anchorCtr="0" compatLnSpc="1">
            <a:prstTxWarp prst="textNoShape">
              <a:avLst/>
            </a:prstTxWarp>
          </a:bodyPr>
          <a:lstStyle>
            <a:lvl1pPr algn="r" defTabSz="955632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7771F1B-FF97-421C-9D82-24CC45DD14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83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7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69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62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4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8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0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48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7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95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78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5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8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96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48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6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9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254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06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0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26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2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60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72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28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38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07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24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523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39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0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057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4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27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68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84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26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128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344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109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925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829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345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7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302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2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7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38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2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7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48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681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897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AA816-7036-490D-9A8F-9E07C40ABD9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9BE41-2334-476C-8B9D-CAE65E7B10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42FA3-E883-4252-939C-B2C2D738D1A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B7104C-84D7-4753-AAAA-D07ED2A748E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FD5A59-5AA1-4E05-A834-27C9EFF0E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441C51-2327-49A5-852D-25FF8ED9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E124CB-D70D-4C19-9B11-FC885CCB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7C0F97-B342-4D30-8117-CE0C62BF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10555E-2EE9-4652-A9CA-031ECCE8C5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40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8079455" y="405365"/>
            <a:ext cx="8499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5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447511"/>
      </p:ext>
    </p:extLst>
  </p:cSld>
  <p:clrMapOvr>
    <a:masterClrMapping/>
  </p:clrMapOvr>
  <p:transition spd="slow" advClick="0" advTm="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8351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0470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059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3375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7007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199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142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91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4647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5526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2559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62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0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818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7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762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99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066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123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0B4762-DA7A-4A76-904C-DC78F59977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859838" y="0"/>
            <a:ext cx="284162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FFFFFF">
                  <a:alpha val="37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F899142C-83F7-4772-AFDE-2733C651E6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98E02379-E00A-4C35-A9D8-0A0BF6CC61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45463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7972E2-051F-4B11-AFF5-AB8CFAE172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76650" y="0"/>
            <a:ext cx="4208463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AutoShape 6">
            <a:extLst>
              <a:ext uri="{FF2B5EF4-FFF2-40B4-BE49-F238E27FC236}">
                <a16:creationId xmlns:a16="http://schemas.microsoft.com/office/drawing/2014/main" id="{D2F2C20F-6099-46F0-B13C-AC3B35FEDA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78763" y="0"/>
            <a:ext cx="42703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BD996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F8B4ECF-D48B-43F1-A96D-B5C58428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13652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>
                <a:solidFill>
                  <a:srgbClr val="3333FF"/>
                </a:solidFill>
                <a:ea typeface="楷体_GB2312" pitchFamily="49" charset="-122"/>
              </a:rPr>
              <a:t>温州商学院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6" r:id="rId12"/>
    <p:sldLayoutId id="214748367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B4E1C9E-0920-4E53-A620-7DB242E3C55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859838" y="0"/>
            <a:ext cx="284162" cy="6188075"/>
          </a:xfrm>
          <a:prstGeom prst="rect">
            <a:avLst/>
          </a:prstGeom>
          <a:gradFill rotWithShape="1">
            <a:gsLst>
              <a:gs pos="0">
                <a:srgbClr val="339933">
                  <a:alpha val="75000"/>
                </a:srgbClr>
              </a:gs>
              <a:gs pos="100000">
                <a:srgbClr val="FFFFFF">
                  <a:alpha val="37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4E51C899-7216-49B5-AAA7-71575242C8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DB163C67-A3B5-4A98-A7E0-E7B30D8A43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145463" y="-6350"/>
            <a:ext cx="539750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AB8B5C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FED1F2-8ACD-4F89-9746-0A0E7DC34A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940425" y="3175"/>
            <a:ext cx="2016125" cy="8334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0B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BB3C424F-9294-40F5-93E9-45917C3C97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88288" y="0"/>
            <a:ext cx="427037" cy="835025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E0B678"/>
              </a:gs>
              <a:gs pos="100000">
                <a:srgbClr val="BD996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D1BD9A02-5311-4693-830F-A6175B3EB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9207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温州大学城市学院</a:t>
            </a:r>
          </a:p>
        </p:txBody>
      </p:sp>
      <p:pic>
        <p:nvPicPr>
          <p:cNvPr id="2056" name="Picture 8" descr="城市学院组合方案标志">
            <a:extLst>
              <a:ext uri="{FF2B5EF4-FFF2-40B4-BE49-F238E27FC236}">
                <a16:creationId xmlns:a16="http://schemas.microsoft.com/office/drawing/2014/main" id="{37BE07CE-DA64-4292-A0E5-B14227B6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130175"/>
            <a:ext cx="4333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Document20.docx"/><Relationship Id="rId4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emf"/><Relationship Id="rId5" Type="http://schemas.openxmlformats.org/officeDocument/2006/relationships/package" Target="../embeddings/Microsoft_Word_Document22.docx"/><Relationship Id="rId4" Type="http://schemas.openxmlformats.org/officeDocument/2006/relationships/image" Target="../media/image4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4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5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5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34.docx"/><Relationship Id="rId4" Type="http://schemas.openxmlformats.org/officeDocument/2006/relationships/image" Target="../media/image5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36.docx"/><Relationship Id="rId4" Type="http://schemas.openxmlformats.org/officeDocument/2006/relationships/image" Target="../media/image5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7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6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8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1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oleObject" Target="../embeddings/oleObject14.bin"/><Relationship Id="rId16" Type="http://schemas.openxmlformats.org/officeDocument/2006/relationships/image" Target="../media/image90.wmf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2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25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FF5E5B3-3A37-4A9B-BDC2-FCBE6149E1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82752" y="2204864"/>
            <a:ext cx="8072438" cy="11521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华文新魏" pitchFamily="2" charset="-122"/>
                <a:cs typeface="+mn-cs"/>
              </a:rPr>
              <a:t>多元分析 </a:t>
            </a:r>
            <a:r>
              <a:rPr lang="en-US" altLang="zh-CN" sz="6000" dirty="0">
                <a:solidFill>
                  <a:srgbClr val="FF0000"/>
                </a:solidFill>
                <a:latin typeface="Arial"/>
                <a:ea typeface="华文新魏" pitchFamily="2" charset="-122"/>
                <a:cs typeface="+mn-cs"/>
              </a:rPr>
              <a:t>— </a:t>
            </a:r>
            <a:r>
              <a:rPr lang="zh-CN" altLang="en-US" dirty="0">
                <a:solidFill>
                  <a:schemeClr val="tx1"/>
                </a:solidFill>
                <a:ea typeface="华文新魏" panose="02010800040101010101" pitchFamily="2" charset="-122"/>
              </a:rPr>
              <a:t>聚类分析</a:t>
            </a:r>
            <a:br>
              <a:rPr lang="en-US" altLang="zh-CN" dirty="0">
                <a:solidFill>
                  <a:schemeClr val="tx1"/>
                </a:solidFill>
                <a:ea typeface="华文新魏" panose="02010800040101010101" pitchFamily="2" charset="-122"/>
              </a:rPr>
            </a:br>
            <a:endParaRPr lang="zh-CN" altLang="en-US" dirty="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61572F-FF9F-4CF8-ABAF-76D05B7B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99" y="830732"/>
            <a:ext cx="8626668" cy="2232248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 kern="0" dirty="0">
                <a:solidFill>
                  <a:schemeClr val="tx2"/>
                </a:solidFill>
              </a:rPr>
              <a:t>   </a:t>
            </a:r>
            <a:r>
              <a:rPr lang="zh-CN" altLang="en-US" sz="2400" kern="0" dirty="0">
                <a:solidFill>
                  <a:srgbClr val="FC3F04"/>
                </a:solidFill>
              </a:rPr>
              <a:t>聚类分析基本思想：</a:t>
            </a:r>
            <a:r>
              <a:rPr lang="zh-CN" altLang="en-US" sz="2400" kern="0" dirty="0">
                <a:solidFill>
                  <a:schemeClr val="tx2"/>
                </a:solidFill>
              </a:rPr>
              <a:t>根据一批样品的许多观测指标，按照一定的数学公式具体地计算出样品的相似程度（距离），距离相近的先聚为一类，距离远的后聚成类，依次下去。</a:t>
            </a:r>
            <a:endParaRPr lang="en-US" altLang="zh-CN" sz="2400" kern="0" dirty="0">
              <a:solidFill>
                <a:schemeClr val="tx2"/>
              </a:solidFill>
            </a:endParaRPr>
          </a:p>
          <a:p>
            <a:pPr algn="just" eaLnBrk="1" hangingPunct="1">
              <a:buFontTx/>
              <a:buNone/>
            </a:pPr>
            <a:r>
              <a:rPr lang="zh-CN" altLang="en-US" sz="2400" kern="0" dirty="0">
                <a:solidFill>
                  <a:schemeClr val="tx2"/>
                </a:solidFill>
              </a:rPr>
              <a:t>   具体步骤如下：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9398F5D-3946-7D5F-B047-1C6003AD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411018"/>
              </p:ext>
            </p:extLst>
          </p:nvPr>
        </p:nvGraphicFramePr>
        <p:xfrm>
          <a:off x="427038" y="2493963"/>
          <a:ext cx="8396287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489352" imgH="5356199" progId="Word.Document.12">
                  <p:embed/>
                </p:oleObj>
              </mc:Choice>
              <mc:Fallback>
                <p:oleObj name="Document" r:id="rId2" imgW="11489352" imgH="53561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038" y="2493963"/>
                        <a:ext cx="8396287" cy="38957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B418059A-706B-4ACC-A9BE-CB55C7EFE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1072" y="764704"/>
            <a:ext cx="8352928" cy="63367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#</a:t>
            </a:r>
            <a:r>
              <a:rPr lang="zh-CN" altLang="en-US" sz="2400" dirty="0"/>
              <a:t>程序文件引例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py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 as np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sklearn</a:t>
            </a:r>
            <a:r>
              <a:rPr lang="en-US" altLang="zh-CN" sz="2400" dirty="0"/>
              <a:t> import preprocessing as pp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scipy.cluster.hierarchy</a:t>
            </a:r>
            <a:r>
              <a:rPr lang="en-US" altLang="zh-CN" sz="2400" dirty="0"/>
              <a:t> as sch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matplotlib.pyplot</a:t>
            </a:r>
            <a:r>
              <a:rPr lang="en-US" altLang="zh-CN" sz="2400" dirty="0"/>
              <a:t> as </a:t>
            </a:r>
            <a:r>
              <a:rPr lang="en-US" altLang="zh-CN" sz="2400" dirty="0" err="1"/>
              <a:t>plt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a=</a:t>
            </a:r>
            <a:r>
              <a:rPr lang="en-US" altLang="zh-CN" sz="2400" dirty="0" err="1"/>
              <a:t>np.array</a:t>
            </a:r>
            <a:r>
              <a:rPr lang="en-US" altLang="zh-CN" sz="2400" dirty="0"/>
              <a:t>([[1,1,3,4,2,],[0,1,2,3,5]])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b=</a:t>
            </a:r>
            <a:r>
              <a:rPr lang="en-US" altLang="zh-CN" sz="2400" dirty="0" err="1"/>
              <a:t>a.T</a:t>
            </a:r>
            <a:r>
              <a:rPr lang="en-US" altLang="zh-CN" sz="2400" dirty="0"/>
              <a:t>   #</a:t>
            </a:r>
            <a:r>
              <a:rPr lang="zh-CN" altLang="en-US" sz="2400" dirty="0"/>
              <a:t>数据转置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d = </a:t>
            </a:r>
            <a:r>
              <a:rPr lang="en-US" altLang="zh-CN" sz="2400" dirty="0" err="1"/>
              <a:t>sch.distance.pdist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b,metric</a:t>
            </a:r>
            <a:r>
              <a:rPr lang="en-US" altLang="zh-CN" sz="2400" dirty="0"/>
              <a:t>='</a:t>
            </a:r>
            <a:r>
              <a:rPr lang="en-US" altLang="zh-CN" sz="2400" dirty="0" err="1"/>
              <a:t>cityblock</a:t>
            </a:r>
            <a:r>
              <a:rPr lang="en-US" altLang="zh-CN" sz="2400" dirty="0"/>
              <a:t>')  #</a:t>
            </a:r>
            <a:r>
              <a:rPr lang="zh-CN" altLang="en-US" sz="2400" dirty="0"/>
              <a:t>求对象之间的两两距离向量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dd = </a:t>
            </a:r>
            <a:r>
              <a:rPr lang="en-US" altLang="zh-CN" sz="2400" dirty="0" err="1"/>
              <a:t>sch.distance.squareform</a:t>
            </a:r>
            <a:r>
              <a:rPr lang="en-US" altLang="zh-CN" sz="2400" dirty="0"/>
              <a:t>(d)  #</a:t>
            </a:r>
            <a:r>
              <a:rPr lang="zh-CN" altLang="en-US" sz="2400" dirty="0"/>
              <a:t>转换为矩阵格式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z=</a:t>
            </a:r>
            <a:r>
              <a:rPr lang="en-US" altLang="zh-CN" sz="2400" dirty="0" err="1"/>
              <a:t>sch.linkage</a:t>
            </a:r>
            <a:r>
              <a:rPr lang="en-US" altLang="zh-CN" sz="2400" dirty="0"/>
              <a:t>(d);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s=[str(i+1)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range(5)];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err="1"/>
              <a:t>plt.rc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font',size</a:t>
            </a:r>
            <a:r>
              <a:rPr lang="en-US" altLang="zh-CN" sz="2400" dirty="0"/>
              <a:t>=16)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err="1"/>
              <a:t>sch.dendrogram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z,labels</a:t>
            </a:r>
            <a:r>
              <a:rPr lang="en-US" altLang="zh-CN" sz="2400" dirty="0"/>
              <a:t>=s);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err="1"/>
              <a:t>plt.show</a:t>
            </a:r>
            <a:r>
              <a:rPr lang="en-US" altLang="zh-CN" sz="2400" dirty="0"/>
              <a:t>()  #</a:t>
            </a:r>
            <a:r>
              <a:rPr lang="zh-CN" altLang="en-US" sz="2400" dirty="0"/>
              <a:t>画聚类图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5755737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对象 2">
            <a:extLst>
              <a:ext uri="{FF2B5EF4-FFF2-40B4-BE49-F238E27FC236}">
                <a16:creationId xmlns:a16="http://schemas.microsoft.com/office/drawing/2014/main" id="{80B68D61-3F53-4870-AD5A-A2EFA55BB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794184"/>
              </p:ext>
            </p:extLst>
          </p:nvPr>
        </p:nvGraphicFramePr>
        <p:xfrm>
          <a:off x="688975" y="1128713"/>
          <a:ext cx="8134350" cy="480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98009" imgH="4862357" progId="Word.Document.8">
                  <p:embed/>
                </p:oleObj>
              </mc:Choice>
              <mc:Fallback>
                <p:oleObj name="Document" r:id="rId2" imgW="8198009" imgH="4862357" progId="Word.Document.8">
                  <p:embed/>
                  <p:pic>
                    <p:nvPicPr>
                      <p:cNvPr id="2050" name="对象 2">
                        <a:extLst>
                          <a:ext uri="{FF2B5EF4-FFF2-40B4-BE49-F238E27FC236}">
                            <a16:creationId xmlns:a16="http://schemas.microsoft.com/office/drawing/2014/main" id="{80B68D61-3F53-4870-AD5A-A2EFA55BB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128713"/>
                        <a:ext cx="8134350" cy="480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1097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5" name="Text Box 7">
            <a:extLst>
              <a:ext uri="{FF2B5EF4-FFF2-40B4-BE49-F238E27FC236}">
                <a16:creationId xmlns:a16="http://schemas.microsoft.com/office/drawing/2014/main" id="{CF504D17-78B2-4AEE-BCC9-EFF23187D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743315"/>
            <a:ext cx="8208912" cy="328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/>
              <a:t>      注：</a:t>
            </a:r>
            <a:r>
              <a:rPr lang="zh-CN" altLang="en-US" sz="2800" dirty="0"/>
              <a:t>绝对值距离和欧式距离都是与量纲有关</a:t>
            </a:r>
            <a:r>
              <a:rPr lang="en-US" altLang="zh-CN" sz="2800" dirty="0"/>
              <a:t>. </a:t>
            </a:r>
            <a:r>
              <a:rPr lang="zh-CN" altLang="en-US" sz="2800" dirty="0"/>
              <a:t>如  </a:t>
            </a:r>
            <a:r>
              <a:rPr lang="en-US" altLang="zh-CN" sz="2800" dirty="0"/>
              <a:t> 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/>
              <a:t>果变量的量纲不同，测量值变异范围相差悬殊时，建议首先进行数据的</a:t>
            </a:r>
            <a:r>
              <a:rPr lang="zh-CN" altLang="en-US" sz="2800" b="1" dirty="0"/>
              <a:t>标准化处理</a:t>
            </a:r>
            <a:r>
              <a:rPr lang="zh-CN" altLang="en-US" sz="2800" dirty="0"/>
              <a:t>，然后再计算距离</a:t>
            </a:r>
            <a:r>
              <a:rPr lang="en-US" altLang="zh-CN" sz="2800" dirty="0"/>
              <a:t>.</a:t>
            </a:r>
            <a:r>
              <a:rPr lang="zh-CN" altLang="en-US" sz="2400" b="1" dirty="0"/>
              <a:t>例如</a:t>
            </a:r>
            <a:r>
              <a:rPr lang="en-US" altLang="zh-CN" sz="2400" b="1" dirty="0"/>
              <a:t>: </a:t>
            </a:r>
            <a:r>
              <a:rPr lang="zh-CN" altLang="en-US" sz="2400" dirty="0"/>
              <a:t>平面上有</a:t>
            </a:r>
            <a:r>
              <a:rPr lang="en-US" altLang="zh-CN" sz="2400" dirty="0"/>
              <a:t>A,B,C,D</a:t>
            </a:r>
            <a:r>
              <a:rPr lang="zh-CN" altLang="en-US" sz="2400" dirty="0"/>
              <a:t>四个点，横坐标为代表重量（单位：</a:t>
            </a:r>
            <a:r>
              <a:rPr lang="en-US" altLang="zh-CN" sz="2400" dirty="0"/>
              <a:t>kg</a:t>
            </a:r>
            <a:r>
              <a:rPr lang="zh-CN" altLang="en-US" sz="2400" dirty="0"/>
              <a:t>），纵坐标代表长度（单位：</a:t>
            </a:r>
            <a:r>
              <a:rPr lang="en-US" altLang="zh-CN" sz="2400" dirty="0"/>
              <a:t>cm</a:t>
            </a:r>
            <a:r>
              <a:rPr lang="zh-CN" altLang="en-US" sz="2400" dirty="0"/>
              <a:t>），如图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B4D063-0552-4394-B319-BBF5E5AA0996}"/>
              </a:ext>
            </a:extLst>
          </p:cNvPr>
          <p:cNvGrpSpPr/>
          <p:nvPr/>
        </p:nvGrpSpPr>
        <p:grpSpPr>
          <a:xfrm>
            <a:off x="931491" y="3981574"/>
            <a:ext cx="7418387" cy="2655887"/>
            <a:chOff x="843960" y="3649078"/>
            <a:chExt cx="7418387" cy="2655887"/>
          </a:xfrm>
        </p:grpSpPr>
        <p:pic>
          <p:nvPicPr>
            <p:cNvPr id="9" name="Picture 2" descr="ϭ">
              <a:extLst>
                <a:ext uri="{FF2B5EF4-FFF2-40B4-BE49-F238E27FC236}">
                  <a16:creationId xmlns:a16="http://schemas.microsoft.com/office/drawing/2014/main" id="{49708028-630B-4C2E-AED9-52F8CF1D9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60" y="3649078"/>
              <a:ext cx="3167062" cy="265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2776E4B9-F61D-4C31-9585-9E97F3C3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510" y="3864978"/>
              <a:ext cx="21590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这时</a:t>
              </a:r>
            </a:p>
          </p:txBody>
        </p:sp>
        <p:graphicFrame>
          <p:nvGraphicFramePr>
            <p:cNvPr id="11" name="Object 5">
              <a:extLst>
                <a:ext uri="{FF2B5EF4-FFF2-40B4-BE49-F238E27FC236}">
                  <a16:creationId xmlns:a16="http://schemas.microsoft.com/office/drawing/2014/main" id="{874660A2-44D5-456D-8C5B-4B93251999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525872"/>
                </p:ext>
              </p:extLst>
            </p:nvPr>
          </p:nvGraphicFramePr>
          <p:xfrm>
            <a:off x="5525497" y="4080877"/>
            <a:ext cx="2736850" cy="1001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59866" imgH="533169" progId="Equation.DSMT4">
                    <p:embed/>
                  </p:oleObj>
                </mc:Choice>
                <mc:Fallback>
                  <p:oleObj name="Equation" r:id="rId3" imgW="1459866" imgH="533169" progId="Equation.DSMT4">
                    <p:embed/>
                    <p:pic>
                      <p:nvPicPr>
                        <p:cNvPr id="11" name="Object 5">
                          <a:extLst>
                            <a:ext uri="{FF2B5EF4-FFF2-40B4-BE49-F238E27FC236}">
                              <a16:creationId xmlns:a16="http://schemas.microsoft.com/office/drawing/2014/main" id="{874660A2-44D5-456D-8C5B-4B93251999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5497" y="4080877"/>
                          <a:ext cx="2736850" cy="1001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7341BDB6-9DB8-43A8-86BC-BBFC781FC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947" y="5233403"/>
              <a:ext cx="30972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显然 </a:t>
              </a:r>
              <a:r>
                <a:rPr lang="en-US" altLang="zh-CN" sz="2800" dirty="0"/>
                <a:t>AB&gt;CD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44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 descr="ϭ">
            <a:extLst>
              <a:ext uri="{FF2B5EF4-FFF2-40B4-BE49-F238E27FC236}">
                <a16:creationId xmlns:a16="http://schemas.microsoft.com/office/drawing/2014/main" id="{C3AF2C21-EB7A-4380-A4B9-30C44047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6" y="836613"/>
            <a:ext cx="3167062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Text Box 3">
            <a:extLst>
              <a:ext uri="{FF2B5EF4-FFF2-40B4-BE49-F238E27FC236}">
                <a16:creationId xmlns:a16="http://schemas.microsoft.com/office/drawing/2014/main" id="{16F19ECE-CA3C-4E96-843D-D591C6A85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446" y="1052513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这时</a:t>
            </a:r>
          </a:p>
        </p:txBody>
      </p:sp>
      <p:graphicFrame>
        <p:nvGraphicFramePr>
          <p:cNvPr id="146437" name="Object 5">
            <a:extLst>
              <a:ext uri="{FF2B5EF4-FFF2-40B4-BE49-F238E27FC236}">
                <a16:creationId xmlns:a16="http://schemas.microsoft.com/office/drawing/2014/main" id="{8EF1EE61-ADAA-42B3-8D55-1B299AB09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002543"/>
              </p:ext>
            </p:extLst>
          </p:nvPr>
        </p:nvGraphicFramePr>
        <p:xfrm>
          <a:off x="5323433" y="1268413"/>
          <a:ext cx="27368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59866" imgH="533169" progId="Equation.DSMT4">
                  <p:embed/>
                </p:oleObj>
              </mc:Choice>
              <mc:Fallback>
                <p:oleObj name="Equation" r:id="rId3" imgW="1459866" imgH="533169" progId="Equation.DSMT4">
                  <p:embed/>
                  <p:pic>
                    <p:nvPicPr>
                      <p:cNvPr id="146437" name="Object 5">
                        <a:extLst>
                          <a:ext uri="{FF2B5EF4-FFF2-40B4-BE49-F238E27FC236}">
                            <a16:creationId xmlns:a16="http://schemas.microsoft.com/office/drawing/2014/main" id="{8EF1EE61-ADAA-42B3-8D55-1B299AB09B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433" y="1268413"/>
                        <a:ext cx="273685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8" name="Text Box 6">
            <a:extLst>
              <a:ext uri="{FF2B5EF4-FFF2-40B4-BE49-F238E27FC236}">
                <a16:creationId xmlns:a16="http://schemas.microsoft.com/office/drawing/2014/main" id="{0392A3D1-0853-40F4-AC83-78273B14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883" y="2420938"/>
            <a:ext cx="3097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显然 </a:t>
            </a:r>
            <a:r>
              <a:rPr lang="en-US" altLang="zh-CN" sz="2800" dirty="0"/>
              <a:t>AB&gt;CD</a:t>
            </a:r>
          </a:p>
        </p:txBody>
      </p:sp>
      <p:sp>
        <p:nvSpPr>
          <p:cNvPr id="146439" name="Text Box 7">
            <a:extLst>
              <a:ext uri="{FF2B5EF4-FFF2-40B4-BE49-F238E27FC236}">
                <a16:creationId xmlns:a16="http://schemas.microsoft.com/office/drawing/2014/main" id="{DB5AF9E6-C6ED-4086-AC90-7C62EB3E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70481"/>
            <a:ext cx="84248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     如果现在长度用</a:t>
            </a:r>
            <a:r>
              <a:rPr lang="en-US" altLang="zh-CN" sz="2800" dirty="0"/>
              <a:t>mm</a:t>
            </a:r>
            <a:r>
              <a:rPr lang="zh-CN" altLang="en-US" sz="2800" dirty="0"/>
              <a:t>为单位，重量的单位保持不变，于是</a:t>
            </a:r>
            <a:r>
              <a:rPr lang="en-US" altLang="zh-CN" sz="2800" dirty="0"/>
              <a:t>A</a:t>
            </a:r>
            <a:r>
              <a:rPr lang="zh-CN" altLang="en-US" sz="2800" dirty="0"/>
              <a:t>点的坐标为</a:t>
            </a:r>
            <a:r>
              <a:rPr lang="en-US" altLang="zh-CN" sz="2800" dirty="0"/>
              <a:t>(0,50)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点的坐标为</a:t>
            </a:r>
            <a:r>
              <a:rPr lang="en-US" altLang="zh-CN" sz="2800" dirty="0"/>
              <a:t>(0,100)</a:t>
            </a:r>
            <a:r>
              <a:rPr lang="zh-CN" altLang="en-US" sz="2800" dirty="0"/>
              <a:t>，此时计算线段的长度为</a:t>
            </a:r>
          </a:p>
        </p:txBody>
      </p:sp>
      <p:graphicFrame>
        <p:nvGraphicFramePr>
          <p:cNvPr id="146441" name="Object 9">
            <a:extLst>
              <a:ext uri="{FF2B5EF4-FFF2-40B4-BE49-F238E27FC236}">
                <a16:creationId xmlns:a16="http://schemas.microsoft.com/office/drawing/2014/main" id="{FBFF8608-B745-47F7-AB17-AFDED57E8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883368"/>
          <a:ext cx="36734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75673" imgH="533169" progId="Equation.DSMT4">
                  <p:embed/>
                </p:oleObj>
              </mc:Choice>
              <mc:Fallback>
                <p:oleObj name="Equation" r:id="rId5" imgW="1675673" imgH="533169" progId="Equation.DSMT4">
                  <p:embed/>
                  <p:pic>
                    <p:nvPicPr>
                      <p:cNvPr id="146441" name="Object 9">
                        <a:extLst>
                          <a:ext uri="{FF2B5EF4-FFF2-40B4-BE49-F238E27FC236}">
                            <a16:creationId xmlns:a16="http://schemas.microsoft.com/office/drawing/2014/main" id="{FBFF8608-B745-47F7-AB17-AFDED57E8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883368"/>
                        <a:ext cx="3673475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>
            <a:extLst>
              <a:ext uri="{FF2B5EF4-FFF2-40B4-BE49-F238E27FC236}">
                <a16:creationId xmlns:a16="http://schemas.microsoft.com/office/drawing/2014/main" id="{47857CAE-BDB2-49C1-A79C-081BE2176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243731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此时，</a:t>
            </a:r>
            <a:r>
              <a:rPr lang="en-US" altLang="zh-CN" sz="2800"/>
              <a:t>AB&lt;CD</a:t>
            </a:r>
          </a:p>
        </p:txBody>
      </p:sp>
    </p:spTree>
    <p:extLst>
      <p:ext uri="{BB962C8B-B14F-4D97-AF65-F5344CB8AC3E}">
        <p14:creationId xmlns:p14="http://schemas.microsoft.com/office/powerpoint/2010/main" val="15243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/>
      <p:bldP spid="1464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2">
            <a:extLst>
              <a:ext uri="{FF2B5EF4-FFF2-40B4-BE49-F238E27FC236}">
                <a16:creationId xmlns:a16="http://schemas.microsoft.com/office/drawing/2014/main" id="{10CF2F45-1412-C420-3FDC-3E18DF7D0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0098"/>
              </p:ext>
            </p:extLst>
          </p:nvPr>
        </p:nvGraphicFramePr>
        <p:xfrm>
          <a:off x="683568" y="1700808"/>
          <a:ext cx="7967662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77180" imgH="4097804" progId="Word.Document.8">
                  <p:embed/>
                </p:oleObj>
              </mc:Choice>
              <mc:Fallback>
                <p:oleObj name="Document" r:id="rId2" imgW="8177180" imgH="4097804" progId="Word.Document.8">
                  <p:embed/>
                  <p:pic>
                    <p:nvPicPr>
                      <p:cNvPr id="5122" name="对象 2">
                        <a:extLst>
                          <a:ext uri="{FF2B5EF4-FFF2-40B4-BE49-F238E27FC236}">
                            <a16:creationId xmlns:a16="http://schemas.microsoft.com/office/drawing/2014/main" id="{6E5BC950-350E-400B-B1DE-1EEA85EFF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7967662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965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5990" y="1562837"/>
            <a:ext cx="8372020" cy="55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数据变换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919" y="2170941"/>
          <a:ext cx="8430723" cy="361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4944340" progId="Word.Document.12">
                  <p:embed/>
                </p:oleObj>
              </mc:Choice>
              <mc:Fallback>
                <p:oleObj name="Document" r:id="rId3" imgW="11514849" imgH="4944340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919" y="2170941"/>
                        <a:ext cx="8430723" cy="3615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4227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43359"/>
              </p:ext>
            </p:extLst>
          </p:nvPr>
        </p:nvGraphicFramePr>
        <p:xfrm>
          <a:off x="264354" y="1851812"/>
          <a:ext cx="8591478" cy="308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54" y="1851812"/>
                        <a:ext cx="8591478" cy="308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25827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184331"/>
              </p:ext>
            </p:extLst>
          </p:nvPr>
        </p:nvGraphicFramePr>
        <p:xfrm>
          <a:off x="271498" y="1956600"/>
          <a:ext cx="8620982" cy="3617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845510" progId="Word.Document.12">
                  <p:embed/>
                </p:oleObj>
              </mc:Choice>
              <mc:Fallback>
                <p:oleObj name="Document" r:id="rId3" imgW="11537474" imgH="484551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956600"/>
                        <a:ext cx="8620982" cy="3617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66212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3A9B91-02C9-3F14-DBAD-6B5E62CEB275}"/>
              </a:ext>
            </a:extLst>
          </p:cNvPr>
          <p:cNvSpPr txBox="1"/>
          <p:nvPr/>
        </p:nvSpPr>
        <p:spPr>
          <a:xfrm>
            <a:off x="971600" y="908720"/>
            <a:ext cx="74168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JetBrains Mono"/>
              </a:rPr>
              <a:t>#</a:t>
            </a:r>
            <a:r>
              <a:rPr lang="zh-CN" altLang="en-US" sz="2400" dirty="0">
                <a:effectLst/>
                <a:latin typeface="JetBrains Mono"/>
              </a:rPr>
              <a:t>程序文件</a:t>
            </a:r>
            <a:r>
              <a:rPr lang="en-US" altLang="zh-CN" sz="2400" dirty="0">
                <a:effectLst/>
                <a:latin typeface="JetBrains Mono"/>
              </a:rPr>
              <a:t>yinli1-2.py</a:t>
            </a:r>
          </a:p>
          <a:p>
            <a:r>
              <a:rPr lang="en-US" altLang="zh-CN" sz="2400" dirty="0">
                <a:effectLst/>
                <a:latin typeface="JetBrains Mono"/>
              </a:rPr>
              <a:t>import </a:t>
            </a:r>
            <a:r>
              <a:rPr lang="en-US" altLang="zh-CN" sz="2400" dirty="0" err="1">
                <a:effectLst/>
                <a:latin typeface="JetBrains Mono"/>
              </a:rPr>
              <a:t>numpy</a:t>
            </a:r>
            <a:r>
              <a:rPr lang="en-US" altLang="zh-CN" sz="2400" dirty="0">
                <a:effectLst/>
                <a:latin typeface="JetBrains Mono"/>
              </a:rPr>
              <a:t> as np</a:t>
            </a:r>
          </a:p>
          <a:p>
            <a:r>
              <a:rPr lang="en-US" altLang="zh-CN" sz="2400" dirty="0">
                <a:effectLst/>
                <a:latin typeface="JetBrains Mono"/>
              </a:rPr>
              <a:t>from </a:t>
            </a:r>
            <a:r>
              <a:rPr lang="en-US" altLang="zh-CN" sz="2400" dirty="0" err="1">
                <a:effectLst/>
                <a:latin typeface="JetBrains Mono"/>
              </a:rPr>
              <a:t>sklearn</a:t>
            </a:r>
            <a:r>
              <a:rPr lang="en-US" altLang="zh-CN" sz="2400" dirty="0">
                <a:effectLst/>
                <a:latin typeface="JetBrains Mono"/>
              </a:rPr>
              <a:t> import preprocessing as pp</a:t>
            </a:r>
          </a:p>
          <a:p>
            <a:r>
              <a:rPr lang="en-US" altLang="zh-CN" sz="2400" dirty="0">
                <a:effectLst/>
                <a:latin typeface="JetBrains Mono"/>
              </a:rPr>
              <a:t>import </a:t>
            </a:r>
            <a:r>
              <a:rPr lang="en-US" altLang="zh-CN" sz="2400" dirty="0" err="1">
                <a:effectLst/>
                <a:latin typeface="JetBrains Mono"/>
              </a:rPr>
              <a:t>scipy.cluster.hierarchy</a:t>
            </a:r>
            <a:r>
              <a:rPr lang="en-US" altLang="zh-CN" sz="2400" dirty="0">
                <a:effectLst/>
                <a:latin typeface="JetBrains Mono"/>
              </a:rPr>
              <a:t> as sch</a:t>
            </a:r>
          </a:p>
          <a:p>
            <a:r>
              <a:rPr lang="en-US" altLang="zh-CN" sz="2400" dirty="0">
                <a:effectLst/>
                <a:latin typeface="JetBrains Mono"/>
              </a:rPr>
              <a:t>import </a:t>
            </a:r>
            <a:r>
              <a:rPr lang="en-US" altLang="zh-CN" sz="2400" dirty="0" err="1">
                <a:effectLst/>
                <a:latin typeface="JetBrains Mono"/>
              </a:rPr>
              <a:t>matplotlib.pyplot</a:t>
            </a:r>
            <a:r>
              <a:rPr lang="en-US" altLang="zh-CN" sz="2400" dirty="0">
                <a:effectLst/>
                <a:latin typeface="JetBrains Mono"/>
              </a:rPr>
              <a:t> as </a:t>
            </a:r>
            <a:r>
              <a:rPr lang="en-US" altLang="zh-CN" sz="2400" dirty="0" err="1">
                <a:effectLst/>
                <a:latin typeface="JetBrains Mono"/>
              </a:rPr>
              <a:t>plt</a:t>
            </a:r>
            <a:endParaRPr lang="en-US" altLang="zh-CN" sz="2400" dirty="0">
              <a:effectLst/>
              <a:latin typeface="JetBrains Mono"/>
            </a:endParaRPr>
          </a:p>
          <a:p>
            <a:r>
              <a:rPr lang="en-US" altLang="zh-CN" sz="2400" dirty="0">
                <a:effectLst/>
                <a:latin typeface="JetBrains Mono"/>
              </a:rPr>
              <a:t>a=</a:t>
            </a:r>
            <a:r>
              <a:rPr lang="en-US" altLang="zh-CN" sz="2400" dirty="0" err="1">
                <a:effectLst/>
                <a:latin typeface="JetBrains Mono"/>
              </a:rPr>
              <a:t>np.array</a:t>
            </a:r>
            <a:r>
              <a:rPr lang="en-US" altLang="zh-CN" sz="2400" dirty="0">
                <a:effectLst/>
                <a:latin typeface="JetBrains Mono"/>
              </a:rPr>
              <a:t>([[1,1,3,4,2,],[0,1,2,3,5]])</a:t>
            </a:r>
          </a:p>
          <a:p>
            <a:r>
              <a:rPr lang="en-US" altLang="zh-CN" sz="2400" dirty="0">
                <a:effectLst/>
                <a:latin typeface="JetBrains Mono"/>
              </a:rPr>
              <a:t>print(</a:t>
            </a:r>
            <a:r>
              <a:rPr lang="en-US" altLang="zh-CN" sz="2400" dirty="0" err="1">
                <a:effectLst/>
                <a:latin typeface="JetBrains Mono"/>
              </a:rPr>
              <a:t>a.T</a:t>
            </a:r>
            <a:r>
              <a:rPr lang="en-US" altLang="zh-CN" sz="2400" dirty="0">
                <a:effectLst/>
                <a:latin typeface="JetBrains Mono"/>
              </a:rPr>
              <a:t>)</a:t>
            </a:r>
          </a:p>
          <a:p>
            <a:r>
              <a:rPr lang="en-US" altLang="zh-CN" sz="2400" dirty="0">
                <a:effectLst/>
                <a:latin typeface="JetBrains Mono"/>
              </a:rPr>
              <a:t>b=</a:t>
            </a:r>
            <a:r>
              <a:rPr lang="en-US" altLang="zh-CN" sz="2400" dirty="0" err="1">
                <a:effectLst/>
                <a:latin typeface="JetBrains Mono"/>
              </a:rPr>
              <a:t>pp.minmax_scale</a:t>
            </a:r>
            <a:r>
              <a:rPr lang="en-US" altLang="zh-CN" sz="2400" dirty="0">
                <a:effectLst/>
                <a:latin typeface="JetBrains Mono"/>
              </a:rPr>
              <a:t>(</a:t>
            </a:r>
            <a:r>
              <a:rPr lang="en-US" altLang="zh-CN" sz="2400" dirty="0" err="1">
                <a:effectLst/>
                <a:latin typeface="JetBrains Mono"/>
              </a:rPr>
              <a:t>a.T</a:t>
            </a:r>
            <a:r>
              <a:rPr lang="en-US" altLang="zh-CN" sz="2400" dirty="0">
                <a:effectLst/>
                <a:latin typeface="JetBrains Mono"/>
              </a:rPr>
              <a:t>)   </a:t>
            </a:r>
            <a:r>
              <a:rPr lang="en-US" altLang="zh-CN" sz="2800" b="1" dirty="0">
                <a:effectLst/>
                <a:latin typeface="JetBrains Mono"/>
              </a:rPr>
              <a:t>#</a:t>
            </a:r>
            <a:r>
              <a:rPr lang="zh-CN" altLang="en-US" sz="2800" b="1" dirty="0">
                <a:effectLst/>
                <a:latin typeface="JetBrains Mono"/>
              </a:rPr>
              <a:t>数据规格化</a:t>
            </a:r>
          </a:p>
          <a:p>
            <a:r>
              <a:rPr lang="en-US" altLang="zh-CN" sz="2400" dirty="0">
                <a:effectLst/>
                <a:latin typeface="JetBrains Mono"/>
              </a:rPr>
              <a:t>print(b)</a:t>
            </a:r>
          </a:p>
          <a:p>
            <a:r>
              <a:rPr lang="en-US" altLang="zh-CN" sz="2400" dirty="0">
                <a:effectLst/>
                <a:latin typeface="JetBrains Mono"/>
              </a:rPr>
              <a:t>d = </a:t>
            </a:r>
            <a:r>
              <a:rPr lang="en-US" altLang="zh-CN" sz="2400" dirty="0" err="1">
                <a:effectLst/>
                <a:latin typeface="JetBrains Mono"/>
              </a:rPr>
              <a:t>sch.distance.pdist</a:t>
            </a:r>
            <a:r>
              <a:rPr lang="en-US" altLang="zh-CN" sz="2400" dirty="0">
                <a:effectLst/>
                <a:latin typeface="JetBrains Mono"/>
              </a:rPr>
              <a:t>(b)  #</a:t>
            </a:r>
            <a:r>
              <a:rPr lang="zh-CN" altLang="en-US" sz="2400" dirty="0">
                <a:effectLst/>
                <a:latin typeface="JetBrains Mono"/>
              </a:rPr>
              <a:t>求对象之间的两两距离向量</a:t>
            </a:r>
          </a:p>
          <a:p>
            <a:r>
              <a:rPr lang="en-US" altLang="zh-CN" sz="2400" dirty="0">
                <a:effectLst/>
                <a:latin typeface="JetBrains Mono"/>
              </a:rPr>
              <a:t>dd = </a:t>
            </a:r>
            <a:r>
              <a:rPr lang="en-US" altLang="zh-CN" sz="2400" dirty="0" err="1">
                <a:effectLst/>
                <a:latin typeface="JetBrains Mono"/>
              </a:rPr>
              <a:t>sch.distance.squareform</a:t>
            </a:r>
            <a:r>
              <a:rPr lang="en-US" altLang="zh-CN" sz="2400" dirty="0">
                <a:effectLst/>
                <a:latin typeface="JetBrains Mono"/>
              </a:rPr>
              <a:t>(d)  #</a:t>
            </a:r>
            <a:r>
              <a:rPr lang="zh-CN" altLang="en-US" sz="2400" dirty="0">
                <a:effectLst/>
                <a:latin typeface="JetBrains Mono"/>
              </a:rPr>
              <a:t>转换为矩阵格式</a:t>
            </a:r>
          </a:p>
          <a:p>
            <a:r>
              <a:rPr lang="en-US" altLang="zh-CN" sz="2400" dirty="0">
                <a:effectLst/>
                <a:latin typeface="JetBrains Mono"/>
              </a:rPr>
              <a:t>z=</a:t>
            </a:r>
            <a:r>
              <a:rPr lang="en-US" altLang="zh-CN" sz="2400" dirty="0" err="1">
                <a:effectLst/>
                <a:latin typeface="JetBrains Mono"/>
              </a:rPr>
              <a:t>sch.linkage</a:t>
            </a:r>
            <a:r>
              <a:rPr lang="en-US" altLang="zh-CN" sz="2400" dirty="0">
                <a:effectLst/>
                <a:latin typeface="JetBrains Mono"/>
              </a:rPr>
              <a:t>(d); print(z) #</a:t>
            </a:r>
            <a:r>
              <a:rPr lang="zh-CN" altLang="en-US" sz="2400" dirty="0">
                <a:effectLst/>
                <a:latin typeface="JetBrains Mono"/>
              </a:rPr>
              <a:t>进行聚类并显示</a:t>
            </a:r>
          </a:p>
          <a:p>
            <a:r>
              <a:rPr lang="en-US" altLang="zh-CN" sz="2400" dirty="0">
                <a:effectLst/>
                <a:latin typeface="JetBrains Mono"/>
              </a:rPr>
              <a:t>s=[str(i+1) for </a:t>
            </a:r>
            <a:r>
              <a:rPr lang="en-US" altLang="zh-CN" sz="2400" dirty="0" err="1">
                <a:effectLst/>
                <a:latin typeface="JetBrains Mono"/>
              </a:rPr>
              <a:t>i</a:t>
            </a:r>
            <a:r>
              <a:rPr lang="en-US" altLang="zh-CN" sz="2400" dirty="0">
                <a:effectLst/>
                <a:latin typeface="JetBrains Mono"/>
              </a:rPr>
              <a:t> in range(5)]; </a:t>
            </a:r>
            <a:r>
              <a:rPr lang="en-US" altLang="zh-CN" sz="2400" dirty="0" err="1">
                <a:effectLst/>
                <a:latin typeface="JetBrains Mono"/>
              </a:rPr>
              <a:t>plt.rc</a:t>
            </a:r>
            <a:r>
              <a:rPr lang="en-US" altLang="zh-CN" sz="2400" dirty="0">
                <a:effectLst/>
                <a:latin typeface="JetBrains Mono"/>
              </a:rPr>
              <a:t>('</a:t>
            </a:r>
            <a:r>
              <a:rPr lang="en-US" altLang="zh-CN" sz="2400" dirty="0" err="1">
                <a:effectLst/>
                <a:latin typeface="JetBrains Mono"/>
              </a:rPr>
              <a:t>font',size</a:t>
            </a:r>
            <a:r>
              <a:rPr lang="en-US" altLang="zh-CN" sz="2400" dirty="0">
                <a:effectLst/>
                <a:latin typeface="JetBrains Mono"/>
              </a:rPr>
              <a:t>=16)</a:t>
            </a:r>
          </a:p>
          <a:p>
            <a:r>
              <a:rPr lang="en-US" altLang="zh-CN" sz="2400" dirty="0" err="1">
                <a:effectLst/>
                <a:latin typeface="JetBrains Mono"/>
              </a:rPr>
              <a:t>sch.dendrogram</a:t>
            </a:r>
            <a:r>
              <a:rPr lang="en-US" altLang="zh-CN" sz="2400" dirty="0">
                <a:effectLst/>
                <a:latin typeface="JetBrains Mono"/>
              </a:rPr>
              <a:t>(</a:t>
            </a:r>
            <a:r>
              <a:rPr lang="en-US" altLang="zh-CN" sz="2400" dirty="0" err="1">
                <a:effectLst/>
                <a:latin typeface="JetBrains Mono"/>
              </a:rPr>
              <a:t>z,labels</a:t>
            </a:r>
            <a:r>
              <a:rPr lang="en-US" altLang="zh-CN" sz="2400" dirty="0">
                <a:effectLst/>
                <a:latin typeface="JetBrains Mono"/>
              </a:rPr>
              <a:t>=s); </a:t>
            </a:r>
            <a:r>
              <a:rPr lang="en-US" altLang="zh-CN" sz="2400" dirty="0" err="1">
                <a:effectLst/>
                <a:latin typeface="JetBrains Mono"/>
              </a:rPr>
              <a:t>plt.show</a:t>
            </a:r>
            <a:r>
              <a:rPr lang="en-US" altLang="zh-CN" sz="2400" dirty="0">
                <a:effectLst/>
                <a:latin typeface="JetBrains Mono"/>
              </a:rPr>
              <a:t>()  #</a:t>
            </a:r>
            <a:r>
              <a:rPr lang="zh-CN" altLang="en-US" sz="2400" dirty="0">
                <a:effectLst/>
                <a:latin typeface="JetBrains Mono"/>
              </a:rPr>
              <a:t>画聚类图</a:t>
            </a:r>
          </a:p>
        </p:txBody>
      </p:sp>
    </p:spTree>
    <p:extLst>
      <p:ext uri="{BB962C8B-B14F-4D97-AF65-F5344CB8AC3E}">
        <p14:creationId xmlns:p14="http://schemas.microsoft.com/office/powerpoint/2010/main" val="908154893"/>
      </p:ext>
    </p:extLst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extLst>
              <a:ext uri="{FF2B5EF4-FFF2-40B4-BE49-F238E27FC236}">
                <a16:creationId xmlns:a16="http://schemas.microsoft.com/office/drawing/2014/main" id="{1F1F8014-AEF6-4ECB-A5B4-681049289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15560" y="785024"/>
            <a:ext cx="2238168" cy="6027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问题一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01C076-B89C-4D71-A383-B898DF3A1B9F}"/>
              </a:ext>
            </a:extLst>
          </p:cNvPr>
          <p:cNvSpPr/>
          <p:nvPr/>
        </p:nvSpPr>
        <p:spPr>
          <a:xfrm>
            <a:off x="862700" y="1324004"/>
            <a:ext cx="806450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    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表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1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是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某年份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中国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27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个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省、自治区的城市规模结构特征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的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一些数据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，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试通过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数据间的关系对这些省、自治区进行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</a:rPr>
              <a:t>分类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。</a:t>
            </a:r>
            <a:endParaRPr lang="zh-CN" altLang="zh-CN" b="1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7F2D44-3DB8-4D84-9DED-309FE7DE7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28" y="2338720"/>
            <a:ext cx="7488832" cy="39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686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FE67F4-A8F6-1D56-2F34-54BE868AF3C5}"/>
              </a:ext>
            </a:extLst>
          </p:cNvPr>
          <p:cNvSpPr txBox="1"/>
          <p:nvPr/>
        </p:nvSpPr>
        <p:spPr>
          <a:xfrm>
            <a:off x="1043608" y="856357"/>
            <a:ext cx="78128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JetBrains Mono"/>
              </a:rPr>
              <a:t>#</a:t>
            </a: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程序文件</a:t>
            </a:r>
            <a:r>
              <a:rPr lang="en-US" altLang="zh-CN" sz="2400" dirty="0">
                <a:effectLst/>
                <a:latin typeface="JetBrains Mono"/>
              </a:rPr>
              <a:t>yinli1-3.py</a:t>
            </a:r>
            <a:br>
              <a:rPr lang="en-US" altLang="zh-CN" sz="2400" dirty="0">
                <a:effectLst/>
                <a:latin typeface="JetBrains Mono"/>
              </a:rPr>
            </a:br>
            <a:r>
              <a:rPr lang="en-US" altLang="zh-CN" sz="2400" dirty="0">
                <a:effectLst/>
                <a:latin typeface="JetBrains Mono"/>
              </a:rPr>
              <a:t>import </a:t>
            </a:r>
            <a:r>
              <a:rPr lang="en-US" altLang="zh-CN" sz="2400" dirty="0" err="1">
                <a:effectLst/>
                <a:latin typeface="JetBrains Mono"/>
              </a:rPr>
              <a:t>numpy</a:t>
            </a:r>
            <a:r>
              <a:rPr lang="en-US" altLang="zh-CN" sz="2400" dirty="0">
                <a:effectLst/>
                <a:latin typeface="JetBrains Mono"/>
              </a:rPr>
              <a:t> as np</a:t>
            </a:r>
            <a:br>
              <a:rPr lang="en-US" altLang="zh-CN" sz="2400" dirty="0">
                <a:effectLst/>
                <a:latin typeface="JetBrains Mono"/>
              </a:rPr>
            </a:br>
            <a:r>
              <a:rPr lang="en-US" altLang="zh-CN" sz="2400" dirty="0">
                <a:effectLst/>
                <a:latin typeface="JetBrains Mono"/>
              </a:rPr>
              <a:t>from </a:t>
            </a:r>
            <a:r>
              <a:rPr lang="en-US" altLang="zh-CN" sz="2400" dirty="0" err="1">
                <a:effectLst/>
                <a:latin typeface="JetBrains Mono"/>
              </a:rPr>
              <a:t>sklearn</a:t>
            </a:r>
            <a:r>
              <a:rPr lang="en-US" altLang="zh-CN" sz="2400" dirty="0">
                <a:effectLst/>
                <a:latin typeface="JetBrains Mono"/>
              </a:rPr>
              <a:t> import preprocessing as pp</a:t>
            </a:r>
            <a:br>
              <a:rPr lang="en-US" altLang="zh-CN" sz="2400" dirty="0">
                <a:effectLst/>
                <a:latin typeface="JetBrains Mono"/>
              </a:rPr>
            </a:br>
            <a:r>
              <a:rPr lang="en-US" altLang="zh-CN" sz="2400" dirty="0">
                <a:effectLst/>
                <a:latin typeface="JetBrains Mono"/>
              </a:rPr>
              <a:t>import </a:t>
            </a:r>
            <a:r>
              <a:rPr lang="en-US" altLang="zh-CN" sz="2400" dirty="0" err="1">
                <a:effectLst/>
                <a:latin typeface="JetBrains Mono"/>
              </a:rPr>
              <a:t>scipy.cluster.hierarchy</a:t>
            </a:r>
            <a:r>
              <a:rPr lang="en-US" altLang="zh-CN" sz="2400" dirty="0">
                <a:effectLst/>
                <a:latin typeface="JetBrains Mono"/>
              </a:rPr>
              <a:t> as sch</a:t>
            </a:r>
            <a:br>
              <a:rPr lang="en-US" altLang="zh-CN" sz="2400" dirty="0">
                <a:effectLst/>
                <a:latin typeface="JetBrains Mono"/>
              </a:rPr>
            </a:br>
            <a:r>
              <a:rPr lang="en-US" altLang="zh-CN" sz="2400" dirty="0">
                <a:effectLst/>
                <a:latin typeface="JetBrains Mono"/>
              </a:rPr>
              <a:t>import </a:t>
            </a:r>
            <a:r>
              <a:rPr lang="en-US" altLang="zh-CN" sz="2400" dirty="0" err="1">
                <a:effectLst/>
                <a:latin typeface="JetBrains Mono"/>
              </a:rPr>
              <a:t>matplotlib.pyplot</a:t>
            </a:r>
            <a:r>
              <a:rPr lang="en-US" altLang="zh-CN" sz="2400" dirty="0">
                <a:effectLst/>
                <a:latin typeface="JetBrains Mono"/>
              </a:rPr>
              <a:t> as </a:t>
            </a:r>
            <a:r>
              <a:rPr lang="en-US" altLang="zh-CN" sz="2400" dirty="0" err="1">
                <a:effectLst/>
                <a:latin typeface="JetBrains Mono"/>
              </a:rPr>
              <a:t>plt</a:t>
            </a:r>
            <a:br>
              <a:rPr lang="en-US" altLang="zh-CN" sz="2400" dirty="0">
                <a:effectLst/>
                <a:latin typeface="JetBrains Mono"/>
              </a:rPr>
            </a:br>
            <a:r>
              <a:rPr lang="en-US" altLang="zh-CN" sz="2400" dirty="0">
                <a:effectLst/>
                <a:latin typeface="JetBrains Mono"/>
              </a:rPr>
              <a:t>a=</a:t>
            </a:r>
            <a:r>
              <a:rPr lang="en-US" altLang="zh-CN" sz="2400" dirty="0" err="1">
                <a:effectLst/>
                <a:latin typeface="JetBrains Mono"/>
              </a:rPr>
              <a:t>np.array</a:t>
            </a:r>
            <a:r>
              <a:rPr lang="en-US" altLang="zh-CN" sz="2400" dirty="0">
                <a:effectLst/>
                <a:latin typeface="JetBrains Mono"/>
              </a:rPr>
              <a:t>([[1,1,3,4,2,],[0,1,2,3,5]])</a:t>
            </a:r>
            <a:br>
              <a:rPr lang="en-US" altLang="zh-CN" sz="2400" dirty="0">
                <a:effectLst/>
                <a:latin typeface="JetBrains Mono"/>
              </a:rPr>
            </a:br>
            <a:r>
              <a:rPr lang="en-US" altLang="zh-CN" sz="2400" dirty="0">
                <a:effectLst/>
                <a:latin typeface="JetBrains Mono"/>
              </a:rPr>
              <a:t>print(</a:t>
            </a:r>
            <a:r>
              <a:rPr lang="en-US" altLang="zh-CN" sz="2400" dirty="0" err="1">
                <a:effectLst/>
                <a:latin typeface="JetBrains Mono"/>
              </a:rPr>
              <a:t>a.T</a:t>
            </a:r>
            <a:r>
              <a:rPr lang="en-US" altLang="zh-CN" sz="2400" dirty="0">
                <a:effectLst/>
                <a:latin typeface="JetBrains Mono"/>
              </a:rPr>
              <a:t>)</a:t>
            </a:r>
            <a:br>
              <a:rPr lang="en-US" altLang="zh-CN" sz="2400" dirty="0">
                <a:effectLst/>
                <a:latin typeface="JetBrains Mono"/>
              </a:rPr>
            </a:br>
            <a:r>
              <a:rPr lang="en-US" altLang="zh-CN" sz="2400" dirty="0">
                <a:effectLst/>
                <a:latin typeface="JetBrains Mono"/>
              </a:rPr>
              <a:t>bb=</a:t>
            </a:r>
            <a:r>
              <a:rPr lang="en-US" altLang="zh-CN" sz="2400" dirty="0" err="1">
                <a:effectLst/>
                <a:latin typeface="JetBrains Mono"/>
              </a:rPr>
              <a:t>pp.scale</a:t>
            </a:r>
            <a:r>
              <a:rPr lang="en-US" altLang="zh-CN" sz="2400" dirty="0">
                <a:effectLst/>
                <a:latin typeface="JetBrains Mono"/>
              </a:rPr>
              <a:t>(</a:t>
            </a:r>
            <a:r>
              <a:rPr lang="en-US" altLang="zh-CN" sz="2400" dirty="0" err="1">
                <a:effectLst/>
                <a:latin typeface="JetBrains Mono"/>
              </a:rPr>
              <a:t>a.T</a:t>
            </a:r>
            <a:r>
              <a:rPr lang="en-US" altLang="zh-CN" sz="2400" dirty="0">
                <a:effectLst/>
                <a:latin typeface="JetBrains Mono"/>
              </a:rPr>
              <a:t>)  </a:t>
            </a:r>
            <a:r>
              <a:rPr lang="en-US" altLang="zh-CN" sz="2800" b="1" dirty="0">
                <a:effectLst/>
                <a:latin typeface="JetBrains Mono"/>
              </a:rPr>
              <a:t>#</a:t>
            </a:r>
            <a:r>
              <a:rPr lang="zh-CN" altLang="en-US" sz="2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数据标准化</a:t>
            </a:r>
            <a:b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effectLst/>
                <a:latin typeface="JetBrains Mono"/>
              </a:rPr>
              <a:t>print(bb)</a:t>
            </a:r>
            <a:br>
              <a:rPr lang="en-US" altLang="zh-CN" sz="2400" dirty="0">
                <a:effectLst/>
                <a:latin typeface="JetBrains Mono"/>
              </a:rPr>
            </a:br>
            <a:r>
              <a:rPr lang="en-US" altLang="zh-CN" sz="2400" dirty="0">
                <a:effectLst/>
                <a:latin typeface="JetBrains Mono"/>
              </a:rPr>
              <a:t>d = </a:t>
            </a:r>
            <a:r>
              <a:rPr lang="en-US" altLang="zh-CN" sz="2400" dirty="0" err="1">
                <a:effectLst/>
                <a:latin typeface="JetBrains Mono"/>
              </a:rPr>
              <a:t>sch.distance.pdist</a:t>
            </a:r>
            <a:r>
              <a:rPr lang="en-US" altLang="zh-CN" sz="2400" dirty="0">
                <a:effectLst/>
                <a:latin typeface="JetBrains Mono"/>
              </a:rPr>
              <a:t>(bb)  #</a:t>
            </a: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求对象之间的两两距离向量</a:t>
            </a:r>
            <a:b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effectLst/>
                <a:latin typeface="JetBrains Mono"/>
              </a:rPr>
              <a:t>dd = </a:t>
            </a:r>
            <a:r>
              <a:rPr lang="en-US" altLang="zh-CN" sz="2400" dirty="0" err="1">
                <a:effectLst/>
                <a:latin typeface="JetBrains Mono"/>
              </a:rPr>
              <a:t>sch.distance.squareform</a:t>
            </a:r>
            <a:r>
              <a:rPr lang="en-US" altLang="zh-CN" sz="2400" dirty="0">
                <a:effectLst/>
                <a:latin typeface="JetBrains Mono"/>
              </a:rPr>
              <a:t>(d)  #</a:t>
            </a: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转换为矩阵格式</a:t>
            </a:r>
            <a:b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effectLst/>
                <a:latin typeface="JetBrains Mono"/>
              </a:rPr>
              <a:t>z=</a:t>
            </a:r>
            <a:r>
              <a:rPr lang="en-US" altLang="zh-CN" sz="2400" dirty="0" err="1">
                <a:effectLst/>
                <a:latin typeface="JetBrains Mono"/>
              </a:rPr>
              <a:t>sch.linkage</a:t>
            </a:r>
            <a:r>
              <a:rPr lang="en-US" altLang="zh-CN" sz="2400" dirty="0">
                <a:effectLst/>
                <a:latin typeface="JetBrains Mono"/>
              </a:rPr>
              <a:t>(d); print(z) #</a:t>
            </a: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进行聚类并显示</a:t>
            </a:r>
            <a:b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effectLst/>
                <a:latin typeface="JetBrains Mono"/>
              </a:rPr>
              <a:t>s=[str(i+1) for </a:t>
            </a:r>
            <a:r>
              <a:rPr lang="en-US" altLang="zh-CN" sz="2400" dirty="0" err="1">
                <a:effectLst/>
                <a:latin typeface="JetBrains Mono"/>
              </a:rPr>
              <a:t>i</a:t>
            </a:r>
            <a:r>
              <a:rPr lang="en-US" altLang="zh-CN" sz="2400" dirty="0">
                <a:effectLst/>
                <a:latin typeface="JetBrains Mono"/>
              </a:rPr>
              <a:t> in range(5)];</a:t>
            </a:r>
            <a:r>
              <a:rPr lang="en-US" altLang="zh-CN" sz="2400" dirty="0" err="1">
                <a:effectLst/>
                <a:latin typeface="JetBrains Mono"/>
              </a:rPr>
              <a:t>plt.rc</a:t>
            </a:r>
            <a:r>
              <a:rPr lang="en-US" altLang="zh-CN" sz="2400" dirty="0">
                <a:effectLst/>
                <a:latin typeface="JetBrains Mono"/>
              </a:rPr>
              <a:t>('</a:t>
            </a:r>
            <a:r>
              <a:rPr lang="en-US" altLang="zh-CN" sz="2400" dirty="0" err="1">
                <a:effectLst/>
                <a:latin typeface="JetBrains Mono"/>
              </a:rPr>
              <a:t>font',size</a:t>
            </a:r>
            <a:r>
              <a:rPr lang="en-US" altLang="zh-CN" sz="2400" dirty="0">
                <a:effectLst/>
                <a:latin typeface="JetBrains Mono"/>
              </a:rPr>
              <a:t>=16)</a:t>
            </a:r>
            <a:br>
              <a:rPr lang="en-US" altLang="zh-CN" sz="2400" dirty="0">
                <a:effectLst/>
                <a:latin typeface="JetBrains Mono"/>
              </a:rPr>
            </a:br>
            <a:r>
              <a:rPr lang="en-US" altLang="zh-CN" sz="2400" dirty="0" err="1">
                <a:effectLst/>
                <a:latin typeface="JetBrains Mono"/>
              </a:rPr>
              <a:t>sch.dendrogram</a:t>
            </a:r>
            <a:r>
              <a:rPr lang="en-US" altLang="zh-CN" sz="2400" dirty="0">
                <a:effectLst/>
                <a:latin typeface="JetBrains Mono"/>
              </a:rPr>
              <a:t>(</a:t>
            </a:r>
            <a:r>
              <a:rPr lang="en-US" altLang="zh-CN" sz="2400" dirty="0" err="1">
                <a:effectLst/>
                <a:latin typeface="JetBrains Mono"/>
              </a:rPr>
              <a:t>z,labels</a:t>
            </a:r>
            <a:r>
              <a:rPr lang="en-US" altLang="zh-CN" sz="2400" dirty="0">
                <a:effectLst/>
                <a:latin typeface="JetBrains Mono"/>
              </a:rPr>
              <a:t>=s);</a:t>
            </a:r>
            <a:r>
              <a:rPr lang="en-US" altLang="zh-CN" sz="2400" dirty="0" err="1">
                <a:effectLst/>
                <a:latin typeface="JetBrains Mono"/>
              </a:rPr>
              <a:t>plt.show</a:t>
            </a:r>
            <a:r>
              <a:rPr lang="en-US" altLang="zh-CN" sz="2400" dirty="0">
                <a:effectLst/>
                <a:latin typeface="JetBrains Mono"/>
              </a:rPr>
              <a:t>()  #</a:t>
            </a:r>
            <a:r>
              <a:rPr lang="zh-CN" altLang="en-US" sz="24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画聚类图</a:t>
            </a:r>
            <a:endParaRPr lang="zh-CN" altLang="en-US" sz="240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44631120"/>
      </p:ext>
    </p:extLst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5990" y="1563696"/>
            <a:ext cx="8372020" cy="55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en-US" altLang="zh-CN" sz="2700" b="1" dirty="0" err="1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scipy.cluster.hierarchy</a:t>
            </a:r>
            <a:r>
              <a:rPr lang="zh-CN" altLang="en-US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模块的层次聚类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015160"/>
              </p:ext>
            </p:extLst>
          </p:nvPr>
        </p:nvGraphicFramePr>
        <p:xfrm>
          <a:off x="179230" y="2106769"/>
          <a:ext cx="8430723" cy="308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489352" imgH="4237666" progId="Word.Document.12">
                  <p:embed/>
                </p:oleObj>
              </mc:Choice>
              <mc:Fallback>
                <p:oleObj name="Document" r:id="rId3" imgW="11489352" imgH="4237666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230" y="2106769"/>
                        <a:ext cx="8430723" cy="3086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009022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927423"/>
              </p:ext>
            </p:extLst>
          </p:nvPr>
        </p:nvGraphicFramePr>
        <p:xfrm>
          <a:off x="-437876" y="1674104"/>
          <a:ext cx="9690396" cy="331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2335" imgH="3964431" progId="Word.Document.12">
                  <p:embed/>
                </p:oleObj>
              </mc:Choice>
              <mc:Fallback>
                <p:oleObj name="Document" r:id="rId3" imgW="11512335" imgH="396443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37876" y="1674104"/>
                        <a:ext cx="9690396" cy="3314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D183BAF-51EB-40D0-8986-2B27CC3E5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92196"/>
              </p:ext>
            </p:extLst>
          </p:nvPr>
        </p:nvGraphicFramePr>
        <p:xfrm>
          <a:off x="611560" y="4293096"/>
          <a:ext cx="8430723" cy="28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514849" imgH="3952453" progId="Word.Document.12">
                  <p:embed/>
                </p:oleObj>
              </mc:Choice>
              <mc:Fallback>
                <p:oleObj name="Document" r:id="rId5" imgW="11514849" imgH="3952453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D183BAF-51EB-40D0-8986-2B27CC3E5D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4293096"/>
                        <a:ext cx="8430723" cy="28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04778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574"/>
              </p:ext>
            </p:extLst>
          </p:nvPr>
        </p:nvGraphicFramePr>
        <p:xfrm>
          <a:off x="273050" y="1852613"/>
          <a:ext cx="8396288" cy="400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489352" imgH="5509038" progId="Word.Document.12">
                  <p:embed/>
                </p:oleObj>
              </mc:Choice>
              <mc:Fallback>
                <p:oleObj name="Document" r:id="rId3" imgW="11489352" imgH="550903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050" y="1852613"/>
                        <a:ext cx="8396288" cy="400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4794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31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252175" progId="Word.Document.12">
                  <p:embed/>
                </p:oleObj>
              </mc:Choice>
              <mc:Fallback>
                <p:oleObj name="Document" r:id="rId3" imgW="11537474" imgH="425217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3100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3357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54" y="1851812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54" y="1851812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6793769-BC6E-440F-B4B8-0ECD3470C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74436"/>
              </p:ext>
            </p:extLst>
          </p:nvPr>
        </p:nvGraphicFramePr>
        <p:xfrm>
          <a:off x="313132" y="2791561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512335" imgH="3964431" progId="Word.Document.12">
                  <p:embed/>
                </p:oleObj>
              </mc:Choice>
              <mc:Fallback>
                <p:oleObj name="Document" r:id="rId5" imgW="11512335" imgH="3964431" progId="Word.Document.12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86793769-BC6E-440F-B4B8-0ECD3470C5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32" y="2791561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56123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19782"/>
              </p:ext>
            </p:extLst>
          </p:nvPr>
        </p:nvGraphicFramePr>
        <p:xfrm>
          <a:off x="185463" y="2239613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63" y="2239613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702B175-0CDD-0D3C-26E9-31BD35737808}"/>
              </a:ext>
            </a:extLst>
          </p:cNvPr>
          <p:cNvSpPr txBox="1"/>
          <p:nvPr/>
        </p:nvSpPr>
        <p:spPr>
          <a:xfrm>
            <a:off x="142931" y="1584682"/>
            <a:ext cx="8372020" cy="55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4. </a:t>
            </a:r>
            <a:r>
              <a:rPr lang="zh-CN" altLang="en-US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基于类间距离的层次聚类</a:t>
            </a:r>
          </a:p>
        </p:txBody>
      </p:sp>
    </p:spTree>
    <p:extLst>
      <p:ext uri="{BB962C8B-B14F-4D97-AF65-F5344CB8AC3E}">
        <p14:creationId xmlns:p14="http://schemas.microsoft.com/office/powerpoint/2010/main" val="365571513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375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142358" progId="Word.Document.12">
                  <p:embed/>
                </p:oleObj>
              </mc:Choice>
              <mc:Fallback>
                <p:oleObj name="Document" r:id="rId3" imgW="11537474" imgH="514235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3758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66250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347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746681" progId="Word.Document.12">
                  <p:embed/>
                </p:oleObj>
              </mc:Choice>
              <mc:Fallback>
                <p:oleObj name="Document" r:id="rId3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347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16846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54" y="1851812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54" y="1851812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57606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79606C-1271-4B67-BB80-CC97E4488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70328"/>
            <a:ext cx="7704856" cy="40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61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514759"/>
              </p:ext>
            </p:extLst>
          </p:nvPr>
        </p:nvGraphicFramePr>
        <p:xfrm>
          <a:off x="373856" y="1844824"/>
          <a:ext cx="8396288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489352" imgH="5158302" progId="Word.Document.12">
                  <p:embed/>
                </p:oleObj>
              </mc:Choice>
              <mc:Fallback>
                <p:oleObj name="Document" r:id="rId3" imgW="11489352" imgH="515830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856" y="1844824"/>
                        <a:ext cx="8396288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13222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392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370563" progId="Word.Document.12">
                  <p:embed/>
                </p:oleObj>
              </mc:Choice>
              <mc:Fallback>
                <p:oleObj name="Document" r:id="rId3" imgW="11537474" imgH="537056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3929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43717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314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302488" progId="Word.Document.12">
                  <p:embed/>
                </p:oleObj>
              </mc:Choice>
              <mc:Fallback>
                <p:oleObj name="Document" r:id="rId3" imgW="11537474" imgH="430248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3143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51402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54" y="1851812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54" y="1851812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06795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49774"/>
              </p:ext>
            </p:extLst>
          </p:nvPr>
        </p:nvGraphicFramePr>
        <p:xfrm>
          <a:off x="253721" y="1639433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746681" progId="Word.Document.12">
                  <p:embed/>
                </p:oleObj>
              </mc:Choice>
              <mc:Fallback>
                <p:oleObj name="Document" r:id="rId3" imgW="11537474" imgH="474668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721" y="1639433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889FE39-7D16-CE92-1EBD-B4DFBB755D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24906"/>
              </p:ext>
            </p:extLst>
          </p:nvPr>
        </p:nvGraphicFramePr>
        <p:xfrm>
          <a:off x="301606" y="4417963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537474" imgH="3958562" progId="Word.Document.12">
                  <p:embed/>
                </p:oleObj>
              </mc:Choice>
              <mc:Fallback>
                <p:oleObj name="Document" r:id="rId5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606" y="4417963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80754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403749"/>
              </p:ext>
            </p:extLst>
          </p:nvPr>
        </p:nvGraphicFramePr>
        <p:xfrm>
          <a:off x="178287" y="2763873"/>
          <a:ext cx="8445012" cy="378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172905" progId="Word.Document.12">
                  <p:embed/>
                </p:oleObj>
              </mc:Choice>
              <mc:Fallback>
                <p:oleObj name="Document" r:id="rId3" imgW="11537474" imgH="517290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87" y="2763873"/>
                        <a:ext cx="8445012" cy="3786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6811E6B-F693-51A8-5206-BDC5A04DE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142453"/>
              </p:ext>
            </p:extLst>
          </p:nvPr>
        </p:nvGraphicFramePr>
        <p:xfrm>
          <a:off x="105054" y="1718369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514849" imgH="3952453" progId="Word.Document.12">
                  <p:embed/>
                </p:oleObj>
              </mc:Choice>
              <mc:Fallback>
                <p:oleObj name="Document" r:id="rId5" imgW="11514849" imgH="3952453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6DDB18D-4649-466C-85AD-F0EF41B3AB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054" y="1718369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6985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896316"/>
              </p:ext>
            </p:extLst>
          </p:nvPr>
        </p:nvGraphicFramePr>
        <p:xfrm>
          <a:off x="576249" y="1959577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249" y="1959577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37366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160257"/>
              </p:ext>
            </p:extLst>
          </p:nvPr>
        </p:nvGraphicFramePr>
        <p:xfrm>
          <a:off x="264354" y="1851812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2335" imgH="3964431" progId="Word.Document.12">
                  <p:embed/>
                </p:oleObj>
              </mc:Choice>
              <mc:Fallback>
                <p:oleObj name="Document" r:id="rId3" imgW="11512335" imgH="396443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54" y="1851812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8180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001C076-B89C-4D71-A383-B898DF3A1B9F}"/>
              </a:ext>
            </a:extLst>
          </p:cNvPr>
          <p:cNvSpPr/>
          <p:nvPr/>
        </p:nvSpPr>
        <p:spPr>
          <a:xfrm>
            <a:off x="862700" y="1324004"/>
            <a:ext cx="8064500" cy="1689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    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表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1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是中国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27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个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省、自治区的城市规模结构特征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的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一些数据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，</a:t>
            </a:r>
            <a:r>
              <a:rPr lang="zh-CN" altLang="zh-CN" b="1" dirty="0">
                <a:solidFill>
                  <a:srgbClr val="333333"/>
                </a:solidFill>
                <a:latin typeface="+mn-ea"/>
              </a:rPr>
              <a:t>试通过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数据间的关系对这些省、自治区进行分类。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（注：数据存储在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data1011.txt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文件中，对应的地区名称存储在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str101.txt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文件中）</a:t>
            </a:r>
          </a:p>
          <a:p>
            <a:pPr lvl="0">
              <a:lnSpc>
                <a:spcPct val="150000"/>
              </a:lnSpc>
            </a:pPr>
            <a:endParaRPr lang="zh-CN" altLang="zh-CN" b="1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7F2D44-3DB8-4D84-9DED-309FE7DE7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7488832" cy="3952658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B9A5053-E7AE-44DB-8D1A-996E661A9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560" y="785024"/>
            <a:ext cx="4048528" cy="60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1" kern="0" dirty="0">
                <a:latin typeface="华文行楷" panose="02010800040101010101" pitchFamily="2" charset="-122"/>
                <a:ea typeface="华文行楷" panose="02010800040101010101" pitchFamily="2" charset="-122"/>
              </a:rPr>
              <a:t>课堂练习</a:t>
            </a:r>
            <a:r>
              <a:rPr lang="en-US" altLang="zh-CN" b="1" kern="0" dirty="0">
                <a:latin typeface="华文行楷" panose="02010800040101010101" pitchFamily="2" charset="-122"/>
                <a:ea typeface="华文行楷" panose="02010800040101010101" pitchFamily="2" charset="-122"/>
              </a:rPr>
              <a:t>1 </a:t>
            </a:r>
            <a:endParaRPr lang="zh-CN" altLang="en-US" b="1" kern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385042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79606C-1271-4B67-BB80-CC97E4488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704856" cy="40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对象 2">
            <a:extLst>
              <a:ext uri="{FF2B5EF4-FFF2-40B4-BE49-F238E27FC236}">
                <a16:creationId xmlns:a16="http://schemas.microsoft.com/office/drawing/2014/main" id="{70ACA2BE-2585-4D34-9609-C87FA82FD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08415"/>
              </p:ext>
            </p:extLst>
          </p:nvPr>
        </p:nvGraphicFramePr>
        <p:xfrm>
          <a:off x="488810" y="1588691"/>
          <a:ext cx="8240712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84341" imgH="4919631" progId="Word.Document.8">
                  <p:embed/>
                </p:oleObj>
              </mc:Choice>
              <mc:Fallback>
                <p:oleObj name="Document" r:id="rId2" imgW="8384341" imgH="4919631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10" y="1588691"/>
                        <a:ext cx="8240712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F51EF69-0EFD-3C09-4C2B-DF99E78EC1B6}"/>
              </a:ext>
            </a:extLst>
          </p:cNvPr>
          <p:cNvSpPr txBox="1"/>
          <p:nvPr/>
        </p:nvSpPr>
        <p:spPr>
          <a:xfrm>
            <a:off x="763843" y="980728"/>
            <a:ext cx="8372020" cy="55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1. </a:t>
            </a:r>
            <a:r>
              <a:rPr lang="zh-CN" altLang="en-US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聚类分析基本思想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C53738A-F27F-4509-BD3E-8DEB5A3A3F9E}"/>
              </a:ext>
            </a:extLst>
          </p:cNvPr>
          <p:cNvSpPr txBox="1"/>
          <p:nvPr/>
        </p:nvSpPr>
        <p:spPr>
          <a:xfrm>
            <a:off x="976304" y="4941168"/>
            <a:ext cx="7191392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      根据聚类图可以看出，苏沪、京津冀、青海各自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成一类，其余省、自治区成一类。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158AB0-DE50-CBDC-1011-DDEC308E3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91" y="1124744"/>
            <a:ext cx="7416824" cy="37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5990" y="1623543"/>
            <a:ext cx="8372020" cy="55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5. K</a:t>
            </a:r>
            <a:r>
              <a:rPr lang="zh-CN" altLang="en-US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均值聚类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37992"/>
              </p:ext>
            </p:extLst>
          </p:nvPr>
        </p:nvGraphicFramePr>
        <p:xfrm>
          <a:off x="251520" y="2220768"/>
          <a:ext cx="8430723" cy="28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220768"/>
                        <a:ext cx="8430723" cy="28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786842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79938"/>
              </p:ext>
            </p:extLst>
          </p:nvPr>
        </p:nvGraphicFramePr>
        <p:xfrm>
          <a:off x="142931" y="2636912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931" y="2636912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43897E-9CE5-1F53-3C55-1762F8B97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30925"/>
              </p:ext>
            </p:extLst>
          </p:nvPr>
        </p:nvGraphicFramePr>
        <p:xfrm>
          <a:off x="298862" y="1715198"/>
          <a:ext cx="8383588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480733" imgH="3969117" progId="Word.Document.12">
                  <p:embed/>
                </p:oleObj>
              </mc:Choice>
              <mc:Fallback>
                <p:oleObj name="Document" r:id="rId5" imgW="11480733" imgH="3969117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CCB6E38-1CBD-A296-59DA-B73AC66B37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862" y="1715198"/>
                        <a:ext cx="8383588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44867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23758"/>
              </p:ext>
            </p:extLst>
          </p:nvPr>
        </p:nvGraphicFramePr>
        <p:xfrm>
          <a:off x="611560" y="1835736"/>
          <a:ext cx="8445012" cy="318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351004" progId="Word.Document.12">
                  <p:embed/>
                </p:oleObj>
              </mc:Choice>
              <mc:Fallback>
                <p:oleObj name="Document" r:id="rId3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835736"/>
                        <a:ext cx="8445012" cy="3186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76720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948824"/>
              </p:ext>
            </p:extLst>
          </p:nvPr>
        </p:nvGraphicFramePr>
        <p:xfrm>
          <a:off x="410655" y="1538544"/>
          <a:ext cx="8147537" cy="321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2335" imgH="4555599" progId="Word.Document.12">
                  <p:embed/>
                </p:oleObj>
              </mc:Choice>
              <mc:Fallback>
                <p:oleObj name="Document" r:id="rId3" imgW="11512335" imgH="455559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55" y="1538544"/>
                        <a:ext cx="8147537" cy="321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EC10471-9169-089D-C3D8-4DF2D05BA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76422"/>
              </p:ext>
            </p:extLst>
          </p:nvPr>
        </p:nvGraphicFramePr>
        <p:xfrm>
          <a:off x="519496" y="4087705"/>
          <a:ext cx="8199201" cy="293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512335" imgH="4158363" progId="Word.Document.12">
                  <p:embed/>
                </p:oleObj>
              </mc:Choice>
              <mc:Fallback>
                <p:oleObj name="Document" r:id="rId5" imgW="11512335" imgH="415836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496" y="4087705"/>
                        <a:ext cx="8199201" cy="2933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23694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157385"/>
              </p:ext>
            </p:extLst>
          </p:nvPr>
        </p:nvGraphicFramePr>
        <p:xfrm>
          <a:off x="271498" y="1639529"/>
          <a:ext cx="8872502" cy="303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639529"/>
                        <a:ext cx="8872502" cy="303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E18B0DB-BB88-4273-BAD7-9A58D153E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824654"/>
              </p:ext>
            </p:extLst>
          </p:nvPr>
        </p:nvGraphicFramePr>
        <p:xfrm>
          <a:off x="271498" y="3231277"/>
          <a:ext cx="8430723" cy="28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514849" imgH="3952453" progId="Word.Document.12">
                  <p:embed/>
                </p:oleObj>
              </mc:Choice>
              <mc:Fallback>
                <p:oleObj name="Document" r:id="rId5" imgW="11514849" imgH="3952453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E18B0DB-BB88-4273-BAD7-9A58D153E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498" y="3231277"/>
                        <a:ext cx="8430723" cy="28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16603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54" y="1851812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54" y="1851812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EC5818A-3F12-4BED-8FC8-53EC475CD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170" y="4131170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537474" imgH="3958562" progId="Word.Document.12">
                  <p:embed/>
                </p:oleObj>
              </mc:Choice>
              <mc:Fallback>
                <p:oleObj name="Document" r:id="rId5" imgW="11537474" imgH="3958562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EC5818A-3F12-4BED-8FC8-53EC475CDA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170" y="4131170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00540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61" y="1629669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261" y="1629669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F5086D5-A3F1-416D-8DCD-DB32DFCA6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19" y="4293208"/>
          <a:ext cx="8416433" cy="28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491865" imgH="3945984" progId="Word.Document.12">
                  <p:embed/>
                </p:oleObj>
              </mc:Choice>
              <mc:Fallback>
                <p:oleObj name="Document" r:id="rId5" imgW="11491865" imgH="3945984" progId="Word.Document.12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F5086D5-A3F1-416D-8DCD-DB32DFCA62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319" y="4293208"/>
                        <a:ext cx="8416433" cy="28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31604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042733"/>
              </p:ext>
            </p:extLst>
          </p:nvPr>
        </p:nvGraphicFramePr>
        <p:xfrm>
          <a:off x="251520" y="1764960"/>
          <a:ext cx="8445012" cy="423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2335" imgH="6054426" progId="Word.Document.12">
                  <p:embed/>
                </p:oleObj>
              </mc:Choice>
              <mc:Fallback>
                <p:oleObj name="Document" r:id="rId3" imgW="11512335" imgH="605442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764960"/>
                        <a:ext cx="8445012" cy="423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8051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2931" y="1542881"/>
            <a:ext cx="8372020" cy="55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6. K</a:t>
            </a:r>
            <a:r>
              <a:rPr lang="zh-CN" altLang="en-US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均值聚类中最佳簇数</a:t>
            </a:r>
            <a:r>
              <a:rPr lang="en-US" altLang="zh-CN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值得确定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552" y="2164559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552" y="2164559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63841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2">
            <a:extLst>
              <a:ext uri="{FF2B5EF4-FFF2-40B4-BE49-F238E27FC236}">
                <a16:creationId xmlns:a16="http://schemas.microsoft.com/office/drawing/2014/main" id="{47BE522E-C70E-4528-BFBA-D4D45D10E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19847"/>
              </p:ext>
            </p:extLst>
          </p:nvPr>
        </p:nvGraphicFramePr>
        <p:xfrm>
          <a:off x="536575" y="826552"/>
          <a:ext cx="82454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34366" imgH="2898862" progId="Word.Document.8">
                  <p:embed/>
                </p:oleObj>
              </mc:Choice>
              <mc:Fallback>
                <p:oleObj name="Document" r:id="rId2" imgW="8234366" imgH="2898862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826552"/>
                        <a:ext cx="8245475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3070628B-04DA-4427-8E84-474B15F33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47232"/>
              </p:ext>
            </p:extLst>
          </p:nvPr>
        </p:nvGraphicFramePr>
        <p:xfrm>
          <a:off x="238125" y="3531652"/>
          <a:ext cx="82169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8224673" imgH="578269" progId="Word.Document.8">
                  <p:embed/>
                </p:oleObj>
              </mc:Choice>
              <mc:Fallback>
                <p:oleObj name="文档" r:id="rId4" imgW="8224673" imgH="57826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3531652"/>
                        <a:ext cx="82169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5">
            <a:extLst>
              <a:ext uri="{FF2B5EF4-FFF2-40B4-BE49-F238E27FC236}">
                <a16:creationId xmlns:a16="http://schemas.microsoft.com/office/drawing/2014/main" id="{612F7FDB-E4A3-4E6B-BB38-4AF06CAB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523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FD569BA7-BA93-4016-92E0-BD8016717B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553909"/>
              </p:ext>
            </p:extLst>
          </p:nvPr>
        </p:nvGraphicFramePr>
        <p:xfrm>
          <a:off x="3275856" y="4109502"/>
          <a:ext cx="2304529" cy="216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65500" imgH="3162300" progId="Equation.DSMT4">
                  <p:embed/>
                </p:oleObj>
              </mc:Choice>
              <mc:Fallback>
                <p:oleObj name="Equation" r:id="rId6" imgW="3365500" imgH="3162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109502"/>
                        <a:ext cx="2304529" cy="2167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864105"/>
              </p:ext>
            </p:extLst>
          </p:nvPr>
        </p:nvGraphicFramePr>
        <p:xfrm>
          <a:off x="261938" y="1852613"/>
          <a:ext cx="840740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2335" imgH="3964431" progId="Word.Document.12">
                  <p:embed/>
                </p:oleObj>
              </mc:Choice>
              <mc:Fallback>
                <p:oleObj name="Document" r:id="rId3" imgW="11512335" imgH="396443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938" y="1852613"/>
                        <a:ext cx="8407400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24302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54" y="1851812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54" y="1851812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40314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401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499940" progId="Word.Document.12">
                  <p:embed/>
                </p:oleObj>
              </mc:Choice>
              <mc:Fallback>
                <p:oleObj name="Document" r:id="rId3" imgW="11537474" imgH="549994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401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30248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695496"/>
              </p:ext>
            </p:extLst>
          </p:nvPr>
        </p:nvGraphicFramePr>
        <p:xfrm>
          <a:off x="142931" y="1772816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931" y="1772816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887323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30723" cy="354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4845510" progId="Word.Document.12">
                  <p:embed/>
                </p:oleObj>
              </mc:Choice>
              <mc:Fallback>
                <p:oleObj name="Document" r:id="rId3" imgW="11514849" imgH="4845510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30723" cy="3543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72244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30723" cy="357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4886839" progId="Word.Document.12">
                  <p:embed/>
                </p:oleObj>
              </mc:Choice>
              <mc:Fallback>
                <p:oleObj name="Document" r:id="rId3" imgW="11514849" imgH="4886839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30723" cy="3572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02667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30723" cy="28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30723" cy="28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1162928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943189"/>
              </p:ext>
            </p:extLst>
          </p:nvPr>
        </p:nvGraphicFramePr>
        <p:xfrm>
          <a:off x="344488" y="1555750"/>
          <a:ext cx="8407400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2335" imgH="5882843" progId="Word.Document.12">
                  <p:embed/>
                </p:oleObj>
              </mc:Choice>
              <mc:Fallback>
                <p:oleObj name="Document" r:id="rId3" imgW="11512335" imgH="588284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488" y="1555750"/>
                        <a:ext cx="8407400" cy="427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6799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3372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615867" progId="Word.Document.12">
                  <p:embed/>
                </p:oleObj>
              </mc:Choice>
              <mc:Fallback>
                <p:oleObj name="Document" r:id="rId3" imgW="11537474" imgH="461586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3372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17949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4699"/>
              </p:ext>
            </p:extLst>
          </p:nvPr>
        </p:nvGraphicFramePr>
        <p:xfrm>
          <a:off x="251520" y="1674104"/>
          <a:ext cx="8445012" cy="318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351004" progId="Word.Document.12">
                  <p:embed/>
                </p:oleObj>
              </mc:Choice>
              <mc:Fallback>
                <p:oleObj name="Document" r:id="rId3" imgW="11537474" imgH="4351004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674104"/>
                        <a:ext cx="8445012" cy="3186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305231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E60296AB-CDF0-4C60-AD64-874416CAF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00063"/>
          <a:ext cx="25923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500" imgH="3162300" progId="Equation.DSMT4">
                  <p:embed/>
                </p:oleObj>
              </mc:Choice>
              <mc:Fallback>
                <p:oleObj name="Equation" r:id="rId2" imgW="3365500" imgH="3162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00063"/>
                        <a:ext cx="259238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Picture 4" descr="C:\Users\Administrator\AppData\Roaming\Tencent\Users\14363300\QQ\WinTemp\RichOle\4VLV3HFO}OJ``4R(W1}9BJH.png">
            <a:extLst>
              <a:ext uri="{FF2B5EF4-FFF2-40B4-BE49-F238E27FC236}">
                <a16:creationId xmlns:a16="http://schemas.microsoft.com/office/drawing/2014/main" id="{16DCB453-2317-4D61-B5B9-63260464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989513"/>
            <a:ext cx="73501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C:\Users\Administrator\AppData\Roaming\Tencent\Users\14363300\QQ\WinTemp\RichOle\]@8IV)XCD2C0M$2M9@6}{@U.png">
            <a:extLst>
              <a:ext uri="{FF2B5EF4-FFF2-40B4-BE49-F238E27FC236}">
                <a16:creationId xmlns:a16="http://schemas.microsoft.com/office/drawing/2014/main" id="{55860AE5-1255-42A2-A26E-8498C971D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22600"/>
            <a:ext cx="72326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689897"/>
              </p:ext>
            </p:extLst>
          </p:nvPr>
        </p:nvGraphicFramePr>
        <p:xfrm>
          <a:off x="465871" y="1603707"/>
          <a:ext cx="7634176" cy="3746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667051" progId="Word.Document.12">
                  <p:embed/>
                </p:oleObj>
              </mc:Choice>
              <mc:Fallback>
                <p:oleObj name="Document" r:id="rId3" imgW="11537474" imgH="5667051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871" y="1603707"/>
                        <a:ext cx="7634176" cy="3746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CAF342F-429F-EB8C-CCFD-7A659D5C5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028876"/>
              </p:ext>
            </p:extLst>
          </p:nvPr>
        </p:nvGraphicFramePr>
        <p:xfrm>
          <a:off x="777220" y="5319456"/>
          <a:ext cx="7980362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512335" imgH="3964431" progId="Word.Document.12">
                  <p:embed/>
                </p:oleObj>
              </mc:Choice>
              <mc:Fallback>
                <p:oleObj name="Document" r:id="rId5" imgW="11512335" imgH="3964431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11FA773-1076-8CCB-550F-8CCA72129F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220" y="5319456"/>
                        <a:ext cx="7980362" cy="273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916174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400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475502" progId="Word.Document.12">
                  <p:embed/>
                </p:oleObj>
              </mc:Choice>
              <mc:Fallback>
                <p:oleObj name="Document" r:id="rId3" imgW="11537474" imgH="547550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4001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18125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54" y="1851812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54" y="1851812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44051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2931" y="1542881"/>
            <a:ext cx="8372020" cy="55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7  K</a:t>
            </a:r>
            <a:r>
              <a:rPr lang="zh-CN" altLang="en-US" sz="2700" b="1" dirty="0">
                <a:solidFill>
                  <a:srgbClr val="31909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均值聚类的应用</a:t>
            </a:r>
          </a:p>
        </p:txBody>
      </p:sp>
      <p:sp>
        <p:nvSpPr>
          <p:cNvPr id="10" name="TextBox 43">
            <a:extLst>
              <a:ext uri="{FF2B5EF4-FFF2-40B4-BE49-F238E27FC236}">
                <a16:creationId xmlns:a16="http://schemas.microsoft.com/office/drawing/2014/main" id="{896A9AB4-17D9-4A7A-A35C-B3017B3C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F669466-82B7-407F-BA38-B4CB5381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407455"/>
              </p:ext>
            </p:extLst>
          </p:nvPr>
        </p:nvGraphicFramePr>
        <p:xfrm>
          <a:off x="374650" y="2167190"/>
          <a:ext cx="839470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489352" imgH="5157941" progId="Word.Document.12">
                  <p:embed/>
                </p:oleObj>
              </mc:Choice>
              <mc:Fallback>
                <p:oleObj name="Document" r:id="rId3" imgW="11489352" imgH="5157941" progId="Word.Document.12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F669466-82B7-407F-BA38-B4CB5381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50" y="2167190"/>
                        <a:ext cx="839470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004132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378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183327" progId="Word.Document.12">
                  <p:embed/>
                </p:oleObj>
              </mc:Choice>
              <mc:Fallback>
                <p:oleObj name="Document" r:id="rId3" imgW="11537474" imgH="5183327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3786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763950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30723" cy="288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3952453" progId="Word.Document.12">
                  <p:embed/>
                </p:oleObj>
              </mc:Choice>
              <mc:Fallback>
                <p:oleObj name="Document" r:id="rId3" imgW="11514849" imgH="3952453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30723" cy="288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24748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94" y="1642234"/>
          <a:ext cx="8430723" cy="392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14849" imgH="5374876" progId="Word.Document.12">
                  <p:embed/>
                </p:oleObj>
              </mc:Choice>
              <mc:Fallback>
                <p:oleObj name="Document" r:id="rId3" imgW="11514849" imgH="537487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94" y="1642234"/>
                        <a:ext cx="8430723" cy="3929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806327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899" y="1578182"/>
          <a:ext cx="8445012" cy="4429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6062728" progId="Word.Document.12">
                  <p:embed/>
                </p:oleObj>
              </mc:Choice>
              <mc:Fallback>
                <p:oleObj name="Document" r:id="rId3" imgW="11537474" imgH="6062728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899" y="1578182"/>
                        <a:ext cx="8445012" cy="4429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937316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953735"/>
          <a:ext cx="8445012" cy="374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5125826" progId="Word.Document.12">
                  <p:embed/>
                </p:oleObj>
              </mc:Choice>
              <mc:Fallback>
                <p:oleObj name="Document" r:id="rId3" imgW="11537474" imgH="5125826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953735"/>
                        <a:ext cx="8445012" cy="3743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298099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98" y="1856575"/>
          <a:ext cx="8445012" cy="3215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4397005" progId="Word.Document.12">
                  <p:embed/>
                </p:oleObj>
              </mc:Choice>
              <mc:Fallback>
                <p:oleObj name="Document" r:id="rId3" imgW="11537474" imgH="4397005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98" y="1856575"/>
                        <a:ext cx="8445012" cy="3215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125701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2">
            <a:extLst>
              <a:ext uri="{FF2B5EF4-FFF2-40B4-BE49-F238E27FC236}">
                <a16:creationId xmlns:a16="http://schemas.microsoft.com/office/drawing/2014/main" id="{333FE004-E001-4A5D-9B1C-EECBD788F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3263900"/>
          <a:ext cx="82296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34366" imgH="3169177" progId="Word.Document.8">
                  <p:embed/>
                </p:oleObj>
              </mc:Choice>
              <mc:Fallback>
                <p:oleObj name="Document" r:id="rId2" imgW="8234366" imgH="3169177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263900"/>
                        <a:ext cx="822960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F7738E0D-7AFB-42DD-89AA-2CC40A2C2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00063"/>
          <a:ext cx="25923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500" imgH="3162300" progId="Equation.DSMT4">
                  <p:embed/>
                </p:oleObj>
              </mc:Choice>
              <mc:Fallback>
                <p:oleObj name="Equation" r:id="rId4" imgW="3365500" imgH="3162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00063"/>
                        <a:ext cx="259238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1" y="1538544"/>
            <a:ext cx="9151740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89900" y="856320"/>
            <a:ext cx="645147" cy="68222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TextBox 7"/>
          <p:cNvSpPr txBox="1"/>
          <p:nvPr/>
        </p:nvSpPr>
        <p:spPr>
          <a:xfrm>
            <a:off x="142931" y="99188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9C582E55-AF59-4CBB-A581-C639C9247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74" y="998414"/>
            <a:ext cx="43033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微软雅黑" pitchFamily="34" charset="-122"/>
              </a:defRPr>
            </a:lvl9pPr>
          </a:lstStyle>
          <a:p>
            <a:pPr defTabSz="914477">
              <a:defRPr/>
            </a:pPr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</a:rPr>
              <a:t>聚类分析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6049F03-DA7E-4BD8-89EB-EE725F6CC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54" y="1851812"/>
          <a:ext cx="8591478" cy="293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1537474" imgH="3958562" progId="Word.Document.12">
                  <p:embed/>
                </p:oleObj>
              </mc:Choice>
              <mc:Fallback>
                <p:oleObj name="Document" r:id="rId3" imgW="11537474" imgH="3958562" progId="Word.Documen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6049F03-DA7E-4BD8-89EB-EE725F6C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354" y="1851812"/>
                        <a:ext cx="8591478" cy="293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921165"/>
      </p:ext>
    </p:extLst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751954-4D92-440C-B678-F3641F183E99}"/>
              </a:ext>
            </a:extLst>
          </p:cNvPr>
          <p:cNvSpPr/>
          <p:nvPr/>
        </p:nvSpPr>
        <p:spPr>
          <a:xfrm>
            <a:off x="1228987" y="1176088"/>
            <a:ext cx="792088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根据第三产业生产总值的</a:t>
            </a:r>
            <a:r>
              <a:rPr lang="en-US" altLang="zh-CN" sz="2800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800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个指标，</a:t>
            </a:r>
            <a:endParaRPr lang="en-US" altLang="zh-CN" sz="2800" b="1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对华东地区 </a:t>
            </a:r>
            <a:r>
              <a:rPr lang="en-US" altLang="zh-CN" sz="2800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 </a:t>
            </a:r>
            <a:r>
              <a:rPr lang="zh-CN" altLang="en-US" sz="2800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省</a:t>
            </a:r>
            <a:r>
              <a:rPr lang="en-US" altLang="zh-CN" sz="2800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2800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市进行分类，数据如下表：</a:t>
            </a:r>
            <a:endParaRPr lang="zh-CN" altLang="en-US" sz="2800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832986-25C2-486B-B7B3-853519812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3245"/>
            <a:ext cx="6714246" cy="3619568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542A686-51C1-2AEF-2762-DB938E176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028" y="764704"/>
            <a:ext cx="4048528" cy="60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1" kern="0" dirty="0">
                <a:latin typeface="华文行楷" panose="02010800040101010101" pitchFamily="2" charset="-122"/>
                <a:ea typeface="华文行楷" panose="02010800040101010101" pitchFamily="2" charset="-122"/>
              </a:rPr>
              <a:t>课堂练习</a:t>
            </a:r>
            <a:r>
              <a:rPr lang="en-US" altLang="zh-CN" b="1" kern="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b="1" kern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150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9486F9-D7B3-9E5F-F9E5-D10CF77D35DB}"/>
              </a:ext>
            </a:extLst>
          </p:cNvPr>
          <p:cNvSpPr txBox="1"/>
          <p:nvPr/>
        </p:nvSpPr>
        <p:spPr>
          <a:xfrm>
            <a:off x="827584" y="980728"/>
            <a:ext cx="955880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JetBrains Mono"/>
              </a:rPr>
              <a:t>#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程序文件</a:t>
            </a:r>
            <a:r>
              <a:rPr lang="en-US" altLang="zh-CN" sz="1800" b="1" dirty="0">
                <a:effectLst/>
                <a:latin typeface="JetBrains Mono"/>
              </a:rPr>
              <a:t>Pz11_2.py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import </a:t>
            </a:r>
            <a:r>
              <a:rPr lang="en-US" altLang="zh-CN" sz="1800" b="1" dirty="0" err="1">
                <a:effectLst/>
                <a:latin typeface="JetBrains Mono"/>
              </a:rPr>
              <a:t>numpy</a:t>
            </a:r>
            <a:r>
              <a:rPr lang="en-US" altLang="zh-CN" sz="1800" b="1" dirty="0">
                <a:effectLst/>
                <a:latin typeface="JetBrains Mono"/>
              </a:rPr>
              <a:t> as np; import </a:t>
            </a:r>
            <a:r>
              <a:rPr lang="en-US" altLang="zh-CN" sz="1800" b="1" dirty="0" err="1">
                <a:effectLst/>
                <a:latin typeface="JetBrains Mono"/>
              </a:rPr>
              <a:t>matplotlib.pyplot</a:t>
            </a:r>
            <a:r>
              <a:rPr lang="en-US" altLang="zh-CN" sz="1800" b="1" dirty="0">
                <a:effectLst/>
                <a:latin typeface="JetBrains Mono"/>
              </a:rPr>
              <a:t> as </a:t>
            </a:r>
            <a:r>
              <a:rPr lang="en-US" altLang="zh-CN" sz="1800" b="1" dirty="0" err="1">
                <a:effectLst/>
                <a:latin typeface="JetBrains Mono"/>
              </a:rPr>
              <a:t>plt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from </a:t>
            </a:r>
            <a:r>
              <a:rPr lang="en-US" altLang="zh-CN" sz="1800" b="1" dirty="0" err="1">
                <a:effectLst/>
                <a:latin typeface="JetBrains Mono"/>
              </a:rPr>
              <a:t>sklearn.cluster</a:t>
            </a:r>
            <a:r>
              <a:rPr lang="en-US" altLang="zh-CN" sz="1800" b="1" dirty="0">
                <a:effectLst/>
                <a:latin typeface="JetBrains Mono"/>
              </a:rPr>
              <a:t> import </a:t>
            </a:r>
            <a:r>
              <a:rPr lang="en-US" altLang="zh-CN" sz="1800" b="1" dirty="0" err="1">
                <a:effectLst/>
                <a:latin typeface="JetBrains Mono"/>
              </a:rPr>
              <a:t>KMeans</a:t>
            </a:r>
            <a:r>
              <a:rPr lang="en-US" altLang="zh-CN" sz="1800" b="1" dirty="0">
                <a:effectLst/>
                <a:latin typeface="JetBrains Mono"/>
              </a:rPr>
              <a:t>; from </a:t>
            </a:r>
            <a:r>
              <a:rPr lang="en-US" altLang="zh-CN" sz="1800" b="1" dirty="0" err="1">
                <a:effectLst/>
                <a:latin typeface="JetBrains Mono"/>
              </a:rPr>
              <a:t>sklearn</a:t>
            </a:r>
            <a:r>
              <a:rPr lang="en-US" altLang="zh-CN" sz="1800" b="1" dirty="0">
                <a:effectLst/>
                <a:latin typeface="JetBrains Mono"/>
              </a:rPr>
              <a:t> import metrics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from </a:t>
            </a:r>
            <a:r>
              <a:rPr lang="en-US" altLang="zh-CN" sz="1800" b="1" dirty="0" err="1">
                <a:effectLst/>
                <a:latin typeface="JetBrains Mono"/>
              </a:rPr>
              <a:t>sklearn</a:t>
            </a:r>
            <a:r>
              <a:rPr lang="en-US" altLang="zh-CN" sz="1800" b="1" dirty="0">
                <a:effectLst/>
                <a:latin typeface="JetBrains Mono"/>
              </a:rPr>
              <a:t> import preprocessing as pp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X=</a:t>
            </a:r>
            <a:r>
              <a:rPr lang="en-US" altLang="zh-CN" sz="1800" b="1" dirty="0" err="1">
                <a:effectLst/>
                <a:latin typeface="JetBrains Mono"/>
              </a:rPr>
              <a:t>np.loadtxt</a:t>
            </a:r>
            <a:r>
              <a:rPr lang="en-US" altLang="zh-CN" sz="1800" b="1" dirty="0">
                <a:effectLst/>
                <a:latin typeface="JetBrains Mono"/>
              </a:rPr>
              <a:t>("data2.txt")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X=</a:t>
            </a:r>
            <a:r>
              <a:rPr lang="en-US" altLang="zh-CN" sz="1800" b="1" dirty="0" err="1">
                <a:effectLst/>
                <a:latin typeface="JetBrains Mono"/>
              </a:rPr>
              <a:t>pp.scale</a:t>
            </a:r>
            <a:r>
              <a:rPr lang="en-US" altLang="zh-CN" sz="1800" b="1" dirty="0">
                <a:effectLst/>
                <a:latin typeface="JetBrains Mono"/>
              </a:rPr>
              <a:t>(X)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print(X)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S=[]; K=6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for k in range(2,K+1):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    md = </a:t>
            </a:r>
            <a:r>
              <a:rPr lang="en-US" altLang="zh-CN" sz="1800" b="1" dirty="0" err="1">
                <a:effectLst/>
                <a:latin typeface="JetBrains Mono"/>
              </a:rPr>
              <a:t>KMeans</a:t>
            </a:r>
            <a:r>
              <a:rPr lang="en-US" altLang="zh-CN" sz="1800" b="1" dirty="0">
                <a:effectLst/>
                <a:latin typeface="JetBrains Mono"/>
              </a:rPr>
              <a:t>(</a:t>
            </a:r>
            <a:r>
              <a:rPr lang="en-US" altLang="zh-CN" sz="1800" b="1" dirty="0" err="1">
                <a:effectLst/>
                <a:latin typeface="JetBrains Mono"/>
              </a:rPr>
              <a:t>k,init</a:t>
            </a:r>
            <a:r>
              <a:rPr lang="en-US" altLang="zh-CN" sz="1800" b="1" dirty="0">
                <a:effectLst/>
                <a:latin typeface="JetBrains Mono"/>
              </a:rPr>
              <a:t>="k-means++",</a:t>
            </a:r>
            <a:r>
              <a:rPr lang="en-US" altLang="zh-CN" sz="1800" b="1" dirty="0" err="1">
                <a:effectLst/>
                <a:latin typeface="JetBrains Mono"/>
              </a:rPr>
              <a:t>n_init</a:t>
            </a:r>
            <a:r>
              <a:rPr lang="en-US" altLang="zh-CN" sz="1800" b="1" dirty="0">
                <a:effectLst/>
                <a:latin typeface="JetBrains Mono"/>
              </a:rPr>
              <a:t>= 'auto')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    </a:t>
            </a:r>
            <a:r>
              <a:rPr lang="en-US" altLang="zh-CN" sz="1800" b="1" dirty="0" err="1">
                <a:effectLst/>
                <a:latin typeface="JetBrains Mono"/>
              </a:rPr>
              <a:t>md.fit</a:t>
            </a:r>
            <a:r>
              <a:rPr lang="en-US" altLang="zh-CN" sz="1800" b="1" dirty="0">
                <a:effectLst/>
                <a:latin typeface="JetBrains Mono"/>
              </a:rPr>
              <a:t>(X)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    labels = </a:t>
            </a:r>
            <a:r>
              <a:rPr lang="en-US" altLang="zh-CN" sz="1800" b="1" dirty="0" err="1">
                <a:effectLst/>
                <a:latin typeface="JetBrains Mono"/>
              </a:rPr>
              <a:t>md.labels</a:t>
            </a:r>
            <a:r>
              <a:rPr lang="en-US" altLang="zh-CN" sz="1800" b="1" dirty="0">
                <a:effectLst/>
                <a:latin typeface="JetBrains Mono"/>
              </a:rPr>
              <a:t>_;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    </a:t>
            </a:r>
            <a:r>
              <a:rPr lang="en-US" altLang="zh-CN" sz="1800" b="1" dirty="0" err="1">
                <a:effectLst/>
                <a:latin typeface="JetBrains Mono"/>
              </a:rPr>
              <a:t>S.append</a:t>
            </a:r>
            <a:r>
              <a:rPr lang="en-US" altLang="zh-CN" sz="1800" b="1" dirty="0">
                <a:effectLst/>
                <a:latin typeface="JetBrains Mono"/>
              </a:rPr>
              <a:t>(</a:t>
            </a:r>
            <a:r>
              <a:rPr lang="en-US" altLang="zh-CN" sz="1800" b="1" dirty="0" err="1">
                <a:effectLst/>
                <a:latin typeface="JetBrains Mono"/>
              </a:rPr>
              <a:t>metrics.silhouette_score</a:t>
            </a:r>
            <a:r>
              <a:rPr lang="en-US" altLang="zh-CN" sz="1800" b="1" dirty="0">
                <a:effectLst/>
                <a:latin typeface="JetBrains Mono"/>
              </a:rPr>
              <a:t>(</a:t>
            </a:r>
            <a:r>
              <a:rPr lang="en-US" altLang="zh-CN" sz="1800" b="1" dirty="0" err="1">
                <a:effectLst/>
                <a:latin typeface="JetBrains Mono"/>
              </a:rPr>
              <a:t>X,labels,metric</a:t>
            </a:r>
            <a:r>
              <a:rPr lang="en-US" altLang="zh-CN" sz="1800" b="1" dirty="0">
                <a:effectLst/>
                <a:latin typeface="JetBrains Mono"/>
              </a:rPr>
              <a:t>='</a:t>
            </a:r>
            <a:r>
              <a:rPr lang="en-US" altLang="zh-CN" sz="1800" b="1" dirty="0" err="1">
                <a:effectLst/>
                <a:latin typeface="JetBrains Mono"/>
              </a:rPr>
              <a:t>euclidean</a:t>
            </a:r>
            <a:r>
              <a:rPr lang="en-US" altLang="zh-CN" sz="1800" b="1" dirty="0">
                <a:effectLst/>
                <a:latin typeface="JetBrains Mono"/>
              </a:rPr>
              <a:t>'))  #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计算轮廓系数</a:t>
            </a:r>
            <a:b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1" dirty="0" err="1">
                <a:effectLst/>
                <a:latin typeface="JetBrains Mono"/>
              </a:rPr>
              <a:t>plt.rc</a:t>
            </a:r>
            <a:r>
              <a:rPr lang="en-US" altLang="zh-CN" sz="1800" b="1" dirty="0">
                <a:effectLst/>
                <a:latin typeface="JetBrains Mono"/>
              </a:rPr>
              <a:t>('</a:t>
            </a:r>
            <a:r>
              <a:rPr lang="en-US" altLang="zh-CN" sz="1800" b="1" dirty="0" err="1">
                <a:effectLst/>
                <a:latin typeface="JetBrains Mono"/>
              </a:rPr>
              <a:t>font',size</a:t>
            </a:r>
            <a:r>
              <a:rPr lang="en-US" altLang="zh-CN" sz="1800" b="1" dirty="0">
                <a:effectLst/>
                <a:latin typeface="JetBrains Mono"/>
              </a:rPr>
              <a:t>=16); </a:t>
            </a:r>
            <a:r>
              <a:rPr lang="en-US" altLang="zh-CN" sz="1800" b="1" dirty="0" err="1">
                <a:effectLst/>
                <a:latin typeface="JetBrains Mono"/>
              </a:rPr>
              <a:t>plt.rc</a:t>
            </a:r>
            <a:r>
              <a:rPr lang="en-US" altLang="zh-CN" sz="1800" b="1" dirty="0">
                <a:effectLst/>
                <a:latin typeface="JetBrains Mono"/>
              </a:rPr>
              <a:t>('</a:t>
            </a:r>
            <a:r>
              <a:rPr lang="en-US" altLang="zh-CN" sz="1800" b="1" dirty="0" err="1">
                <a:effectLst/>
                <a:latin typeface="JetBrains Mono"/>
              </a:rPr>
              <a:t>font',family</a:t>
            </a:r>
            <a:r>
              <a:rPr lang="en-US" altLang="zh-CN" sz="1800" b="1" dirty="0">
                <a:effectLst/>
                <a:latin typeface="JetBrains Mono"/>
              </a:rPr>
              <a:t>='</a:t>
            </a:r>
            <a:r>
              <a:rPr lang="en-US" altLang="zh-CN" sz="1800" b="1" dirty="0" err="1">
                <a:effectLst/>
                <a:latin typeface="JetBrains Mono"/>
              </a:rPr>
              <a:t>SimHei</a:t>
            </a:r>
            <a:r>
              <a:rPr lang="en-US" altLang="zh-CN" sz="1800" b="1" dirty="0">
                <a:effectLst/>
                <a:latin typeface="JetBrains Mono"/>
              </a:rPr>
              <a:t>')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 err="1">
                <a:effectLst/>
                <a:latin typeface="JetBrains Mono"/>
              </a:rPr>
              <a:t>plt.plot</a:t>
            </a:r>
            <a:r>
              <a:rPr lang="en-US" altLang="zh-CN" sz="1800" b="1" dirty="0">
                <a:effectLst/>
                <a:latin typeface="JetBrains Mono"/>
              </a:rPr>
              <a:t>(range(2,K+1), S, 'b*-')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 err="1">
                <a:effectLst/>
                <a:latin typeface="JetBrains Mono"/>
              </a:rPr>
              <a:t>plt.xlabel</a:t>
            </a:r>
            <a:r>
              <a:rPr lang="en-US" altLang="zh-CN" sz="1800" b="1" dirty="0">
                <a:effectLst/>
                <a:latin typeface="JetBrains Mono"/>
              </a:rPr>
              <a:t>('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簇的个数</a:t>
            </a:r>
            <a:r>
              <a:rPr lang="en-US" altLang="zh-CN" sz="1800" b="1" dirty="0">
                <a:effectLst/>
                <a:latin typeface="JetBrains Mono"/>
              </a:rPr>
              <a:t>'); </a:t>
            </a:r>
            <a:r>
              <a:rPr lang="en-US" altLang="zh-CN" sz="1800" b="1" dirty="0" err="1">
                <a:effectLst/>
                <a:latin typeface="JetBrains Mono"/>
              </a:rPr>
              <a:t>plt.ylabel</a:t>
            </a:r>
            <a:r>
              <a:rPr lang="en-US" altLang="zh-CN" sz="1800" b="1" dirty="0">
                <a:effectLst/>
                <a:latin typeface="JetBrains Mono"/>
              </a:rPr>
              <a:t>('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轮廓系数</a:t>
            </a:r>
            <a:r>
              <a:rPr lang="en-US" altLang="zh-CN" sz="1800" b="1" dirty="0">
                <a:effectLst/>
                <a:latin typeface="JetBrains Mono"/>
              </a:rPr>
              <a:t>'); </a:t>
            </a:r>
            <a:r>
              <a:rPr lang="en-US" altLang="zh-CN" sz="1800" b="1" dirty="0" err="1">
                <a:effectLst/>
                <a:latin typeface="JetBrains Mono"/>
              </a:rPr>
              <a:t>plt.show</a:t>
            </a:r>
            <a:r>
              <a:rPr lang="en-US" altLang="zh-CN" sz="1800" b="1" dirty="0">
                <a:effectLst/>
                <a:latin typeface="JetBrains Mono"/>
              </a:rPr>
              <a:t>()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aa=int(input('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请输入分类数：</a:t>
            </a:r>
            <a:r>
              <a:rPr lang="en-US" altLang="zh-CN" sz="1800" b="1" dirty="0">
                <a:effectLst/>
                <a:latin typeface="JetBrains Mono"/>
              </a:rPr>
              <a:t>'))</a:t>
            </a:r>
            <a:br>
              <a:rPr lang="en-US" altLang="zh-CN" sz="1800" b="1" dirty="0">
                <a:effectLst/>
                <a:latin typeface="JetBrains Mono"/>
              </a:rPr>
            </a:br>
            <a:r>
              <a:rPr lang="en-US" altLang="zh-CN" sz="1800" b="1" dirty="0">
                <a:effectLst/>
                <a:latin typeface="JetBrains Mono"/>
              </a:rPr>
              <a:t>md = </a:t>
            </a:r>
            <a:r>
              <a:rPr lang="en-US" altLang="zh-CN" sz="1800" b="1" dirty="0" err="1">
                <a:effectLst/>
                <a:latin typeface="JetBrains Mono"/>
              </a:rPr>
              <a:t>KMeans</a:t>
            </a:r>
            <a:r>
              <a:rPr lang="en-US" altLang="zh-CN" sz="1800" b="1" dirty="0">
                <a:effectLst/>
                <a:latin typeface="JetBrains Mono"/>
              </a:rPr>
              <a:t>(</a:t>
            </a:r>
            <a:r>
              <a:rPr lang="en-US" altLang="zh-CN" sz="1800" b="1" dirty="0" err="1">
                <a:effectLst/>
                <a:latin typeface="JetBrains Mono"/>
              </a:rPr>
              <a:t>aa,init</a:t>
            </a:r>
            <a:r>
              <a:rPr lang="en-US" altLang="zh-CN" sz="1800" b="1" dirty="0">
                <a:effectLst/>
                <a:latin typeface="JetBrains Mono"/>
              </a:rPr>
              <a:t>="k-means++", </a:t>
            </a:r>
            <a:r>
              <a:rPr lang="en-US" altLang="zh-CN" sz="1800" b="1" dirty="0" err="1">
                <a:effectLst/>
                <a:latin typeface="JetBrains Mono"/>
              </a:rPr>
              <a:t>n_init</a:t>
            </a:r>
            <a:r>
              <a:rPr lang="en-US" altLang="zh-CN" sz="1800" b="1" dirty="0">
                <a:effectLst/>
                <a:latin typeface="JetBrains Mono"/>
              </a:rPr>
              <a:t>='auto'); </a:t>
            </a:r>
            <a:r>
              <a:rPr lang="en-US" altLang="zh-CN" sz="1800" b="1" dirty="0" err="1">
                <a:effectLst/>
                <a:latin typeface="JetBrains Mono"/>
              </a:rPr>
              <a:t>md.fit</a:t>
            </a:r>
            <a:r>
              <a:rPr lang="en-US" altLang="zh-CN" sz="1800" b="1" dirty="0">
                <a:effectLst/>
                <a:latin typeface="JetBrains Mono"/>
              </a:rPr>
              <a:t>(X)  #</a:t>
            </a: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构建模型并求解模型</a:t>
            </a:r>
            <a:b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b="1" dirty="0">
                <a:effectLst/>
                <a:latin typeface="JetBrains Mono"/>
              </a:rPr>
              <a:t>print(</a:t>
            </a:r>
            <a:r>
              <a:rPr lang="en-US" altLang="zh-CN" sz="1800" b="1" dirty="0" err="1">
                <a:effectLst/>
                <a:latin typeface="JetBrains Mono"/>
              </a:rPr>
              <a:t>md.labels</a:t>
            </a:r>
            <a:r>
              <a:rPr lang="en-US" altLang="zh-CN" sz="1800" b="1" dirty="0">
                <a:effectLst/>
                <a:latin typeface="JetBrains Mono"/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2225455296"/>
      </p:ext>
    </p:extLst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7">
            <a:extLst>
              <a:ext uri="{FF2B5EF4-FFF2-40B4-BE49-F238E27FC236}">
                <a16:creationId xmlns:a16="http://schemas.microsoft.com/office/drawing/2014/main" id="{58BC0C3D-B4D7-403C-9A9E-9E31C208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255658"/>
            <a:ext cx="6532563" cy="523875"/>
          </a:xfrm>
          <a:prstGeom prst="rect">
            <a:avLst/>
          </a:prstGeom>
          <a:solidFill>
            <a:srgbClr val="FFCC99">
              <a:alpha val="83136"/>
            </a:srgbClr>
          </a:solidFill>
          <a:ln w="19050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3333FF"/>
                </a:solidFill>
                <a:ea typeface="黑体" panose="02010609060101010101" pitchFamily="49" charset="-122"/>
              </a:rPr>
              <a:t>近年可运用聚类分析的全国建模赛题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D367780-9FF1-4C35-9405-EDBBFFEE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317" y="4189938"/>
            <a:ext cx="74002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2018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年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题  </a:t>
            </a:r>
            <a:r>
              <a:rPr lang="zh-CN" altLang="en-US" sz="3200" b="1" dirty="0">
                <a:solidFill>
                  <a:srgbClr val="FF0000"/>
                </a:solidFill>
              </a:rPr>
              <a:t>大型百货商场会员画像描述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3200" b="1" dirty="0"/>
              <a:t>    ……</a:t>
            </a:r>
            <a:endParaRPr lang="zh-CN" altLang="en-US" sz="3200" b="1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1041A07-029F-40C8-8D17-30E3BB29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12" y="3475119"/>
            <a:ext cx="6642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2017</a:t>
            </a:r>
            <a:r>
              <a:rPr lang="zh-CN" altLang="en-US" sz="2800" b="1" dirty="0">
                <a:latin typeface="Times New Roman" panose="02020603050405020304" pitchFamily="18" charset="0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题  </a:t>
            </a:r>
            <a:r>
              <a:rPr lang="zh-CN" altLang="en-US" sz="2800" b="1" dirty="0"/>
              <a:t>“拍照赚钱”的任务定价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35899B8-E8B4-4292-9AA1-AEEF2493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412" y="2802679"/>
            <a:ext cx="6642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2016</a:t>
            </a:r>
            <a:r>
              <a:rPr lang="zh-CN" altLang="en-US" sz="2800" b="1" dirty="0">
                <a:latin typeface="Times New Roman" panose="02020603050405020304" pitchFamily="18" charset="0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题  小区开放对道路通行的影响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A6086B1-6B26-45F4-82D2-8813998A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045" y="2145775"/>
            <a:ext cx="6642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2013</a:t>
            </a:r>
            <a:r>
              <a:rPr lang="zh-CN" altLang="en-US" sz="2800" b="1" dirty="0">
                <a:latin typeface="Times New Roman" panose="02020603050405020304" pitchFamily="18" charset="0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题  </a:t>
            </a:r>
            <a:r>
              <a:rPr lang="zh-CN" altLang="en-US" sz="2800" b="1" dirty="0"/>
              <a:t>碎纸片的拼接复原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7728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>
            <a:extLst>
              <a:ext uri="{FF2B5EF4-FFF2-40B4-BE49-F238E27FC236}">
                <a16:creationId xmlns:a16="http://schemas.microsoft.com/office/drawing/2014/main" id="{75AAD750-1E64-4FA2-98BE-555AE69B2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2276872"/>
            <a:ext cx="8136904" cy="3240360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判别分析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在已知研究对象分成若干类型，并已取得各种类型的一批已知样品的观测数据，在此基础上根据某些准则建立判别式，然后对未知类型的样品进行判别分类。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660FCD-05E3-4FCE-BBD3-97593159F498}"/>
              </a:ext>
            </a:extLst>
          </p:cNvPr>
          <p:cNvSpPr/>
          <p:nvPr/>
        </p:nvSpPr>
        <p:spPr>
          <a:xfrm>
            <a:off x="2555776" y="1340768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ea typeface="华文新魏" panose="02010800040101010101" pitchFamily="2" charset="-122"/>
              </a:rPr>
              <a:t>二、判别分析</a:t>
            </a:r>
            <a:endParaRPr lang="zh-CN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>
            <a:extLst>
              <a:ext uri="{FF2B5EF4-FFF2-40B4-BE49-F238E27FC236}">
                <a16:creationId xmlns:a16="http://schemas.microsoft.com/office/drawing/2014/main" id="{EE31E81E-9916-44AF-810D-D392A393B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43" y="1206377"/>
            <a:ext cx="8055752" cy="425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400" b="1" dirty="0"/>
              <a:t>     引例：蠓的分类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dirty="0"/>
              <a:t>     蠓是一种昆虫，分为很多类型，其中有一种名为</a:t>
            </a:r>
            <a:r>
              <a:rPr kumimoji="1" lang="en-US" altLang="zh-CN" sz="2400" dirty="0" err="1"/>
              <a:t>Af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是</a:t>
            </a:r>
            <a:endParaRPr kumimoji="1" lang="en-US" altLang="zh-CN" sz="2400" dirty="0"/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dirty="0"/>
              <a:t>能传播花粉的益虫；另一种名为</a:t>
            </a:r>
            <a:r>
              <a:rPr kumimoji="1" lang="en-US" altLang="zh-CN" sz="2400" dirty="0" err="1"/>
              <a:t>Apf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是会传播疾病的害虫，</a:t>
            </a:r>
            <a:endParaRPr kumimoji="1" lang="en-US" altLang="zh-CN" sz="2400" dirty="0"/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dirty="0"/>
              <a:t>这两种类型的蠓在形态上十分相似，很难区别</a:t>
            </a:r>
            <a:r>
              <a:rPr kumimoji="1" lang="en-US" altLang="zh-CN" sz="2400" dirty="0"/>
              <a:t>. </a:t>
            </a:r>
            <a:r>
              <a:rPr kumimoji="1" lang="zh-CN" altLang="en-US" sz="2400" dirty="0"/>
              <a:t>现测得</a:t>
            </a:r>
            <a:endParaRPr kumimoji="1" lang="en-US" altLang="zh-CN" sz="2400" dirty="0"/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dirty="0"/>
              <a:t>6</a:t>
            </a:r>
            <a:r>
              <a:rPr kumimoji="1" lang="zh-CN" altLang="en-US" sz="2400" dirty="0"/>
              <a:t>只</a:t>
            </a:r>
            <a:r>
              <a:rPr kumimoji="1" lang="en-US" altLang="zh-CN" sz="2400" dirty="0" err="1"/>
              <a:t>Apf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9</a:t>
            </a:r>
            <a:r>
              <a:rPr kumimoji="1" lang="zh-CN" altLang="en-US" sz="2400" dirty="0"/>
              <a:t>只</a:t>
            </a:r>
            <a:r>
              <a:rPr kumimoji="1" lang="en-US" altLang="zh-CN" sz="2400" dirty="0" err="1"/>
              <a:t>Af</a:t>
            </a:r>
            <a:r>
              <a:rPr kumimoji="1" lang="zh-CN" altLang="en-US" sz="2400" dirty="0"/>
              <a:t>蠓虫的触角长度和翅膀长度数据：</a:t>
            </a:r>
          </a:p>
          <a:p>
            <a:pPr eaLnBrk="0" hangingPunct="0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600" dirty="0">
                <a:latin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Apf</a:t>
            </a:r>
            <a:r>
              <a:rPr kumimoji="1" lang="zh-CN" altLang="en-US" sz="1600" dirty="0">
                <a:latin typeface="Arial" panose="020B0604020202020204" pitchFamily="34" charset="0"/>
              </a:rPr>
              <a:t>：</a:t>
            </a:r>
            <a:r>
              <a:rPr kumimoji="1" lang="en-US" altLang="zh-CN" sz="1600" dirty="0">
                <a:latin typeface="Arial" panose="020B0604020202020204" pitchFamily="34" charset="0"/>
              </a:rPr>
              <a:t>(1.14,1.78), (1.18,1.96), (1.20,1.86), (1.26,2.00), (1.28,2.00), (1.30,1.96) </a:t>
            </a:r>
            <a:r>
              <a:rPr kumimoji="1" lang="zh-CN" altLang="en-US" sz="1600" dirty="0">
                <a:latin typeface="Arial" panose="020B0604020202020204" pitchFamily="34" charset="0"/>
              </a:rPr>
              <a:t>；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600" dirty="0">
                <a:latin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</a:rPr>
              <a:t>Af</a:t>
            </a:r>
            <a:r>
              <a:rPr kumimoji="1" lang="zh-CN" altLang="en-US" sz="1600" dirty="0">
                <a:latin typeface="Arial" panose="020B0604020202020204" pitchFamily="34" charset="0"/>
              </a:rPr>
              <a:t>：</a:t>
            </a:r>
            <a:r>
              <a:rPr kumimoji="1" lang="en-US" altLang="zh-CN" sz="1600" dirty="0">
                <a:latin typeface="Arial" panose="020B0604020202020204" pitchFamily="34" charset="0"/>
              </a:rPr>
              <a:t>(1.24,1.72), (1.36,1.74), (1.38,1.64), (1.38,1.82), (1.38,1.90),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600" dirty="0"/>
              <a:t>        (1.40,1.70), (1.48,1.82),(1.54,1.82), (1.56,2.08). </a:t>
            </a:r>
            <a:endParaRPr kumimoji="1" lang="en-US" altLang="zh-CN" sz="1600" dirty="0">
              <a:latin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dirty="0"/>
              <a:t>试判别以下的三个蠓虫属于哪一类？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dirty="0"/>
              <a:t>               (1.24,1.8)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(1.28,1.84)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( 1.4,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2.04 )</a:t>
            </a:r>
            <a:endParaRPr kumimoji="1" lang="zh-CN" altLang="en-US" sz="2400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F9D7524B-0109-4AF3-BC0B-CCEB13BA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44" y="1556792"/>
            <a:ext cx="8659813" cy="395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3200" b="1" dirty="0"/>
              <a:t>     判别分析问题基本类型：</a:t>
            </a:r>
            <a:endParaRPr kumimoji="1" lang="en-US" altLang="zh-CN" sz="3200" b="1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/>
              <a:t>     假定需要作出判别分析的对象分成 </a:t>
            </a:r>
            <a:r>
              <a:rPr kumimoji="1" lang="en-US" altLang="zh-CN" sz="2800" i="1" dirty="0"/>
              <a:t>r </a:t>
            </a:r>
            <a:r>
              <a:rPr kumimoji="1" lang="zh-CN" altLang="en-US" sz="2800" dirty="0"/>
              <a:t>类</a:t>
            </a:r>
            <a:r>
              <a:rPr kumimoji="1" lang="en-US" altLang="zh-CN" sz="2800" dirty="0"/>
              <a:t>, </a:t>
            </a:r>
            <a:r>
              <a:rPr kumimoji="1" lang="zh-CN" altLang="en-US" sz="2800" dirty="0"/>
              <a:t>记作</a:t>
            </a:r>
            <a:r>
              <a:rPr kumimoji="1" lang="en-US" altLang="zh-CN" sz="2800" i="1" dirty="0"/>
              <a:t>A</a:t>
            </a:r>
            <a:r>
              <a:rPr kumimoji="1" lang="en-US" altLang="zh-CN" sz="2800" baseline="-30000" dirty="0"/>
              <a:t>1</a:t>
            </a:r>
            <a:r>
              <a:rPr kumimoji="1" lang="en-US" altLang="zh-CN" sz="2800" dirty="0"/>
              <a:t>,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i="1" dirty="0"/>
              <a:t> A</a:t>
            </a:r>
            <a:r>
              <a:rPr kumimoji="1" lang="en-US" altLang="zh-CN" sz="2800" baseline="-30000" dirty="0"/>
              <a:t>2</a:t>
            </a:r>
            <a:r>
              <a:rPr kumimoji="1" lang="en-US" altLang="zh-CN" sz="2800" dirty="0"/>
              <a:t>,</a:t>
            </a:r>
            <a:r>
              <a:rPr kumimoji="1" lang="en-US" altLang="zh-CN" sz="2800" dirty="0">
                <a:cs typeface="Times New Roman" panose="02020603050405020304" pitchFamily="18" charset="0"/>
              </a:rPr>
              <a:t>…</a:t>
            </a:r>
            <a:r>
              <a:rPr kumimoji="1" lang="en-US" altLang="zh-CN" sz="2800" dirty="0"/>
              <a:t> ,</a:t>
            </a:r>
            <a:r>
              <a:rPr kumimoji="1" lang="en-US" altLang="zh-CN" sz="2800" i="1" dirty="0"/>
              <a:t> </a:t>
            </a:r>
            <a:r>
              <a:rPr kumimoji="1" lang="en-US" altLang="zh-CN" sz="2800" i="1" dirty="0" err="1"/>
              <a:t>A</a:t>
            </a:r>
            <a:r>
              <a:rPr kumimoji="1" lang="en-US" altLang="zh-CN" sz="2800" i="1" baseline="-30000" dirty="0" err="1"/>
              <a:t>r</a:t>
            </a:r>
            <a:r>
              <a:rPr kumimoji="1" lang="en-US" altLang="zh-CN" sz="2800" i="1" baseline="-30000" dirty="0"/>
              <a:t> </a:t>
            </a:r>
            <a:r>
              <a:rPr kumimoji="1" lang="en-US" altLang="zh-CN" sz="2800" dirty="0"/>
              <a:t>, </a:t>
            </a:r>
            <a:r>
              <a:rPr kumimoji="1" lang="zh-CN" altLang="en-US" sz="2800" dirty="0"/>
              <a:t>每一类由</a:t>
            </a:r>
            <a:r>
              <a:rPr kumimoji="1" lang="en-US" altLang="zh-CN" sz="2800" i="1" dirty="0"/>
              <a:t>m</a:t>
            </a:r>
            <a:r>
              <a:rPr kumimoji="1" lang="zh-CN" altLang="en-US" sz="2800" dirty="0"/>
              <a:t>个指标的若干个标本确定</a:t>
            </a:r>
            <a:r>
              <a:rPr kumimoji="1" lang="en-US" altLang="zh-CN" sz="2800" dirty="0"/>
              <a:t>,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dirty="0"/>
              <a:t>即</a:t>
            </a:r>
            <a:r>
              <a:rPr kumimoji="1" lang="en-US" altLang="zh-CN" sz="2800" i="1" dirty="0"/>
              <a:t>A</a:t>
            </a:r>
            <a:r>
              <a:rPr kumimoji="1" lang="en-US" altLang="zh-CN" sz="2800" baseline="-30000" dirty="0"/>
              <a:t>1</a:t>
            </a:r>
            <a:r>
              <a:rPr kumimoji="1" lang="en-US" altLang="zh-CN" sz="2800" dirty="0"/>
              <a:t>,</a:t>
            </a:r>
            <a:r>
              <a:rPr kumimoji="1" lang="en-US" altLang="zh-CN" sz="2800" i="1" dirty="0"/>
              <a:t>A</a:t>
            </a:r>
            <a:r>
              <a:rPr kumimoji="1" lang="en-US" altLang="zh-CN" sz="2800" baseline="-30000" dirty="0"/>
              <a:t>2</a:t>
            </a:r>
            <a:r>
              <a:rPr kumimoji="1" lang="en-US" altLang="zh-CN" sz="2800" dirty="0"/>
              <a:t>,…,</a:t>
            </a:r>
            <a:r>
              <a:rPr kumimoji="1" lang="en-US" altLang="zh-CN" sz="2800" i="1" dirty="0"/>
              <a:t> </a:t>
            </a:r>
            <a:r>
              <a:rPr kumimoji="1" lang="en-US" altLang="zh-CN" sz="2800" i="1" dirty="0" err="1"/>
              <a:t>A</a:t>
            </a:r>
            <a:r>
              <a:rPr kumimoji="1" lang="en-US" altLang="zh-CN" sz="2800" i="1" baseline="-30000" dirty="0" err="1"/>
              <a:t>r</a:t>
            </a:r>
            <a:r>
              <a:rPr kumimoji="1" lang="zh-CN" altLang="en-US" sz="2800" dirty="0">
                <a:latin typeface="宋体" panose="02010600030101010101" pitchFamily="2" charset="-122"/>
              </a:rPr>
              <a:t>为已知的分类</a:t>
            </a:r>
            <a:r>
              <a:rPr kumimoji="1" lang="en-US" altLang="zh-CN" sz="2800" dirty="0"/>
              <a:t>.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800" dirty="0">
                <a:latin typeface="宋体" panose="02010600030101010101" pitchFamily="2" charset="-122"/>
              </a:rPr>
              <a:t>   </a:t>
            </a:r>
            <a:r>
              <a:rPr kumimoji="1" lang="zh-CN" altLang="en-US" sz="2800" dirty="0">
                <a:latin typeface="宋体" panose="02010600030101010101" pitchFamily="2" charset="-122"/>
              </a:rPr>
              <a:t>现在问待判断的对象</a:t>
            </a:r>
            <a:r>
              <a:rPr kumimoji="1" lang="en-US" altLang="zh-CN" sz="2800" i="1" dirty="0"/>
              <a:t>x </a:t>
            </a:r>
            <a:r>
              <a:rPr kumimoji="1" lang="en-US" altLang="zh-CN" sz="2800" dirty="0"/>
              <a:t>= (</a:t>
            </a:r>
            <a:r>
              <a:rPr kumimoji="1" lang="en-US" altLang="zh-CN" sz="2800" i="1" dirty="0"/>
              <a:t>x</a:t>
            </a:r>
            <a:r>
              <a:rPr kumimoji="1" lang="en-US" altLang="zh-CN" sz="2800" baseline="-30000" dirty="0"/>
              <a:t>1</a:t>
            </a:r>
            <a:r>
              <a:rPr kumimoji="1" lang="en-US" altLang="zh-CN" sz="2800" dirty="0"/>
              <a:t>,</a:t>
            </a:r>
            <a:r>
              <a:rPr kumimoji="1" lang="en-US" altLang="zh-CN" sz="2800" i="1" dirty="0"/>
              <a:t> x</a:t>
            </a:r>
            <a:r>
              <a:rPr kumimoji="1" lang="en-US" altLang="zh-CN" sz="2800" baseline="-30000" dirty="0"/>
              <a:t>2</a:t>
            </a:r>
            <a:r>
              <a:rPr kumimoji="1" lang="en-US" altLang="zh-CN" sz="2800" dirty="0"/>
              <a:t>,…,</a:t>
            </a:r>
            <a:r>
              <a:rPr kumimoji="1" lang="en-US" altLang="zh-CN" sz="2800" i="1" dirty="0"/>
              <a:t> </a:t>
            </a:r>
            <a:r>
              <a:rPr kumimoji="1" lang="en-US" altLang="zh-CN" sz="2800" i="1" dirty="0" err="1"/>
              <a:t>x</a:t>
            </a:r>
            <a:r>
              <a:rPr kumimoji="1" lang="en-US" altLang="zh-CN" sz="2800" i="1" baseline="-30000" dirty="0" err="1"/>
              <a:t>m</a:t>
            </a:r>
            <a:r>
              <a:rPr kumimoji="1" lang="en-US" altLang="zh-CN" sz="2800" dirty="0"/>
              <a:t>)</a:t>
            </a:r>
            <a:r>
              <a:rPr kumimoji="1" lang="en-US" altLang="zh-CN" sz="2800" i="1" baseline="30000" dirty="0"/>
              <a:t>T</a:t>
            </a:r>
            <a:r>
              <a:rPr kumimoji="1" lang="zh-CN" altLang="en-US" sz="2800" dirty="0">
                <a:latin typeface="宋体" panose="02010600030101010101" pitchFamily="2" charset="-122"/>
              </a:rPr>
              <a:t>是属于</a:t>
            </a:r>
            <a:r>
              <a:rPr kumimoji="1" lang="en-US" altLang="zh-CN" sz="2800" i="1" dirty="0"/>
              <a:t>A</a:t>
            </a:r>
            <a:r>
              <a:rPr kumimoji="1" lang="en-US" altLang="zh-CN" sz="2800" baseline="-30000" dirty="0"/>
              <a:t>1</a:t>
            </a:r>
            <a:r>
              <a:rPr kumimoji="1" lang="en-US" altLang="zh-CN" sz="2800" dirty="0"/>
              <a:t>,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800" i="1" dirty="0"/>
              <a:t> A</a:t>
            </a:r>
            <a:r>
              <a:rPr kumimoji="1" lang="en-US" altLang="zh-CN" sz="2800" baseline="-30000" dirty="0"/>
              <a:t>2</a:t>
            </a:r>
            <a:r>
              <a:rPr kumimoji="1" lang="en-US" altLang="zh-CN" sz="2800" dirty="0"/>
              <a:t>,…,</a:t>
            </a:r>
            <a:r>
              <a:rPr kumimoji="1" lang="en-US" altLang="zh-CN" sz="2800" i="1" dirty="0"/>
              <a:t> </a:t>
            </a:r>
            <a:r>
              <a:rPr kumimoji="1" lang="en-US" altLang="zh-CN" sz="2800" i="1" dirty="0" err="1"/>
              <a:t>A</a:t>
            </a:r>
            <a:r>
              <a:rPr kumimoji="1" lang="en-US" altLang="zh-CN" sz="2800" i="1" baseline="-30000" dirty="0" err="1"/>
              <a:t>r</a:t>
            </a:r>
            <a:r>
              <a:rPr kumimoji="1" lang="zh-CN" altLang="en-US" sz="2800" dirty="0">
                <a:latin typeface="宋体" panose="02010600030101010101" pitchFamily="2" charset="-122"/>
              </a:rPr>
              <a:t>中的哪一类？这就构成了判别分析问题的</a:t>
            </a:r>
            <a:endParaRPr kumimoji="1"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宋体" panose="02010600030101010101" pitchFamily="2" charset="-122"/>
              </a:rPr>
              <a:t>基本内容</a:t>
            </a:r>
            <a:r>
              <a:rPr kumimoji="1" lang="en-US" altLang="zh-CN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26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D54EF0-A017-67D8-F804-C53D878F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32756"/>
            <a:ext cx="786067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16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C065319-7301-456B-B0DF-DDC34E73E0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23728" y="1124744"/>
            <a:ext cx="4191000" cy="576064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判别分析思想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AC22735-68D2-4124-BE36-BD37A201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772816"/>
            <a:ext cx="8991600" cy="4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    为了能识别待判断的对象</a:t>
            </a:r>
            <a:r>
              <a:rPr kumimoji="1" lang="en-US" altLang="zh-CN" sz="2400" i="1" dirty="0"/>
              <a:t>x </a:t>
            </a:r>
            <a:r>
              <a:rPr kumimoji="1" lang="en-US" altLang="zh-CN" sz="2400" dirty="0"/>
              <a:t>= (</a:t>
            </a:r>
            <a:r>
              <a:rPr kumimoji="1" lang="en-US" altLang="zh-CN" sz="2400" i="1" dirty="0"/>
              <a:t>x</a:t>
            </a:r>
            <a:r>
              <a:rPr kumimoji="1" lang="en-US" altLang="zh-CN" sz="2400" baseline="-30000" dirty="0"/>
              <a:t>1</a:t>
            </a:r>
            <a:r>
              <a:rPr kumimoji="1" lang="en-US" altLang="zh-CN" sz="2400" dirty="0"/>
              <a:t>,</a:t>
            </a:r>
            <a:r>
              <a:rPr kumimoji="1" lang="en-US" altLang="zh-CN" sz="2400" i="1" dirty="0"/>
              <a:t> x</a:t>
            </a:r>
            <a:r>
              <a:rPr kumimoji="1" lang="en-US" altLang="zh-CN" sz="2400" baseline="-30000" dirty="0"/>
              <a:t>2</a:t>
            </a:r>
            <a:r>
              <a:rPr kumimoji="1" lang="en-US" altLang="zh-CN" sz="2400" dirty="0"/>
              <a:t>,…,</a:t>
            </a:r>
            <a:r>
              <a:rPr kumimoji="1" lang="en-US" altLang="zh-CN" sz="2400" i="1" dirty="0"/>
              <a:t> </a:t>
            </a:r>
            <a:r>
              <a:rPr kumimoji="1" lang="en-US" altLang="zh-CN" sz="2400" i="1" dirty="0" err="1"/>
              <a:t>x</a:t>
            </a:r>
            <a:r>
              <a:rPr kumimoji="1" lang="en-US" altLang="zh-CN" sz="2400" i="1" baseline="-30000" dirty="0" err="1"/>
              <a:t>m</a:t>
            </a:r>
            <a:r>
              <a:rPr kumimoji="1" lang="en-US" altLang="zh-CN" sz="2400" dirty="0"/>
              <a:t>)</a:t>
            </a:r>
            <a:r>
              <a:rPr kumimoji="1" lang="en-US" altLang="zh-CN" sz="2400" i="1" baseline="30000" dirty="0"/>
              <a:t>T</a:t>
            </a:r>
            <a:r>
              <a:rPr kumimoji="1" lang="zh-CN" altLang="en-US" sz="2400" dirty="0">
                <a:latin typeface="宋体" panose="02010600030101010101" pitchFamily="2" charset="-122"/>
              </a:rPr>
              <a:t>是属于已知类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400" i="1" dirty="0"/>
              <a:t>  A</a:t>
            </a:r>
            <a:r>
              <a:rPr kumimoji="1" lang="en-US" altLang="zh-CN" sz="2400" baseline="-30000" dirty="0"/>
              <a:t>1</a:t>
            </a:r>
            <a:r>
              <a:rPr kumimoji="1" lang="en-US" altLang="zh-CN" sz="2400" dirty="0"/>
              <a:t>,</a:t>
            </a:r>
            <a:r>
              <a:rPr kumimoji="1" lang="en-US" altLang="zh-CN" sz="2400" i="1" dirty="0"/>
              <a:t> A</a:t>
            </a:r>
            <a:r>
              <a:rPr kumimoji="1" lang="en-US" altLang="zh-CN" sz="2400" baseline="-30000" dirty="0"/>
              <a:t>2</a:t>
            </a:r>
            <a:r>
              <a:rPr kumimoji="1" lang="en-US" altLang="zh-CN" sz="2400" dirty="0"/>
              <a:t>,…,</a:t>
            </a:r>
            <a:r>
              <a:rPr kumimoji="1" lang="en-US" altLang="zh-CN" sz="2400" i="1" dirty="0"/>
              <a:t> </a:t>
            </a:r>
            <a:r>
              <a:rPr kumimoji="1" lang="en-US" altLang="zh-CN" sz="2400" i="1" dirty="0" err="1"/>
              <a:t>A</a:t>
            </a:r>
            <a:r>
              <a:rPr kumimoji="1" lang="en-US" altLang="zh-CN" sz="2400" i="1" baseline="-30000" dirty="0" err="1"/>
              <a:t>r</a:t>
            </a:r>
            <a:r>
              <a:rPr kumimoji="1" lang="zh-CN" altLang="en-US" sz="2400" dirty="0">
                <a:latin typeface="宋体" panose="02010600030101010101" pitchFamily="2" charset="-122"/>
              </a:rPr>
              <a:t>中的哪一类？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    </a:t>
            </a:r>
            <a:r>
              <a:rPr kumimoji="1" lang="zh-CN" altLang="en-US" sz="2400" dirty="0"/>
              <a:t>事先必须要有一个一般规则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一旦知道了</a:t>
            </a:r>
            <a:r>
              <a:rPr kumimoji="1" lang="en-US" altLang="zh-CN" sz="2400" i="1" dirty="0"/>
              <a:t>x</a:t>
            </a:r>
            <a:r>
              <a:rPr kumimoji="1" lang="zh-CN" altLang="en-US" sz="2400" dirty="0"/>
              <a:t>的值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便能根据</a:t>
            </a:r>
            <a:endParaRPr kumimoji="1" lang="en-US" altLang="zh-CN" sz="2400" dirty="0"/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400" dirty="0"/>
              <a:t>这个规则立即作出判断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称这样的一个规则为</a:t>
            </a:r>
            <a:r>
              <a:rPr kumimoji="1" lang="zh-CN" altLang="en-US" sz="2400" dirty="0">
                <a:solidFill>
                  <a:srgbClr val="00FF00"/>
                </a:solidFill>
                <a:ea typeface="黑体" panose="02010609060101010101" pitchFamily="49" charset="-122"/>
              </a:rPr>
              <a:t>判别规则</a:t>
            </a:r>
            <a:r>
              <a:rPr kumimoji="1" lang="en-US" altLang="zh-CN" sz="2400" dirty="0"/>
              <a:t>.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400" dirty="0">
                <a:latin typeface="宋体" panose="02010600030101010101" pitchFamily="2" charset="-122"/>
              </a:rPr>
              <a:t>    </a:t>
            </a:r>
            <a:r>
              <a:rPr kumimoji="1" lang="zh-CN" altLang="en-US" sz="2400" dirty="0"/>
              <a:t>判别规则往往通过的某个函数来表达</a:t>
            </a:r>
            <a:r>
              <a:rPr kumimoji="1" lang="en-US" altLang="zh-CN" sz="2400" dirty="0">
                <a:latin typeface="宋体" panose="02010600030101010101" pitchFamily="2" charset="-122"/>
              </a:rPr>
              <a:t>, </a:t>
            </a:r>
            <a:r>
              <a:rPr kumimoji="1" lang="zh-CN" altLang="en-US" sz="2400" dirty="0"/>
              <a:t>我们把它称为</a:t>
            </a:r>
            <a:r>
              <a:rPr kumimoji="1" lang="zh-CN" altLang="en-US" sz="2400" dirty="0">
                <a:solidFill>
                  <a:srgbClr val="00FF00"/>
                </a:solidFill>
                <a:ea typeface="黑体" panose="02010609060101010101" pitchFamily="49" charset="-122"/>
              </a:rPr>
              <a:t>判别</a:t>
            </a:r>
            <a:endParaRPr kumimoji="1" lang="en-US" altLang="zh-CN" sz="2400" dirty="0">
              <a:solidFill>
                <a:srgbClr val="00FF00"/>
              </a:solidFill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FF00"/>
                </a:solidFill>
                <a:ea typeface="黑体" panose="02010609060101010101" pitchFamily="49" charset="-122"/>
              </a:rPr>
              <a:t>函数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记作</a:t>
            </a:r>
            <a:r>
              <a:rPr kumimoji="1" lang="en-US" altLang="zh-CN" sz="2400" i="1" dirty="0"/>
              <a:t>W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 err="1"/>
              <a:t>i</a:t>
            </a:r>
            <a:r>
              <a:rPr kumimoji="1" lang="en-US" altLang="zh-CN" sz="2400" dirty="0"/>
              <a:t>; </a:t>
            </a:r>
            <a:r>
              <a:rPr kumimoji="1" lang="en-US" altLang="zh-CN" sz="2400" i="1" dirty="0"/>
              <a:t>x</a:t>
            </a:r>
            <a:r>
              <a:rPr kumimoji="1" lang="en-US" altLang="zh-CN" sz="2400" dirty="0"/>
              <a:t>).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400" dirty="0">
                <a:latin typeface="宋体" panose="02010600030101010101" pitchFamily="2" charset="-122"/>
              </a:rPr>
              <a:t>    </a:t>
            </a:r>
            <a:r>
              <a:rPr kumimoji="1" lang="zh-CN" altLang="en-US" sz="2400" dirty="0">
                <a:latin typeface="宋体" panose="02010600030101010101" pitchFamily="2" charset="-122"/>
              </a:rPr>
              <a:t>一旦知道了</a:t>
            </a:r>
            <a:r>
              <a:rPr kumimoji="1" lang="zh-CN" altLang="en-US" sz="2400" dirty="0"/>
              <a:t>判别函数并确定了</a:t>
            </a:r>
            <a:r>
              <a:rPr kumimoji="1" lang="zh-CN" altLang="en-US" sz="2400" dirty="0">
                <a:latin typeface="宋体" panose="02010600030101010101" pitchFamily="2" charset="-122"/>
              </a:rPr>
              <a:t>判别规则，最好将已知类别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宋体" panose="02010600030101010101" pitchFamily="2" charset="-122"/>
              </a:rPr>
              <a:t>的对象代入检验，这一过程称为</a:t>
            </a:r>
            <a:r>
              <a:rPr kumimoji="1" lang="zh-CN" altLang="en-US" sz="2400" dirty="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回代检验</a:t>
            </a:r>
            <a:r>
              <a:rPr kumimoji="1" lang="zh-CN" altLang="en-US" sz="2400" dirty="0">
                <a:latin typeface="宋体" panose="02010600030101010101" pitchFamily="2" charset="-122"/>
              </a:rPr>
              <a:t>，以便检验你的</a:t>
            </a:r>
            <a:r>
              <a:rPr kumimoji="1" lang="zh-CN" altLang="en-US" sz="2400" dirty="0"/>
              <a:t>判别</a:t>
            </a:r>
            <a:endParaRPr kumimoji="1" lang="en-US" altLang="zh-CN" sz="2400" dirty="0"/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400" dirty="0"/>
              <a:t>函数和</a:t>
            </a:r>
            <a:r>
              <a:rPr kumimoji="1" lang="zh-CN" altLang="en-US" sz="2400" dirty="0">
                <a:latin typeface="宋体" panose="02010600030101010101" pitchFamily="2" charset="-122"/>
              </a:rPr>
              <a:t>判别规则是否正确</a:t>
            </a:r>
            <a:r>
              <a:rPr kumimoji="1"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0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对象 2">
            <a:extLst>
              <a:ext uri="{FF2B5EF4-FFF2-40B4-BE49-F238E27FC236}">
                <a16:creationId xmlns:a16="http://schemas.microsoft.com/office/drawing/2014/main" id="{86A20B23-C90B-47C9-857F-83DE64063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" y="361950"/>
          <a:ext cx="8096250" cy="613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37456" imgH="6240437" progId="Word.Document.8">
                  <p:embed/>
                </p:oleObj>
              </mc:Choice>
              <mc:Fallback>
                <p:oleObj name="Document" r:id="rId2" imgW="8237456" imgH="6240437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61950"/>
                        <a:ext cx="8096250" cy="613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>
            <a:extLst>
              <a:ext uri="{FF2B5EF4-FFF2-40B4-BE49-F238E27FC236}">
                <a16:creationId xmlns:a16="http://schemas.microsoft.com/office/drawing/2014/main" id="{1FD7E189-74BA-430D-91E4-0B7A98E12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464" y="1189213"/>
            <a:ext cx="446387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</a:rPr>
              <a:t> 两总体的距离判别分析</a:t>
            </a:r>
            <a:r>
              <a:rPr lang="en-US" altLang="zh-CN" sz="2800" b="1" dirty="0">
                <a:latin typeface="Arial" panose="020B0604020202020204" pitchFamily="34" charset="0"/>
              </a:rPr>
              <a:t>:</a:t>
            </a:r>
            <a:r>
              <a:rPr lang="zh-CN" altLang="en-US" sz="2800" b="1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8921CFCC-3D29-4BF5-BCC1-7A2AF2E0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" y="1753847"/>
            <a:ext cx="8064500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    先考虑两个总体的情况。设     ，   为两个不同的</a:t>
            </a:r>
            <a:r>
              <a:rPr lang="en-US" altLang="zh-CN" sz="2800" dirty="0">
                <a:latin typeface="Arial" panose="020B0604020202020204" pitchFamily="34" charset="0"/>
              </a:rPr>
              <a:t>p</a:t>
            </a:r>
            <a:r>
              <a:rPr lang="zh-CN" altLang="en-US" sz="2800" dirty="0">
                <a:latin typeface="Arial" panose="020B0604020202020204" pitchFamily="34" charset="0"/>
              </a:rPr>
              <a:t>元已知总体，   的均值向量是    ，         ，   的协方差矩阵是      ，          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   设                                是一个待判样品，距离判别准则为</a:t>
            </a:r>
            <a:r>
              <a:rPr lang="en-US" altLang="zh-CN" sz="2800" dirty="0">
                <a:latin typeface="Arial" panose="020B0604020202020204" pitchFamily="34" charset="0"/>
              </a:rPr>
              <a:t>: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C3A229BE-4F25-40C2-BEBD-FE3D1194DE1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61593130"/>
              </p:ext>
            </p:extLst>
          </p:nvPr>
        </p:nvGraphicFramePr>
        <p:xfrm>
          <a:off x="5394642" y="1845604"/>
          <a:ext cx="420688" cy="51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28600" progId="Equation.DSMT4">
                  <p:embed/>
                </p:oleObj>
              </mc:Choice>
              <mc:Fallback>
                <p:oleObj name="Equation" r:id="rId2" imgW="177480" imgH="228600" progId="Equation.DSMT4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:a16="http://schemas.microsoft.com/office/drawing/2014/main" id="{C3A229BE-4F25-40C2-BEBD-FE3D1194D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642" y="1845604"/>
                        <a:ext cx="420688" cy="517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>
            <a:extLst>
              <a:ext uri="{FF2B5EF4-FFF2-40B4-BE49-F238E27FC236}">
                <a16:creationId xmlns:a16="http://schemas.microsoft.com/office/drawing/2014/main" id="{B544C2A3-A956-4D72-9AA5-93336EEDC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15727"/>
              </p:ext>
            </p:extLst>
          </p:nvPr>
        </p:nvGraphicFramePr>
        <p:xfrm>
          <a:off x="3172480" y="2217714"/>
          <a:ext cx="447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147463" name="Object 7">
                        <a:extLst>
                          <a:ext uri="{FF2B5EF4-FFF2-40B4-BE49-F238E27FC236}">
                            <a16:creationId xmlns:a16="http://schemas.microsoft.com/office/drawing/2014/main" id="{B544C2A3-A956-4D72-9AA5-93336EEDCA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480" y="2217714"/>
                        <a:ext cx="4476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>
            <a:extLst>
              <a:ext uri="{FF2B5EF4-FFF2-40B4-BE49-F238E27FC236}">
                <a16:creationId xmlns:a16="http://schemas.microsoft.com/office/drawing/2014/main" id="{A50DF21F-5CD9-4028-B6AF-5E024EEA7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931426"/>
              </p:ext>
            </p:extLst>
          </p:nvPr>
        </p:nvGraphicFramePr>
        <p:xfrm>
          <a:off x="5826442" y="2207554"/>
          <a:ext cx="415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147464" name="Object 8">
                        <a:extLst>
                          <a:ext uri="{FF2B5EF4-FFF2-40B4-BE49-F238E27FC236}">
                            <a16:creationId xmlns:a16="http://schemas.microsoft.com/office/drawing/2014/main" id="{A50DF21F-5CD9-4028-B6AF-5E024EEA7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442" y="2207554"/>
                        <a:ext cx="4159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>
            <a:extLst>
              <a:ext uri="{FF2B5EF4-FFF2-40B4-BE49-F238E27FC236}">
                <a16:creationId xmlns:a16="http://schemas.microsoft.com/office/drawing/2014/main" id="{C8450F92-D958-4283-9E26-512CC99AC9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02368"/>
              </p:ext>
            </p:extLst>
          </p:nvPr>
        </p:nvGraphicFramePr>
        <p:xfrm>
          <a:off x="2873692" y="2639354"/>
          <a:ext cx="415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47465" name="Object 9">
                        <a:extLst>
                          <a:ext uri="{FF2B5EF4-FFF2-40B4-BE49-F238E27FC236}">
                            <a16:creationId xmlns:a16="http://schemas.microsoft.com/office/drawing/2014/main" id="{C8450F92-D958-4283-9E26-512CC99AC9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692" y="2639354"/>
                        <a:ext cx="4159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>
            <a:extLst>
              <a:ext uri="{FF2B5EF4-FFF2-40B4-BE49-F238E27FC236}">
                <a16:creationId xmlns:a16="http://schemas.microsoft.com/office/drawing/2014/main" id="{1807BD50-6AF8-4EAC-A61D-A0C7482BB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619381"/>
              </p:ext>
            </p:extLst>
          </p:nvPr>
        </p:nvGraphicFramePr>
        <p:xfrm>
          <a:off x="1509236" y="3106992"/>
          <a:ext cx="27289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68200" imgH="241200" progId="Equation.DSMT4">
                  <p:embed/>
                </p:oleObj>
              </mc:Choice>
              <mc:Fallback>
                <p:oleObj name="Equation" r:id="rId10" imgW="1168200" imgH="241200" progId="Equation.DSMT4">
                  <p:embed/>
                  <p:pic>
                    <p:nvPicPr>
                      <p:cNvPr id="147466" name="Object 10">
                        <a:extLst>
                          <a:ext uri="{FF2B5EF4-FFF2-40B4-BE49-F238E27FC236}">
                            <a16:creationId xmlns:a16="http://schemas.microsoft.com/office/drawing/2014/main" id="{1807BD50-6AF8-4EAC-A61D-A0C7482BB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236" y="3106992"/>
                        <a:ext cx="27289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>
            <a:extLst>
              <a:ext uri="{FF2B5EF4-FFF2-40B4-BE49-F238E27FC236}">
                <a16:creationId xmlns:a16="http://schemas.microsoft.com/office/drawing/2014/main" id="{5CAB9D19-FF7F-40CB-ABBD-0BE6AB97B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381284"/>
              </p:ext>
            </p:extLst>
          </p:nvPr>
        </p:nvGraphicFramePr>
        <p:xfrm>
          <a:off x="6022022" y="1836834"/>
          <a:ext cx="4206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147467" name="Object 11">
                        <a:extLst>
                          <a:ext uri="{FF2B5EF4-FFF2-40B4-BE49-F238E27FC236}">
                            <a16:creationId xmlns:a16="http://schemas.microsoft.com/office/drawing/2014/main" id="{5CAB9D19-FF7F-40CB-ABBD-0BE6AB97B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022" y="1836834"/>
                        <a:ext cx="4206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8" name="Object 12">
            <a:extLst>
              <a:ext uri="{FF2B5EF4-FFF2-40B4-BE49-F238E27FC236}">
                <a16:creationId xmlns:a16="http://schemas.microsoft.com/office/drawing/2014/main" id="{BD42C0F4-1F43-406B-A0F7-C37688CD1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893989"/>
              </p:ext>
            </p:extLst>
          </p:nvPr>
        </p:nvGraphicFramePr>
        <p:xfrm>
          <a:off x="7626667" y="2207554"/>
          <a:ext cx="3921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147468" name="Object 12">
                        <a:extLst>
                          <a:ext uri="{FF2B5EF4-FFF2-40B4-BE49-F238E27FC236}">
                            <a16:creationId xmlns:a16="http://schemas.microsoft.com/office/drawing/2014/main" id="{BD42C0F4-1F43-406B-A0F7-C37688CD12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667" y="2207554"/>
                        <a:ext cx="3921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9" name="Object 13">
            <a:extLst>
              <a:ext uri="{FF2B5EF4-FFF2-40B4-BE49-F238E27FC236}">
                <a16:creationId xmlns:a16="http://schemas.microsoft.com/office/drawing/2014/main" id="{ECE436AD-3E68-45A5-9541-5378BF734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89543"/>
              </p:ext>
            </p:extLst>
          </p:nvPr>
        </p:nvGraphicFramePr>
        <p:xfrm>
          <a:off x="6474142" y="2278992"/>
          <a:ext cx="936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19040" imgH="203040" progId="Equation.DSMT4">
                  <p:embed/>
                </p:oleObj>
              </mc:Choice>
              <mc:Fallback>
                <p:oleObj name="Equation" r:id="rId15" imgW="419040" imgH="203040" progId="Equation.DSMT4">
                  <p:embed/>
                  <p:pic>
                    <p:nvPicPr>
                      <p:cNvPr id="147469" name="Object 13">
                        <a:extLst>
                          <a:ext uri="{FF2B5EF4-FFF2-40B4-BE49-F238E27FC236}">
                            <a16:creationId xmlns:a16="http://schemas.microsoft.com/office/drawing/2014/main" id="{ECE436AD-3E68-45A5-9541-5378BF734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142" y="2278992"/>
                        <a:ext cx="936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0" name="Object 14">
            <a:extLst>
              <a:ext uri="{FF2B5EF4-FFF2-40B4-BE49-F238E27FC236}">
                <a16:creationId xmlns:a16="http://schemas.microsoft.com/office/drawing/2014/main" id="{95F5B86E-7A9A-42E8-9589-C8936544C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07274"/>
              </p:ext>
            </p:extLst>
          </p:nvPr>
        </p:nvGraphicFramePr>
        <p:xfrm>
          <a:off x="3594417" y="2639354"/>
          <a:ext cx="10810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19040" imgH="203040" progId="Equation.DSMT4">
                  <p:embed/>
                </p:oleObj>
              </mc:Choice>
              <mc:Fallback>
                <p:oleObj name="Equation" r:id="rId17" imgW="419040" imgH="203040" progId="Equation.DSMT4">
                  <p:embed/>
                  <p:pic>
                    <p:nvPicPr>
                      <p:cNvPr id="147470" name="Object 14">
                        <a:extLst>
                          <a:ext uri="{FF2B5EF4-FFF2-40B4-BE49-F238E27FC236}">
                            <a16:creationId xmlns:a16="http://schemas.microsoft.com/office/drawing/2014/main" id="{95F5B86E-7A9A-42E8-9589-C8936544C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417" y="2639354"/>
                        <a:ext cx="10810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1" name="Object 15">
            <a:extLst>
              <a:ext uri="{FF2B5EF4-FFF2-40B4-BE49-F238E27FC236}">
                <a16:creationId xmlns:a16="http://schemas.microsoft.com/office/drawing/2014/main" id="{F83F2CAB-7978-4EF8-B78B-52DF35689A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59989"/>
              </p:ext>
            </p:extLst>
          </p:nvPr>
        </p:nvGraphicFramePr>
        <p:xfrm>
          <a:off x="2112545" y="4032807"/>
          <a:ext cx="50720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81080" imgH="482400" progId="Equation.DSMT4">
                  <p:embed/>
                </p:oleObj>
              </mc:Choice>
              <mc:Fallback>
                <p:oleObj name="Equation" r:id="rId18" imgW="1981080" imgH="482400" progId="Equation.DSMT4">
                  <p:embed/>
                  <p:pic>
                    <p:nvPicPr>
                      <p:cNvPr id="147471" name="Object 15">
                        <a:extLst>
                          <a:ext uri="{FF2B5EF4-FFF2-40B4-BE49-F238E27FC236}">
                            <a16:creationId xmlns:a16="http://schemas.microsoft.com/office/drawing/2014/main" id="{F83F2CAB-7978-4EF8-B78B-52DF35689A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545" y="4032807"/>
                        <a:ext cx="5072063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F8F1076-F02D-4C9E-888B-9E3E3805BD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76" y="5294263"/>
            <a:ext cx="7315200" cy="923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5556CD-FE86-4F95-B92E-DADD18C1DA69}"/>
              </a:ext>
            </a:extLst>
          </p:cNvPr>
          <p:cNvGrpSpPr/>
          <p:nvPr/>
        </p:nvGrpSpPr>
        <p:grpSpPr>
          <a:xfrm>
            <a:off x="50817" y="3174876"/>
            <a:ext cx="9451182" cy="2842557"/>
            <a:chOff x="79692" y="3165251"/>
            <a:chExt cx="9451182" cy="2842557"/>
          </a:xfrm>
        </p:grpSpPr>
        <p:sp>
          <p:nvSpPr>
            <p:cNvPr id="143363" name="Text Box 3">
              <a:extLst>
                <a:ext uri="{FF2B5EF4-FFF2-40B4-BE49-F238E27FC236}">
                  <a16:creationId xmlns:a16="http://schemas.microsoft.com/office/drawing/2014/main" id="{623B4DF2-F981-455C-B0AC-524B3A949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24" y="3165251"/>
              <a:ext cx="85693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(1) </a:t>
              </a:r>
              <a:r>
                <a:rPr lang="zh-CN" altLang="en-US" sz="2800" dirty="0"/>
                <a:t>同一总体的两个向量之间的马氏距离</a:t>
              </a:r>
            </a:p>
          </p:txBody>
        </p:sp>
        <p:sp>
          <p:nvSpPr>
            <p:cNvPr id="143364" name="Rectangle 4">
              <a:extLst>
                <a:ext uri="{FF2B5EF4-FFF2-40B4-BE49-F238E27FC236}">
                  <a16:creationId xmlns:a16="http://schemas.microsoft.com/office/drawing/2014/main" id="{0743DED5-F62E-4EB5-AB61-E13034D52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74" y="3668488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65" name="Text Box 5">
              <a:extLst>
                <a:ext uri="{FF2B5EF4-FFF2-40B4-BE49-F238E27FC236}">
                  <a16:creationId xmlns:a16="http://schemas.microsoft.com/office/drawing/2014/main" id="{A6A4ACDA-94C8-4AF2-A9A8-038A9758A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25" y="5484588"/>
              <a:ext cx="49682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    其中</a:t>
              </a:r>
              <a:r>
                <a:rPr lang="zh-CN" altLang="en-US" sz="2800" dirty="0">
                  <a:sym typeface="Symbol" panose="05050102010706020507" pitchFamily="18" charset="2"/>
                </a:rPr>
                <a:t></a:t>
              </a:r>
              <a:r>
                <a:rPr lang="zh-CN" altLang="en-US" sz="2800" dirty="0"/>
                <a:t> 为总体协方差矩阵</a:t>
              </a:r>
              <a:r>
                <a:rPr lang="en-US" altLang="zh-CN" sz="2800" dirty="0"/>
                <a:t>.</a:t>
              </a:r>
            </a:p>
          </p:txBody>
        </p:sp>
        <p:sp>
          <p:nvSpPr>
            <p:cNvPr id="143366" name="Text Box 6">
              <a:extLst>
                <a:ext uri="{FF2B5EF4-FFF2-40B4-BE49-F238E27FC236}">
                  <a16:creationId xmlns:a16="http://schemas.microsoft.com/office/drawing/2014/main" id="{3FDBF924-1CAE-4EDC-BE93-50A2A58A2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2" y="3773590"/>
              <a:ext cx="88931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       设有</a:t>
              </a:r>
              <a:r>
                <a:rPr lang="en-US" altLang="zh-CN" sz="2800" i="1" dirty="0"/>
                <a:t>n</a:t>
              </a:r>
              <a:r>
                <a:rPr lang="zh-CN" altLang="en-US" sz="2800" dirty="0"/>
                <a:t>维向量                                                   </a:t>
              </a:r>
              <a:r>
                <a:rPr lang="en-US" altLang="zh-CN" sz="2800" dirty="0"/>
                <a:t>,</a:t>
              </a:r>
              <a:r>
                <a:rPr lang="zh-CN" altLang="en-US" sz="2800" dirty="0"/>
                <a:t>则称</a:t>
              </a:r>
            </a:p>
          </p:txBody>
        </p:sp>
        <p:graphicFrame>
          <p:nvGraphicFramePr>
            <p:cNvPr id="143367" name="Object 7">
              <a:extLst>
                <a:ext uri="{FF2B5EF4-FFF2-40B4-BE49-F238E27FC236}">
                  <a16:creationId xmlns:a16="http://schemas.microsoft.com/office/drawing/2014/main" id="{75EC2EE9-0C46-4358-AE37-27C5C830D0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564408"/>
                </p:ext>
              </p:extLst>
            </p:nvPr>
          </p:nvGraphicFramePr>
          <p:xfrm>
            <a:off x="2366040" y="4288501"/>
            <a:ext cx="4536504" cy="685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28800" imgH="279360" progId="Equation.DSMT4">
                    <p:embed/>
                  </p:oleObj>
                </mc:Choice>
                <mc:Fallback>
                  <p:oleObj name="Equation" r:id="rId2" imgW="1828800" imgH="279360" progId="Equation.DSMT4">
                    <p:embed/>
                    <p:pic>
                      <p:nvPicPr>
                        <p:cNvPr id="143367" name="Object 7">
                          <a:extLst>
                            <a:ext uri="{FF2B5EF4-FFF2-40B4-BE49-F238E27FC236}">
                              <a16:creationId xmlns:a16="http://schemas.microsoft.com/office/drawing/2014/main" id="{75EC2EE9-0C46-4358-AE37-27C5C830D0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040" y="4288501"/>
                          <a:ext cx="4536504" cy="6852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CC16EBD2-B41B-4A23-BC5E-81B24CE8A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162" y="4965476"/>
              <a:ext cx="72009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为</a:t>
              </a:r>
              <a:r>
                <a:rPr lang="en-US" altLang="zh-CN" sz="2800" i="1"/>
                <a:t>n</a:t>
              </a:r>
              <a:r>
                <a:rPr lang="zh-CN" altLang="en-US" sz="2800"/>
                <a:t>维向量</a:t>
              </a:r>
              <a:r>
                <a:rPr lang="en-US" altLang="zh-CN" sz="2800" i="1"/>
                <a:t>x</a:t>
              </a:r>
              <a:r>
                <a:rPr lang="zh-CN" altLang="en-US" sz="2800"/>
                <a:t>，</a:t>
              </a:r>
              <a:r>
                <a:rPr lang="en-US" altLang="zh-CN" sz="2800" i="1"/>
                <a:t>y</a:t>
              </a:r>
              <a:r>
                <a:rPr lang="zh-CN" altLang="en-US" sz="2800"/>
                <a:t>之间的马氏距离</a:t>
              </a:r>
              <a:r>
                <a:rPr lang="en-US" altLang="zh-CN" sz="2800"/>
                <a:t>.</a:t>
              </a:r>
            </a:p>
          </p:txBody>
        </p:sp>
        <p:graphicFrame>
          <p:nvGraphicFramePr>
            <p:cNvPr id="143369" name="Object 9">
              <a:extLst>
                <a:ext uri="{FF2B5EF4-FFF2-40B4-BE49-F238E27FC236}">
                  <a16:creationId xmlns:a16="http://schemas.microsoft.com/office/drawing/2014/main" id="{E2DF9051-D8DA-4B21-8FDC-D3A66406654B}"/>
                </a:ext>
              </a:extLst>
            </p:cNvPr>
            <p:cNvGraphicFramePr>
              <a:graphicFrameLocks noGrp="1" noChangeAspect="1"/>
            </p:cNvGraphicFramePr>
            <p:nvPr>
              <p:ph sz="quarter" idx="1"/>
              <p:extLst>
                <p:ext uri="{D42A27DB-BD31-4B8C-83A1-F6EECF244321}">
                  <p14:modId xmlns:p14="http://schemas.microsoft.com/office/powerpoint/2010/main" val="3611607976"/>
                </p:ext>
              </p:extLst>
            </p:nvPr>
          </p:nvGraphicFramePr>
          <p:xfrm>
            <a:off x="2879240" y="3811870"/>
            <a:ext cx="4759325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61960" imgH="241200" progId="Equation.DSMT4">
                    <p:embed/>
                  </p:oleObj>
                </mc:Choice>
                <mc:Fallback>
                  <p:oleObj name="Equation" r:id="rId4" imgW="2361960" imgH="241200" progId="Equation.DSMT4">
                    <p:embed/>
                    <p:pic>
                      <p:nvPicPr>
                        <p:cNvPr id="143369" name="Object 9">
                          <a:extLst>
                            <a:ext uri="{FF2B5EF4-FFF2-40B4-BE49-F238E27FC236}">
                              <a16:creationId xmlns:a16="http://schemas.microsoft.com/office/drawing/2014/main" id="{E2DF9051-D8DA-4B21-8FDC-D3A6640665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240" y="3811870"/>
                          <a:ext cx="4759325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370" name="Text Box 10">
            <a:extLst>
              <a:ext uri="{FF2B5EF4-FFF2-40B4-BE49-F238E27FC236}">
                <a16:creationId xmlns:a16="http://schemas.microsoft.com/office/drawing/2014/main" id="{D9C6A25F-D4D4-47B4-900A-BD57DE19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87" y="1158252"/>
            <a:ext cx="8496300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/>
              <a:t>     </a:t>
            </a:r>
            <a:r>
              <a:rPr lang="zh-CN" altLang="en-US" sz="2800" dirty="0"/>
              <a:t>马氏距离</a:t>
            </a:r>
          </a:p>
          <a:p>
            <a:pPr>
              <a:spcBef>
                <a:spcPct val="20000"/>
              </a:spcBef>
            </a:pPr>
            <a:r>
              <a:rPr lang="zh-CN" altLang="en-US" sz="2800" dirty="0"/>
              <a:t>    马氏距离是由印度统计学家 </a:t>
            </a:r>
            <a:r>
              <a:rPr lang="en-US" altLang="zh-CN" sz="2800" dirty="0" err="1"/>
              <a:t>Mahalanobis</a:t>
            </a:r>
            <a:r>
              <a:rPr lang="zh-CN" altLang="en-US" sz="2800" dirty="0"/>
              <a:t>提出的，由于马氏距离具有统计意义，在距离判别分析时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zh-CN" altLang="en-US" sz="2800" dirty="0"/>
              <a:t>经常应用马氏距离：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>
            <a:extLst>
              <a:ext uri="{FF2B5EF4-FFF2-40B4-BE49-F238E27FC236}">
                <a16:creationId xmlns:a16="http://schemas.microsoft.com/office/drawing/2014/main" id="{5AA0576A-4328-45A5-93FD-7C274BA06DAD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881187"/>
            <a:ext cx="9144000" cy="3095625"/>
            <a:chOff x="0" y="482"/>
            <a:chExt cx="5760" cy="1950"/>
          </a:xfrm>
        </p:grpSpPr>
        <p:sp>
          <p:nvSpPr>
            <p:cNvPr id="144387" name="Text Box 3">
              <a:extLst>
                <a:ext uri="{FF2B5EF4-FFF2-40B4-BE49-F238E27FC236}">
                  <a16:creationId xmlns:a16="http://schemas.microsoft.com/office/drawing/2014/main" id="{8943B03E-4BDE-4E31-B2A4-69426C520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482"/>
              <a:ext cx="5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(2) </a:t>
              </a:r>
              <a:r>
                <a:rPr lang="zh-CN" altLang="en-US" sz="2800"/>
                <a:t>一个向量到一个总体的马氏距离</a:t>
              </a:r>
            </a:p>
          </p:txBody>
        </p:sp>
        <p:sp>
          <p:nvSpPr>
            <p:cNvPr id="144388" name="Rectangle 4">
              <a:extLst>
                <a:ext uri="{FF2B5EF4-FFF2-40B4-BE49-F238E27FC236}">
                  <a16:creationId xmlns:a16="http://schemas.microsoft.com/office/drawing/2014/main" id="{60923091-D425-4082-A05B-1202CA90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32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89" name="Text Box 5">
              <a:extLst>
                <a:ext uri="{FF2B5EF4-FFF2-40B4-BE49-F238E27FC236}">
                  <a16:creationId xmlns:a16="http://schemas.microsoft.com/office/drawing/2014/main" id="{13530205-A1B7-4BBD-BD68-AB7E5EFBF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935"/>
              <a:ext cx="51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     总体</a:t>
              </a:r>
              <a:r>
                <a:rPr lang="en-US" altLang="zh-CN" sz="2800" i="1"/>
                <a:t>G</a:t>
              </a:r>
              <a:r>
                <a:rPr lang="en-US" altLang="zh-CN" sz="2800"/>
                <a:t> </a:t>
              </a:r>
              <a:r>
                <a:rPr lang="zh-CN" altLang="en-US" sz="2800"/>
                <a:t>的均值向量为</a:t>
              </a:r>
              <a:r>
                <a:rPr lang="el-GR" altLang="zh-CN" sz="280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zh-CN" altLang="en-US" sz="2800"/>
                <a:t>，协方差矩阵为</a:t>
              </a:r>
              <a:r>
                <a:rPr lang="el-GR" altLang="zh-CN" sz="2800">
                  <a:cs typeface="Times New Roman" panose="02020603050405020304" pitchFamily="18" charset="0"/>
                </a:rPr>
                <a:t>Σ</a:t>
              </a:r>
              <a:r>
                <a:rPr lang="en-US" altLang="zh-CN" sz="2800"/>
                <a:t> .</a:t>
              </a:r>
              <a:r>
                <a:rPr lang="zh-CN" altLang="en-US" sz="2800"/>
                <a:t>则称</a:t>
              </a:r>
            </a:p>
          </p:txBody>
        </p:sp>
        <p:graphicFrame>
          <p:nvGraphicFramePr>
            <p:cNvPr id="144390" name="Object 6">
              <a:extLst>
                <a:ext uri="{FF2B5EF4-FFF2-40B4-BE49-F238E27FC236}">
                  <a16:creationId xmlns:a16="http://schemas.microsoft.com/office/drawing/2014/main" id="{C6DFCB2C-BFBB-493C-BAF6-EC0569D80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1344"/>
            <a:ext cx="2948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79560" imgH="279360" progId="Equation.DSMT4">
                    <p:embed/>
                  </p:oleObj>
                </mc:Choice>
                <mc:Fallback>
                  <p:oleObj name="Equation" r:id="rId2" imgW="1879560" imgH="279360" progId="Equation.DSMT4">
                    <p:embed/>
                    <p:pic>
                      <p:nvPicPr>
                        <p:cNvPr id="144390" name="Object 6">
                          <a:extLst>
                            <a:ext uri="{FF2B5EF4-FFF2-40B4-BE49-F238E27FC236}">
                              <a16:creationId xmlns:a16="http://schemas.microsoft.com/office/drawing/2014/main" id="{C6DFCB2C-BFBB-493C-BAF6-EC0569D80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344"/>
                          <a:ext cx="2948" cy="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1" name="Text Box 7">
              <a:extLst>
                <a:ext uri="{FF2B5EF4-FFF2-40B4-BE49-F238E27FC236}">
                  <a16:creationId xmlns:a16="http://schemas.microsoft.com/office/drawing/2014/main" id="{ED3D3007-1F97-4190-A129-BD0E461C8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842"/>
              <a:ext cx="47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为</a:t>
              </a:r>
              <a:r>
                <a:rPr lang="en-US" altLang="zh-CN" sz="2800" i="1"/>
                <a:t>n</a:t>
              </a:r>
              <a:r>
                <a:rPr lang="zh-CN" altLang="en-US" sz="2800"/>
                <a:t>维向量</a:t>
              </a:r>
              <a:r>
                <a:rPr lang="en-US" altLang="zh-CN" sz="2800" i="1"/>
                <a:t>x</a:t>
              </a:r>
              <a:r>
                <a:rPr lang="zh-CN" altLang="en-US" sz="2800"/>
                <a:t>与总体</a:t>
              </a:r>
              <a:r>
                <a:rPr lang="en-US" altLang="zh-CN" sz="2800" i="1"/>
                <a:t>G</a:t>
              </a:r>
              <a:r>
                <a:rPr lang="zh-CN" altLang="en-US" sz="2800"/>
                <a:t>的马氏距离</a:t>
              </a:r>
              <a:r>
                <a:rPr lang="en-US" altLang="zh-CN" sz="2800"/>
                <a:t>.</a:t>
              </a:r>
            </a:p>
          </p:txBody>
        </p:sp>
      </p:grp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>
            <a:extLst>
              <a:ext uri="{FF2B5EF4-FFF2-40B4-BE49-F238E27FC236}">
                <a16:creationId xmlns:a16="http://schemas.microsoft.com/office/drawing/2014/main" id="{223E5C9E-8FAC-424C-80C9-F628459E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417" y="662216"/>
            <a:ext cx="4752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err="1"/>
              <a:t>matlab</a:t>
            </a:r>
            <a:r>
              <a:rPr lang="zh-CN" altLang="en-US" sz="3200" dirty="0"/>
              <a:t>判别步骤：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6EB1AF0B-71F7-4950-997F-C1E4691C3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376124"/>
            <a:ext cx="8424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 </a:t>
            </a:r>
            <a:r>
              <a:rPr lang="en-US" altLang="zh-CN" sz="2400" dirty="0"/>
              <a:t>1.</a:t>
            </a:r>
            <a:r>
              <a:rPr lang="zh-CN" altLang="en-US" sz="2400" dirty="0"/>
              <a:t>计算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两类的均值向量与协方差阵</a:t>
            </a:r>
            <a:r>
              <a:rPr lang="en-US" altLang="zh-CN" sz="2400" dirty="0"/>
              <a:t>;</a:t>
            </a:r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A93E0800-32AD-42A2-B18B-BA2B86FC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10" y="1819346"/>
            <a:ext cx="8137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</a:rPr>
              <a:t>ma=mean(A),mb=mean(B),S</a:t>
            </a:r>
            <a:r>
              <a:rPr lang="en-US" altLang="zh-CN" sz="2400" baseline="-25000">
                <a:latin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</a:rPr>
              <a:t>=cov(A),S</a:t>
            </a:r>
            <a:r>
              <a:rPr lang="en-US" altLang="zh-CN" sz="2400" baseline="-25000">
                <a:latin typeface="Arial" panose="020B0604020202020204" pitchFamily="34" charset="0"/>
              </a:rPr>
              <a:t>2</a:t>
            </a:r>
            <a:r>
              <a:rPr lang="en-US" altLang="zh-CN" sz="2400">
                <a:latin typeface="Arial" panose="020B0604020202020204" pitchFamily="34" charset="0"/>
              </a:rPr>
              <a:t>=cov(B)</a:t>
            </a:r>
          </a:p>
        </p:txBody>
      </p:sp>
      <p:sp>
        <p:nvSpPr>
          <p:cNvPr id="151557" name="Text Box 5">
            <a:extLst>
              <a:ext uri="{FF2B5EF4-FFF2-40B4-BE49-F238E27FC236}">
                <a16:creationId xmlns:a16="http://schemas.microsoft.com/office/drawing/2014/main" id="{B0655A82-4A37-4F8C-AB21-8F5937915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90" y="2337367"/>
            <a:ext cx="6840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2.</a:t>
            </a:r>
            <a:r>
              <a:rPr lang="zh-CN" altLang="en-US" sz="2400" dirty="0"/>
              <a:t>计算总体的协方差矩阵</a:t>
            </a:r>
          </a:p>
        </p:txBody>
      </p:sp>
      <p:graphicFrame>
        <p:nvGraphicFramePr>
          <p:cNvPr id="151558" name="Object 6">
            <a:extLst>
              <a:ext uri="{FF2B5EF4-FFF2-40B4-BE49-F238E27FC236}">
                <a16:creationId xmlns:a16="http://schemas.microsoft.com/office/drawing/2014/main" id="{C6CC9C77-F2A0-4638-A340-6271AA2B9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904640"/>
              </p:ext>
            </p:extLst>
          </p:nvPr>
        </p:nvGraphicFramePr>
        <p:xfrm>
          <a:off x="4306614" y="2290124"/>
          <a:ext cx="2693348" cy="69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26920" imgH="444240" progId="Equation.3">
                  <p:embed/>
                </p:oleObj>
              </mc:Choice>
              <mc:Fallback>
                <p:oleObj name="公式" r:id="rId2" imgW="1726920" imgH="444240" progId="Equation.3">
                  <p:embed/>
                  <p:pic>
                    <p:nvPicPr>
                      <p:cNvPr id="151558" name="Object 6">
                        <a:extLst>
                          <a:ext uri="{FF2B5EF4-FFF2-40B4-BE49-F238E27FC236}">
                            <a16:creationId xmlns:a16="http://schemas.microsoft.com/office/drawing/2014/main" id="{C6CC9C77-F2A0-4638-A340-6271AA2B9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614" y="2290124"/>
                        <a:ext cx="2693348" cy="695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Rectangle 7">
            <a:extLst>
              <a:ext uri="{FF2B5EF4-FFF2-40B4-BE49-F238E27FC236}">
                <a16:creationId xmlns:a16="http://schemas.microsoft.com/office/drawing/2014/main" id="{E9E3B230-BA97-4028-ACCD-798220FB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22" y="2888780"/>
            <a:ext cx="6408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/>
              <a:t>其中</a:t>
            </a:r>
            <a:r>
              <a:rPr lang="en-US" altLang="zh-CN" sz="2400"/>
              <a:t>n</a:t>
            </a:r>
            <a:r>
              <a:rPr lang="en-US" altLang="zh-CN" sz="2400" baseline="-25000"/>
              <a:t>1</a:t>
            </a:r>
            <a:r>
              <a:rPr lang="en-US" altLang="zh-CN" sz="2400"/>
              <a:t>,n</a:t>
            </a:r>
            <a:r>
              <a:rPr lang="en-US" altLang="zh-CN" sz="2400" baseline="-25000"/>
              <a:t>2</a:t>
            </a:r>
            <a:r>
              <a:rPr lang="zh-CN" altLang="en-US" sz="2400"/>
              <a:t>分别为两个样本的容量</a:t>
            </a:r>
            <a:r>
              <a:rPr lang="en-US" altLang="zh-CN" sz="2400"/>
              <a:t>.</a:t>
            </a: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102D1625-DF98-4410-A855-464336BF5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4066" y="3389830"/>
            <a:ext cx="8640763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/>
              <a:t>3.</a:t>
            </a:r>
            <a:r>
              <a:rPr lang="zh-CN" altLang="en-US" sz="2400" dirty="0"/>
              <a:t>计算未知样本</a:t>
            </a:r>
            <a:r>
              <a:rPr lang="en-US" altLang="zh-CN" sz="2400" dirty="0"/>
              <a:t>x</a:t>
            </a:r>
            <a:r>
              <a:rPr lang="zh-CN" altLang="en-US" sz="2400" dirty="0"/>
              <a:t>到</a:t>
            </a:r>
            <a:r>
              <a:rPr lang="en-US" altLang="zh-CN" sz="2400" dirty="0"/>
              <a:t>A,B</a:t>
            </a:r>
            <a:r>
              <a:rPr lang="zh-CN" altLang="en-US" sz="2400" dirty="0"/>
              <a:t>两类马氏平方距离之差</a:t>
            </a:r>
          </a:p>
          <a:p>
            <a:pPr algn="ctr">
              <a:spcBef>
                <a:spcPct val="30000"/>
              </a:spcBef>
            </a:pPr>
            <a:r>
              <a:rPr lang="zh-CN" altLang="en-US" sz="2400" dirty="0"/>
              <a:t> </a:t>
            </a:r>
            <a:r>
              <a:rPr lang="en-US" altLang="zh-CN" sz="2400" dirty="0"/>
              <a:t>d=(x-ma)S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(x-ma)’- (x-mb)S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(x-mb)’ </a:t>
            </a: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B13009DC-A61C-4C17-A432-D1344C175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" y="4322210"/>
            <a:ext cx="8424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4.</a:t>
            </a:r>
            <a:r>
              <a:rPr lang="zh-CN" altLang="en-US" sz="2400" dirty="0"/>
              <a:t>若</a:t>
            </a:r>
            <a:r>
              <a:rPr lang="en-US" altLang="zh-CN" sz="2400" dirty="0"/>
              <a:t>d&lt;0,</a:t>
            </a:r>
            <a:r>
              <a:rPr lang="zh-CN" altLang="en-US" sz="2400" dirty="0"/>
              <a:t>则</a:t>
            </a:r>
            <a:r>
              <a:rPr lang="en-US" altLang="zh-CN" sz="2400" dirty="0"/>
              <a:t>x</a:t>
            </a:r>
            <a:r>
              <a:rPr lang="zh-CN" altLang="en-US" sz="2400" dirty="0"/>
              <a:t>属于</a:t>
            </a:r>
            <a:r>
              <a:rPr lang="en-US" altLang="zh-CN" sz="2400" dirty="0"/>
              <a:t>A</a:t>
            </a:r>
            <a:r>
              <a:rPr lang="zh-CN" altLang="en-US" sz="2400" dirty="0"/>
              <a:t>类</a:t>
            </a:r>
            <a:r>
              <a:rPr lang="en-US" altLang="zh-CN" sz="2400" dirty="0"/>
              <a:t>;</a:t>
            </a:r>
            <a:r>
              <a:rPr lang="zh-CN" altLang="en-US" sz="2400" dirty="0"/>
              <a:t>若</a:t>
            </a:r>
            <a:r>
              <a:rPr lang="en-US" altLang="zh-CN" sz="2400" dirty="0"/>
              <a:t>d&gt;0,</a:t>
            </a:r>
            <a:r>
              <a:rPr lang="zh-CN" altLang="en-US" sz="2400" dirty="0"/>
              <a:t>则</a:t>
            </a:r>
            <a:r>
              <a:rPr lang="en-US" altLang="zh-CN" sz="2400" dirty="0"/>
              <a:t>x</a:t>
            </a:r>
            <a:r>
              <a:rPr lang="zh-CN" altLang="en-US" sz="2400" dirty="0"/>
              <a:t>属于</a:t>
            </a:r>
            <a:r>
              <a:rPr lang="en-US" altLang="zh-CN" sz="2400" dirty="0"/>
              <a:t>B</a:t>
            </a:r>
            <a:r>
              <a:rPr lang="zh-CN" altLang="en-US" sz="2400" dirty="0"/>
              <a:t>类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E0CCA9F8-B980-4F59-85A7-9686A3DB0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30" y="4797152"/>
            <a:ext cx="6408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上述公式可以化简为：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2F61609-DAC1-4362-BF8E-E7715CC7F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44" y="5254590"/>
            <a:ext cx="6840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</a:rPr>
              <a:t>W(x)=(ma-mb)S</a:t>
            </a:r>
            <a:r>
              <a:rPr lang="en-US" altLang="zh-CN" sz="2400" baseline="30000" dirty="0">
                <a:latin typeface="Arial" panose="020B0604020202020204" pitchFamily="34" charset="0"/>
              </a:rPr>
              <a:t>-1</a:t>
            </a:r>
            <a:r>
              <a:rPr lang="en-US" altLang="zh-CN" sz="2400" dirty="0">
                <a:latin typeface="Arial" panose="020B0604020202020204" pitchFamily="34" charset="0"/>
              </a:rPr>
              <a:t>(x-(</a:t>
            </a:r>
            <a:r>
              <a:rPr lang="en-US" altLang="zh-CN" sz="2400" dirty="0" err="1">
                <a:latin typeface="Arial" panose="020B0604020202020204" pitchFamily="34" charset="0"/>
              </a:rPr>
              <a:t>ma+mb</a:t>
            </a:r>
            <a:r>
              <a:rPr lang="en-US" altLang="zh-CN" sz="2400" dirty="0">
                <a:latin typeface="Arial" panose="020B0604020202020204" pitchFamily="34" charset="0"/>
              </a:rPr>
              <a:t>)/2)’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FC75B7E1-4F75-49B2-B622-2D77E8C70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297" y="5785807"/>
            <a:ext cx="6656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若</a:t>
            </a:r>
            <a:r>
              <a:rPr lang="en-US" altLang="zh-CN" sz="2400" b="1" dirty="0">
                <a:latin typeface="Arial" panose="020B0604020202020204" pitchFamily="34" charset="0"/>
              </a:rPr>
              <a:t>W(x)&gt;0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</a:rPr>
              <a:t>属于</a:t>
            </a:r>
            <a:r>
              <a:rPr lang="en-US" altLang="zh-CN" sz="2400" b="1" dirty="0">
                <a:latin typeface="Arial" panose="020B0604020202020204" pitchFamily="34" charset="0"/>
              </a:rPr>
              <a:t>G1;</a:t>
            </a:r>
            <a:r>
              <a:rPr lang="zh-CN" altLang="en-US" sz="2400" b="1" dirty="0">
                <a:latin typeface="Arial" panose="020B0604020202020204" pitchFamily="34" charset="0"/>
              </a:rPr>
              <a:t>若</a:t>
            </a:r>
            <a:r>
              <a:rPr lang="en-US" altLang="zh-CN" sz="2400" b="1" dirty="0">
                <a:latin typeface="Arial" panose="020B0604020202020204" pitchFamily="34" charset="0"/>
              </a:rPr>
              <a:t>W(x)&lt;0</a:t>
            </a:r>
            <a:r>
              <a:rPr lang="zh-CN" altLang="en-US" sz="2400" b="1" dirty="0">
                <a:latin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</a:rPr>
              <a:t>属于</a:t>
            </a:r>
            <a:r>
              <a:rPr lang="en-US" altLang="zh-CN" sz="2400" b="1" dirty="0">
                <a:latin typeface="Arial" panose="020B0604020202020204" pitchFamily="34" charset="0"/>
              </a:rPr>
              <a:t>G2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>
            <a:extLst>
              <a:ext uri="{FF2B5EF4-FFF2-40B4-BE49-F238E27FC236}">
                <a16:creationId xmlns:a16="http://schemas.microsoft.com/office/drawing/2014/main" id="{EE31E81E-9916-44AF-810D-D392A393B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342" y="908720"/>
            <a:ext cx="7992888" cy="5199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800" b="1" dirty="0"/>
              <a:t>     引例：</a:t>
            </a:r>
            <a:r>
              <a:rPr kumimoji="1" lang="zh-CN" altLang="en-US" sz="2800" b="1" dirty="0">
                <a:latin typeface="Arial" panose="020B0604020202020204" pitchFamily="34" charset="0"/>
              </a:rPr>
              <a:t>蠓的分类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800" dirty="0">
                <a:latin typeface="Arial" panose="020B0604020202020204" pitchFamily="34" charset="0"/>
              </a:rPr>
              <a:t>     蠓是一种昆虫，分为很多类型，其中有一种名为</a:t>
            </a:r>
            <a:r>
              <a:rPr kumimoji="1" lang="en-US" altLang="zh-CN" sz="2800" dirty="0" err="1">
                <a:latin typeface="Arial" panose="020B0604020202020204" pitchFamily="34" charset="0"/>
              </a:rPr>
              <a:t>Af</a:t>
            </a:r>
            <a:r>
              <a:rPr kumimoji="1" lang="en-US" altLang="zh-CN" sz="2800" dirty="0">
                <a:latin typeface="Arial" panose="020B0604020202020204" pitchFamily="34" charset="0"/>
              </a:rPr>
              <a:t>,</a:t>
            </a:r>
            <a:r>
              <a:rPr kumimoji="1" lang="zh-CN" altLang="en-US" sz="2800" dirty="0">
                <a:latin typeface="Arial" panose="020B0604020202020204" pitchFamily="34" charset="0"/>
              </a:rPr>
              <a:t>是能传播花粉的益虫；另一种名为</a:t>
            </a:r>
            <a:r>
              <a:rPr kumimoji="1" lang="en-US" altLang="zh-CN" sz="2800" dirty="0" err="1">
                <a:latin typeface="Arial" panose="020B0604020202020204" pitchFamily="34" charset="0"/>
              </a:rPr>
              <a:t>Apf</a:t>
            </a:r>
            <a:r>
              <a:rPr kumimoji="1" lang="en-US" altLang="zh-CN" sz="2800" dirty="0">
                <a:latin typeface="Arial" panose="020B0604020202020204" pitchFamily="34" charset="0"/>
              </a:rPr>
              <a:t>,</a:t>
            </a:r>
            <a:r>
              <a:rPr kumimoji="1" lang="zh-CN" altLang="en-US" sz="2800" dirty="0">
                <a:latin typeface="Arial" panose="020B0604020202020204" pitchFamily="34" charset="0"/>
              </a:rPr>
              <a:t>是会传播疾病的害虫，这两种类型的蠓在形态上十分相似，很难区别</a:t>
            </a:r>
            <a:r>
              <a:rPr kumimoji="1" lang="en-US" altLang="zh-CN" sz="2800" dirty="0">
                <a:latin typeface="Arial" panose="020B0604020202020204" pitchFamily="34" charset="0"/>
              </a:rPr>
              <a:t>. </a:t>
            </a:r>
            <a:r>
              <a:rPr kumimoji="1" lang="zh-CN" altLang="en-US" sz="2800" dirty="0">
                <a:latin typeface="Arial" panose="020B0604020202020204" pitchFamily="34" charset="0"/>
              </a:rPr>
              <a:t>现测得</a:t>
            </a:r>
            <a:r>
              <a:rPr kumimoji="1" lang="en-US" altLang="zh-CN" sz="2800" dirty="0">
                <a:latin typeface="Arial" panose="020B0604020202020204" pitchFamily="34" charset="0"/>
              </a:rPr>
              <a:t>6</a:t>
            </a:r>
            <a:r>
              <a:rPr kumimoji="1" lang="zh-CN" altLang="en-US" sz="2800" dirty="0">
                <a:latin typeface="Arial" panose="020B0604020202020204" pitchFamily="34" charset="0"/>
              </a:rPr>
              <a:t>只</a:t>
            </a:r>
            <a:r>
              <a:rPr kumimoji="1" lang="en-US" altLang="zh-CN" sz="2800" dirty="0" err="1">
                <a:latin typeface="Arial" panose="020B0604020202020204" pitchFamily="34" charset="0"/>
              </a:rPr>
              <a:t>Apf</a:t>
            </a:r>
            <a:r>
              <a:rPr kumimoji="1" lang="zh-CN" altLang="en-US" sz="2800" dirty="0">
                <a:latin typeface="Arial" panose="020B0604020202020204" pitchFamily="34" charset="0"/>
              </a:rPr>
              <a:t>和</a:t>
            </a:r>
            <a:r>
              <a:rPr kumimoji="1" lang="en-US" altLang="zh-CN" sz="2800" dirty="0">
                <a:latin typeface="Arial" panose="020B0604020202020204" pitchFamily="34" charset="0"/>
              </a:rPr>
              <a:t>9</a:t>
            </a:r>
            <a:r>
              <a:rPr kumimoji="1" lang="zh-CN" altLang="en-US" sz="2800" dirty="0">
                <a:latin typeface="Arial" panose="020B0604020202020204" pitchFamily="34" charset="0"/>
              </a:rPr>
              <a:t>只</a:t>
            </a:r>
            <a:r>
              <a:rPr kumimoji="1" lang="en-US" altLang="zh-CN" sz="2800" dirty="0" err="1">
                <a:latin typeface="Arial" panose="020B0604020202020204" pitchFamily="34" charset="0"/>
              </a:rPr>
              <a:t>Af</a:t>
            </a:r>
            <a:r>
              <a:rPr kumimoji="1" lang="zh-CN" altLang="en-US" sz="2800" dirty="0">
                <a:latin typeface="Arial" panose="020B0604020202020204" pitchFamily="34" charset="0"/>
              </a:rPr>
              <a:t>蠓虫的触角长度和翅膀长度数据</a:t>
            </a:r>
          </a:p>
          <a:p>
            <a:pPr eaLnBrk="0" hangingPunct="0"/>
            <a:r>
              <a:rPr kumimoji="1" lang="en-US" altLang="zh-CN" dirty="0">
                <a:latin typeface="Arial" panose="020B0604020202020204" pitchFamily="34" charset="0"/>
              </a:rPr>
              <a:t>   </a:t>
            </a:r>
            <a:r>
              <a:rPr kumimoji="1" lang="en-US" altLang="zh-CN" dirty="0" err="1">
                <a:latin typeface="Arial" panose="020B0604020202020204" pitchFamily="34" charset="0"/>
              </a:rPr>
              <a:t>Apf</a:t>
            </a:r>
            <a:r>
              <a:rPr kumimoji="1" lang="zh-CN" altLang="en-US" dirty="0">
                <a:latin typeface="Arial" panose="020B0604020202020204" pitchFamily="34" charset="0"/>
              </a:rPr>
              <a:t>：</a:t>
            </a:r>
            <a:r>
              <a:rPr kumimoji="1" lang="en-US" altLang="zh-CN" dirty="0">
                <a:latin typeface="Arial" panose="020B0604020202020204" pitchFamily="34" charset="0"/>
              </a:rPr>
              <a:t>(1.14,1.78), (1.18,1.96), (1.20,1.86), (1.26,2.00), (1.28,2.00),   </a:t>
            </a:r>
          </a:p>
          <a:p>
            <a:pPr eaLnBrk="0" hangingPunct="0"/>
            <a:r>
              <a:rPr kumimoji="1" lang="en-US" altLang="zh-CN" dirty="0">
                <a:latin typeface="Arial" panose="020B0604020202020204" pitchFamily="34" charset="0"/>
              </a:rPr>
              <a:t>            (1.30,1.96) </a:t>
            </a:r>
            <a:r>
              <a:rPr kumimoji="1" lang="zh-CN" altLang="en-US" dirty="0">
                <a:latin typeface="Arial" panose="020B0604020202020204" pitchFamily="34" charset="0"/>
              </a:rPr>
              <a:t>；</a:t>
            </a:r>
          </a:p>
          <a:p>
            <a:pPr eaLnBrk="0" hangingPunct="0"/>
            <a:r>
              <a:rPr kumimoji="1" lang="en-US" altLang="zh-CN" dirty="0">
                <a:latin typeface="Arial" panose="020B0604020202020204" pitchFamily="34" charset="0"/>
              </a:rPr>
              <a:t>     </a:t>
            </a:r>
            <a:r>
              <a:rPr kumimoji="1" lang="en-US" altLang="zh-CN" dirty="0" err="1">
                <a:latin typeface="Arial" panose="020B0604020202020204" pitchFamily="34" charset="0"/>
              </a:rPr>
              <a:t>Af</a:t>
            </a:r>
            <a:r>
              <a:rPr kumimoji="1" lang="zh-CN" altLang="en-US" dirty="0">
                <a:latin typeface="Arial" panose="020B0604020202020204" pitchFamily="34" charset="0"/>
              </a:rPr>
              <a:t>：</a:t>
            </a:r>
            <a:r>
              <a:rPr kumimoji="1" lang="en-US" altLang="zh-CN" dirty="0">
                <a:latin typeface="Arial" panose="020B0604020202020204" pitchFamily="34" charset="0"/>
              </a:rPr>
              <a:t>(1.24,1.72), (1.36,1.74), (1.38,1.64), (1.38,1.82), (1.38,1.90), </a:t>
            </a:r>
          </a:p>
          <a:p>
            <a:r>
              <a:rPr kumimoji="1" lang="en-US" altLang="zh-CN" dirty="0"/>
              <a:t>            (1.40,1.70), (1.48,1.82),(1.54,1.82), (1.56,2.08). </a:t>
            </a:r>
          </a:p>
          <a:p>
            <a:pPr eaLnBrk="0" hangingPunct="0"/>
            <a:r>
              <a:rPr kumimoji="1" lang="zh-CN" altLang="en-US" sz="2800" dirty="0">
                <a:latin typeface="Arial" panose="020B0604020202020204" pitchFamily="34" charset="0"/>
              </a:rPr>
              <a:t>试判别以下的三个蠓虫属于哪一类？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>
                <a:latin typeface="Arial" panose="020B0604020202020204" pitchFamily="34" charset="0"/>
              </a:rPr>
              <a:t>     (1.24,1.8)</a:t>
            </a:r>
            <a:r>
              <a:rPr kumimoji="1" lang="zh-CN" altLang="en-US" sz="2800" dirty="0">
                <a:latin typeface="Arial" panose="020B0604020202020204" pitchFamily="34" charset="0"/>
              </a:rPr>
              <a:t>，</a:t>
            </a:r>
            <a:r>
              <a:rPr kumimoji="1" lang="en-US" altLang="zh-CN" sz="2800" dirty="0">
                <a:latin typeface="Arial" panose="020B0604020202020204" pitchFamily="34" charset="0"/>
              </a:rPr>
              <a:t>(1.28,1.84)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( 1.4,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2.04 )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029596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53B633D5-FE53-406E-93EA-43280CF6E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066800"/>
            <a:ext cx="9144000" cy="3960440"/>
          </a:xfrm>
          <a:noFill/>
          <a:ln/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直接调用</a:t>
            </a:r>
            <a:r>
              <a:rPr lang="pl-PL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MATLAB</a:t>
            </a:r>
            <a:r>
              <a:rPr lang="zh-CN" altLang="pl-PL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的判别分析命令</a:t>
            </a:r>
            <a:r>
              <a:rPr lang="pl-PL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classify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zh-CN" altLang="pl-PL" sz="28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zh-CN" altLang="en-US" sz="2000" b="1" dirty="0"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pl-PL" altLang="zh-CN" sz="2000" b="1" dirty="0">
                <a:cs typeface="Times New Roman" panose="02020603050405020304" pitchFamily="18" charset="0"/>
              </a:rPr>
              <a:t>apf=[1.14,1.78;1.18,1.96;1.20,1.86;1.26,2.;1.28,2;1.30,1.96]; %</a:t>
            </a:r>
            <a:r>
              <a:rPr lang="zh-CN" altLang="pl-PL" sz="2000" b="1" dirty="0">
                <a:cs typeface="Times New Roman" panose="02020603050405020304" pitchFamily="18" charset="0"/>
              </a:rPr>
              <a:t>总体</a:t>
            </a:r>
            <a:r>
              <a:rPr lang="pl-PL" altLang="zh-CN" sz="2000" b="1" dirty="0">
                <a:cs typeface="Times New Roman" panose="02020603050405020304" pitchFamily="18" charset="0"/>
              </a:rPr>
              <a:t>apf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l-PL" altLang="zh-CN" sz="2000" b="1" dirty="0">
                <a:cs typeface="Times New Roman" panose="02020603050405020304" pitchFamily="18" charset="0"/>
              </a:rPr>
              <a:t>af=[1.24,1.72;1.36,1.74;1.38,1.64;1.38,1.82;1.38,1.90;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pl-PL" altLang="zh-CN" sz="2000" b="1" dirty="0">
                <a:cs typeface="Times New Roman" panose="02020603050405020304" pitchFamily="18" charset="0"/>
              </a:rPr>
              <a:t>1.40,1.70;1.48,1.82;1.54,1.82;1.56,2.08];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pl-PL" altLang="zh-CN" sz="2000" b="1" dirty="0">
                <a:cs typeface="Times New Roman" panose="02020603050405020304" pitchFamily="18" charset="0"/>
              </a:rPr>
              <a:t>%</a:t>
            </a:r>
            <a:r>
              <a:rPr lang="zh-CN" altLang="pl-PL" sz="2000" b="1" dirty="0">
                <a:cs typeface="Times New Roman" panose="02020603050405020304" pitchFamily="18" charset="0"/>
              </a:rPr>
              <a:t>总体</a:t>
            </a:r>
            <a:r>
              <a:rPr lang="pl-PL" altLang="zh-CN" sz="2000" b="1" dirty="0">
                <a:cs typeface="Times New Roman" panose="02020603050405020304" pitchFamily="18" charset="0"/>
              </a:rPr>
              <a:t>af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l-PL" altLang="zh-CN" sz="2000" b="1" dirty="0">
                <a:cs typeface="Times New Roman" panose="02020603050405020304" pitchFamily="18" charset="0"/>
              </a:rPr>
              <a:t>training=[apf;af];              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               </a:t>
            </a:r>
            <a:r>
              <a:rPr lang="pl-PL" altLang="zh-CN" sz="2000" b="1" dirty="0">
                <a:cs typeface="Times New Roman" panose="02020603050405020304" pitchFamily="18" charset="0"/>
              </a:rPr>
              <a:t>%</a:t>
            </a:r>
            <a:r>
              <a:rPr lang="zh-CN" altLang="pl-PL" sz="2000" b="1" dirty="0">
                <a:cs typeface="Times New Roman" panose="02020603050405020304" pitchFamily="18" charset="0"/>
              </a:rPr>
              <a:t>合并两个总体形成训练集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l-PL" altLang="zh-CN" sz="2000" b="1" dirty="0">
                <a:cs typeface="Times New Roman" panose="02020603050405020304" pitchFamily="18" charset="0"/>
              </a:rPr>
              <a:t>n1=size(apf,1);               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                 </a:t>
            </a:r>
            <a:r>
              <a:rPr lang="pl-PL" altLang="zh-CN" sz="2000" b="1" dirty="0">
                <a:cs typeface="Times New Roman" panose="02020603050405020304" pitchFamily="18" charset="0"/>
              </a:rPr>
              <a:t>%</a:t>
            </a:r>
            <a:r>
              <a:rPr lang="zh-CN" altLang="pl-PL" sz="2000" b="1" dirty="0">
                <a:cs typeface="Times New Roman" panose="02020603050405020304" pitchFamily="18" charset="0"/>
              </a:rPr>
              <a:t>总体</a:t>
            </a:r>
            <a:r>
              <a:rPr lang="pl-PL" altLang="zh-CN" sz="2000" b="1" dirty="0">
                <a:cs typeface="Times New Roman" panose="02020603050405020304" pitchFamily="18" charset="0"/>
              </a:rPr>
              <a:t>apf</a:t>
            </a:r>
            <a:r>
              <a:rPr lang="zh-CN" altLang="pl-PL" sz="2000" b="1" dirty="0">
                <a:cs typeface="Times New Roman" panose="02020603050405020304" pitchFamily="18" charset="0"/>
              </a:rPr>
              <a:t>中样本的行数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l-PL" altLang="zh-CN" sz="2000" b="1" dirty="0">
                <a:cs typeface="Times New Roman" panose="02020603050405020304" pitchFamily="18" charset="0"/>
              </a:rPr>
              <a:t>n2=size(af,1);              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                    </a:t>
            </a:r>
            <a:r>
              <a:rPr lang="pl-PL" altLang="zh-CN" sz="2000" b="1" dirty="0">
                <a:cs typeface="Times New Roman" panose="02020603050405020304" pitchFamily="18" charset="0"/>
              </a:rPr>
              <a:t> %</a:t>
            </a:r>
            <a:r>
              <a:rPr lang="zh-CN" altLang="pl-PL" sz="2000" b="1" dirty="0">
                <a:cs typeface="Times New Roman" panose="02020603050405020304" pitchFamily="18" charset="0"/>
              </a:rPr>
              <a:t>总体</a:t>
            </a:r>
            <a:r>
              <a:rPr lang="pl-PL" altLang="zh-CN" sz="2000" b="1" dirty="0">
                <a:cs typeface="Times New Roman" panose="02020603050405020304" pitchFamily="18" charset="0"/>
              </a:rPr>
              <a:t>af</a:t>
            </a:r>
            <a:r>
              <a:rPr lang="zh-CN" altLang="pl-PL" sz="2000" b="1" dirty="0">
                <a:cs typeface="Times New Roman" panose="02020603050405020304" pitchFamily="18" charset="0"/>
              </a:rPr>
              <a:t>中样本的行数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l-PL" altLang="zh-CN" sz="2000" b="1" dirty="0">
                <a:cs typeface="Times New Roman" panose="02020603050405020304" pitchFamily="18" charset="0"/>
              </a:rPr>
              <a:t>group=[ones(1,n1), 2*ones(1,n2)] ;          %apf</a:t>
            </a:r>
            <a:r>
              <a:rPr lang="zh-CN" altLang="pl-PL" sz="2000" b="1" dirty="0">
                <a:cs typeface="Times New Roman" panose="02020603050405020304" pitchFamily="18" charset="0"/>
              </a:rPr>
              <a:t>中样本与</a:t>
            </a:r>
            <a:r>
              <a:rPr lang="pl-PL" altLang="zh-CN" sz="2000" b="1" dirty="0">
                <a:cs typeface="Times New Roman" panose="02020603050405020304" pitchFamily="18" charset="0"/>
              </a:rPr>
              <a:t>af</a:t>
            </a:r>
            <a:r>
              <a:rPr lang="zh-CN" altLang="pl-PL" sz="2000" b="1" dirty="0">
                <a:cs typeface="Times New Roman" panose="02020603050405020304" pitchFamily="18" charset="0"/>
              </a:rPr>
              <a:t>中样本类属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pl-PL" altLang="zh-CN" sz="2000" b="1" dirty="0">
                <a:cs typeface="Times New Roman" panose="02020603050405020304" pitchFamily="18" charset="0"/>
              </a:rPr>
              <a:t>x=[1.24,1.8;1.28,1.84; 1.4,2.04];                % </a:t>
            </a:r>
            <a:r>
              <a:rPr lang="zh-CN" altLang="pl-PL" sz="2000" b="1" dirty="0">
                <a:cs typeface="Times New Roman" panose="02020603050405020304" pitchFamily="18" charset="0"/>
              </a:rPr>
              <a:t>输入原始待判数据即</a:t>
            </a:r>
            <a:r>
              <a:rPr lang="pl-PL" altLang="zh-CN" sz="2000" b="1" dirty="0">
                <a:cs typeface="Times New Roman" panose="02020603050405020304" pitchFamily="18" charset="0"/>
              </a:rPr>
              <a:t>sample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[</a:t>
            </a:r>
            <a:r>
              <a:rPr lang="pl-PL" altLang="zh-CN" sz="2000" b="1" dirty="0">
                <a:cs typeface="Times New Roman" panose="02020603050405020304" pitchFamily="18" charset="0"/>
              </a:rPr>
              <a:t>class</a:t>
            </a:r>
            <a:r>
              <a:rPr lang="en-US" altLang="zh-CN" sz="2000" b="1" dirty="0">
                <a:cs typeface="Times New Roman" panose="02020603050405020304" pitchFamily="18" charset="0"/>
              </a:rPr>
              <a:t>,wp]</a:t>
            </a:r>
            <a:r>
              <a:rPr lang="pl-PL" altLang="zh-CN" sz="2000" b="1" dirty="0">
                <a:cs typeface="Times New Roman" panose="02020603050405020304" pitchFamily="18" charset="0"/>
              </a:rPr>
              <a:t> = classify(x, training,group)   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pl-PL" altLang="zh-CN" sz="2000" b="1" dirty="0">
                <a:cs typeface="Times New Roman" panose="02020603050405020304" pitchFamily="18" charset="0"/>
              </a:rPr>
              <a:t>%</a:t>
            </a:r>
            <a:r>
              <a:rPr lang="zh-CN" altLang="pl-PL" sz="2000" b="1" dirty="0">
                <a:cs typeface="Times New Roman" panose="02020603050405020304" pitchFamily="18" charset="0"/>
              </a:rPr>
              <a:t>判别分析</a:t>
            </a:r>
            <a:r>
              <a:rPr lang="en-US" altLang="zh-CN" sz="2000" b="1" dirty="0">
                <a:cs typeface="Times New Roman" panose="02020603050405020304" pitchFamily="18" charset="0"/>
              </a:rPr>
              <a:t>,</a:t>
            </a:r>
            <a:r>
              <a:rPr lang="zh-CN" altLang="en-US" sz="2000" b="1" dirty="0"/>
              <a:t>第二个值为误判率</a:t>
            </a:r>
            <a:endParaRPr lang="en-US" altLang="zh-CN" sz="2000" b="1" dirty="0"/>
          </a:p>
          <a:p>
            <a:pPr algn="just">
              <a:lnSpc>
                <a:spcPct val="80000"/>
              </a:lnSpc>
              <a:buNone/>
            </a:pPr>
            <a:endParaRPr lang="zh-CN" alt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0DF05E3-A9F9-4B82-B4BB-C9FB954A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941168"/>
            <a:ext cx="756126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pl-PL" sz="2800" dirty="0">
                <a:solidFill>
                  <a:schemeClr val="tx2"/>
                </a:solidFill>
                <a:latin typeface="Arial" panose="020B0604020202020204" pitchFamily="34" charset="0"/>
              </a:rPr>
              <a:t>输出结果为：</a:t>
            </a:r>
            <a:r>
              <a:rPr lang="pl-PL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class =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1    1   1</a:t>
            </a:r>
          </a:p>
          <a:p>
            <a:pPr eaLnBrk="0" hangingPunct="0"/>
            <a:endParaRPr lang="en-US" altLang="zh-CN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0" hangingPunct="0"/>
            <a:r>
              <a:rPr lang="zh-CN" altLang="pl-PL" sz="2800" dirty="0">
                <a:solidFill>
                  <a:schemeClr val="tx2"/>
                </a:solidFill>
                <a:latin typeface="Arial" panose="020B0604020202020204" pitchFamily="34" charset="0"/>
              </a:rPr>
              <a:t>由判别准则可知，三只蠓虫均属于</a:t>
            </a:r>
            <a:r>
              <a:rPr lang="pl-PL" altLang="zh-CN" sz="2800" dirty="0">
                <a:solidFill>
                  <a:schemeClr val="tx2"/>
                </a:solidFill>
                <a:latin typeface="Arial" panose="020B0604020202020204" pitchFamily="34" charset="0"/>
              </a:rPr>
              <a:t>Apf.</a:t>
            </a:r>
            <a:endParaRPr lang="en-US" altLang="zh-CN" sz="2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7C353EF4-0019-41BE-B3D2-B29CA3D70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1119664"/>
            <a:ext cx="8640763" cy="1100871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en-US" altLang="zh-CN" sz="2800" b="1" dirty="0" err="1">
                <a:solidFill>
                  <a:srgbClr val="FF0000"/>
                </a:solidFill>
              </a:rPr>
              <a:t>Matlab</a:t>
            </a:r>
            <a:r>
              <a:rPr lang="zh-CN" altLang="en-US" sz="2800" b="1" dirty="0">
                <a:solidFill>
                  <a:srgbClr val="FF0000"/>
                </a:solidFill>
              </a:rPr>
              <a:t>中判别分析命令为</a:t>
            </a:r>
            <a:r>
              <a:rPr lang="en-US" altLang="zh-CN" sz="2800" b="1" dirty="0">
                <a:solidFill>
                  <a:srgbClr val="FF0000"/>
                </a:solidFill>
              </a:rPr>
              <a:t>classify</a:t>
            </a:r>
            <a:r>
              <a:rPr lang="zh-CN" altLang="en-US" sz="2800" b="1" dirty="0">
                <a:solidFill>
                  <a:srgbClr val="FF0000"/>
                </a:solidFill>
              </a:rPr>
              <a:t>，调用格式：</a:t>
            </a:r>
            <a:br>
              <a:rPr lang="zh-CN" altLang="en-US" sz="2800" b="1" dirty="0">
                <a:solidFill>
                  <a:srgbClr val="FF0000"/>
                </a:solidFill>
              </a:rPr>
            </a:br>
            <a:r>
              <a:rPr lang="en-US" altLang="zh-CN" sz="2800" b="1" dirty="0">
                <a:solidFill>
                  <a:srgbClr val="FF0000"/>
                </a:solidFill>
              </a:rPr>
              <a:t>class = classify(</a:t>
            </a:r>
            <a:r>
              <a:rPr lang="en-US" altLang="zh-CN" sz="2800" b="1" dirty="0" err="1">
                <a:solidFill>
                  <a:srgbClr val="FF0000"/>
                </a:solidFill>
              </a:rPr>
              <a:t>sample,training,group</a:t>
            </a:r>
            <a:r>
              <a:rPr lang="en-US" altLang="zh-CN" sz="2800" b="1" dirty="0">
                <a:solidFill>
                  <a:srgbClr val="FF0000"/>
                </a:solidFill>
              </a:rPr>
              <a:t>, 'type') </a:t>
            </a:r>
          </a:p>
        </p:txBody>
      </p:sp>
      <p:pic>
        <p:nvPicPr>
          <p:cNvPr id="153603" name="Picture 3">
            <a:extLst>
              <a:ext uri="{FF2B5EF4-FFF2-40B4-BE49-F238E27FC236}">
                <a16:creationId xmlns:a16="http://schemas.microsoft.com/office/drawing/2014/main" id="{B6272D3D-A79F-4EF3-8FEC-E57F474E597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879" y="2210910"/>
            <a:ext cx="8820150" cy="2663825"/>
          </a:xfrm>
          <a:noFill/>
          <a:ln/>
        </p:spPr>
      </p:pic>
      <p:pic>
        <p:nvPicPr>
          <p:cNvPr id="153605" name="Picture 5">
            <a:extLst>
              <a:ext uri="{FF2B5EF4-FFF2-40B4-BE49-F238E27FC236}">
                <a16:creationId xmlns:a16="http://schemas.microsoft.com/office/drawing/2014/main" id="{8B8C9FF4-3F94-47F8-823B-A63E59F8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4" y="4725144"/>
            <a:ext cx="8575387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3170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>
            <a:extLst>
              <a:ext uri="{FF2B5EF4-FFF2-40B4-BE49-F238E27FC236}">
                <a16:creationId xmlns:a16="http://schemas.microsoft.com/office/drawing/2014/main" id="{94C89C11-3FDE-4E4E-A154-667CF492D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6080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800" b="0">
              <a:ea typeface="楷体_GB2312" pitchFamily="49" charset="-122"/>
            </a:endParaRPr>
          </a:p>
        </p:txBody>
      </p:sp>
      <p:sp>
        <p:nvSpPr>
          <p:cNvPr id="154628" name="Text Box 4">
            <a:extLst>
              <a:ext uri="{FF2B5EF4-FFF2-40B4-BE49-F238E27FC236}">
                <a16:creationId xmlns:a16="http://schemas.microsoft.com/office/drawing/2014/main" id="{A54F140B-50F0-4271-91B5-51224F126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292600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800" b="0">
              <a:ea typeface="楷体_GB2312" pitchFamily="49" charset="-122"/>
            </a:endParaRPr>
          </a:p>
        </p:txBody>
      </p:sp>
      <p:pic>
        <p:nvPicPr>
          <p:cNvPr id="154629" name="Picture 5">
            <a:extLst>
              <a:ext uri="{FF2B5EF4-FFF2-40B4-BE49-F238E27FC236}">
                <a16:creationId xmlns:a16="http://schemas.microsoft.com/office/drawing/2014/main" id="{53BCE7E9-9A8C-4473-B9CE-C0FE5FAA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7" y="1959623"/>
            <a:ext cx="8742685" cy="440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30" name="Text Box 6">
            <a:extLst>
              <a:ext uri="{FF2B5EF4-FFF2-40B4-BE49-F238E27FC236}">
                <a16:creationId xmlns:a16="http://schemas.microsoft.com/office/drawing/2014/main" id="{E33D9C9F-C580-4CC4-8B8B-1B823450A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6624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800" b="0">
              <a:ea typeface="楷体_GB2312" pitchFamily="49" charset="-122"/>
            </a:endParaRPr>
          </a:p>
        </p:txBody>
      </p:sp>
      <p:pic>
        <p:nvPicPr>
          <p:cNvPr id="154631" name="Picture 7">
            <a:extLst>
              <a:ext uri="{FF2B5EF4-FFF2-40B4-BE49-F238E27FC236}">
                <a16:creationId xmlns:a16="http://schemas.microsoft.com/office/drawing/2014/main" id="{93650495-D7E5-4E04-A741-F2CEA2A9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67" y="1441774"/>
            <a:ext cx="849530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4230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392A5B-7A93-4C99-A91C-A5FB34CF56C1}"/>
              </a:ext>
            </a:extLst>
          </p:cNvPr>
          <p:cNvSpPr txBox="1"/>
          <p:nvPr/>
        </p:nvSpPr>
        <p:spPr>
          <a:xfrm>
            <a:off x="663965" y="1526847"/>
            <a:ext cx="8404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     某种产品的生产厂家有 </a:t>
            </a:r>
            <a:r>
              <a:rPr lang="en-US" altLang="zh-CN" sz="2400" dirty="0"/>
              <a:t>12 </a:t>
            </a:r>
            <a:r>
              <a:rPr lang="zh-CN" altLang="en-US" sz="2400" dirty="0"/>
              <a:t>家，其中 </a:t>
            </a:r>
            <a:r>
              <a:rPr lang="en-US" altLang="zh-CN" sz="2400" dirty="0"/>
              <a:t>7 </a:t>
            </a:r>
            <a:r>
              <a:rPr lang="zh-CN" altLang="en-US" sz="2400" dirty="0"/>
              <a:t>家的产品受消费者</a:t>
            </a:r>
            <a:endParaRPr lang="en-US" altLang="zh-CN" sz="2400" dirty="0"/>
          </a:p>
          <a:p>
            <a:r>
              <a:rPr lang="zh-CN" altLang="en-US" sz="2400" dirty="0"/>
              <a:t>欢迎，属于畅销品，定义为 </a:t>
            </a:r>
            <a:r>
              <a:rPr lang="en-US" altLang="zh-CN" sz="2400" dirty="0"/>
              <a:t>1 </a:t>
            </a:r>
            <a:r>
              <a:rPr lang="zh-CN" altLang="en-US" sz="2400" dirty="0"/>
              <a:t>类；</a:t>
            </a:r>
            <a:r>
              <a:rPr lang="en-US" altLang="zh-CN" sz="2400" dirty="0"/>
              <a:t>5 </a:t>
            </a:r>
            <a:r>
              <a:rPr lang="zh-CN" altLang="en-US" sz="2400" dirty="0"/>
              <a:t>家的产品不大受消费者</a:t>
            </a:r>
            <a:endParaRPr lang="en-US" altLang="zh-CN" sz="2400" dirty="0"/>
          </a:p>
          <a:p>
            <a:r>
              <a:rPr lang="zh-CN" altLang="en-US" sz="2400" dirty="0"/>
              <a:t>欢迎，属于滞销品，定义为 </a:t>
            </a:r>
            <a:r>
              <a:rPr lang="en-US" altLang="zh-CN" sz="2400" dirty="0"/>
              <a:t>2 </a:t>
            </a:r>
            <a:r>
              <a:rPr lang="zh-CN" altLang="en-US" sz="2400" dirty="0"/>
              <a:t>类。将 </a:t>
            </a:r>
            <a:r>
              <a:rPr lang="en-US" altLang="zh-CN" sz="2400" dirty="0"/>
              <a:t>12 </a:t>
            </a:r>
            <a:r>
              <a:rPr lang="zh-CN" altLang="en-US" sz="2400" dirty="0"/>
              <a:t>家的产品的式样，</a:t>
            </a:r>
            <a:endParaRPr lang="en-US" altLang="zh-CN" sz="2400" dirty="0"/>
          </a:p>
          <a:p>
            <a:r>
              <a:rPr lang="zh-CN" altLang="en-US" sz="2400" dirty="0"/>
              <a:t>包装和耐久性进行了评估后，得分资料见下表。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7DA8AA-46FA-41B2-B3DA-0B247C615CAF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918880"/>
            <a:ext cx="2952328" cy="5760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>
                <a:solidFill>
                  <a:srgbClr val="FF0000"/>
                </a:solidFill>
                <a:latin typeface="宋体" panose="02010600030101010101" pitchFamily="2" charset="-122"/>
              </a:rPr>
              <a:t>课堂练习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3E7BB4-4646-4829-BF03-C11AB4C6D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82" y="3147660"/>
            <a:ext cx="7000875" cy="1514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86086B-590A-4289-BB69-659FC91D4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12" y="3113041"/>
            <a:ext cx="504056" cy="24521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EF2FB5-F031-4F74-B740-6AE8D0B73EDE}"/>
              </a:ext>
            </a:extLst>
          </p:cNvPr>
          <p:cNvSpPr/>
          <p:nvPr/>
        </p:nvSpPr>
        <p:spPr>
          <a:xfrm>
            <a:off x="856641" y="4718119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今有</a:t>
            </a:r>
            <a:r>
              <a:rPr lang="en-US" altLang="zh-CN" sz="2400" dirty="0"/>
              <a:t>3</a:t>
            </a:r>
            <a:r>
              <a:rPr lang="zh-CN" altLang="en-US" sz="2400" dirty="0"/>
              <a:t>家新的厂家，产品得分为</a:t>
            </a:r>
            <a:r>
              <a:rPr lang="en-US" altLang="zh-CN" sz="2400" dirty="0"/>
              <a:t>:   </a:t>
            </a:r>
          </a:p>
          <a:p>
            <a:r>
              <a:rPr lang="zh-CN" altLang="en-US" sz="2400" dirty="0"/>
              <a:t>          （6，4，5），（</a:t>
            </a:r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），（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），</a:t>
            </a:r>
            <a:endParaRPr lang="en-US" altLang="zh-CN" sz="2400" dirty="0"/>
          </a:p>
          <a:p>
            <a:r>
              <a:rPr lang="zh-CN" altLang="en-US" sz="2400" dirty="0"/>
              <a:t>试对这</a:t>
            </a:r>
            <a:r>
              <a:rPr lang="en-US" altLang="zh-CN" sz="2400" dirty="0"/>
              <a:t>3</a:t>
            </a:r>
            <a:r>
              <a:rPr lang="zh-CN" altLang="en-US" sz="2400" dirty="0"/>
              <a:t>个厂家产品进行分类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70044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A1C104-3715-4D6E-B267-0BF0318A5C58}"/>
              </a:ext>
            </a:extLst>
          </p:cNvPr>
          <p:cNvSpPr txBox="1"/>
          <p:nvPr/>
        </p:nvSpPr>
        <p:spPr>
          <a:xfrm>
            <a:off x="1187624" y="1320730"/>
            <a:ext cx="717055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    MATLAB </a:t>
            </a:r>
            <a:r>
              <a:rPr lang="zh-CN" altLang="en-US" sz="2800" dirty="0"/>
              <a:t>程序：</a:t>
            </a:r>
          </a:p>
          <a:p>
            <a:r>
              <a:rPr lang="en-US" altLang="zh-CN" sz="2000" dirty="0" err="1"/>
              <a:t>clc,clear</a:t>
            </a:r>
            <a:endParaRPr lang="en-US" altLang="zh-CN" sz="2000" dirty="0"/>
          </a:p>
          <a:p>
            <a:r>
              <a:rPr lang="en-US" altLang="zh-CN" sz="2000" dirty="0"/>
              <a:t>train=[9 7 8 8 9 8 7 4 3 6 2 1</a:t>
            </a:r>
          </a:p>
          <a:p>
            <a:r>
              <a:rPr lang="en-US" altLang="zh-CN" sz="2000" dirty="0"/>
              <a:t>8 6 7 5 9 9 5 4 6 3 4 2</a:t>
            </a:r>
          </a:p>
          <a:p>
            <a:r>
              <a:rPr lang="en-US" altLang="zh-CN" sz="2000" dirty="0"/>
              <a:t>7 6 8 5 3 7 6 4 6 3 5 2]';</a:t>
            </a:r>
          </a:p>
          <a:p>
            <a:r>
              <a:rPr lang="en-US" altLang="zh-CN" sz="2000" dirty="0"/>
              <a:t>sample=[6 4 5; 8 1 3; 2 4 5];</a:t>
            </a:r>
          </a:p>
          <a:p>
            <a:r>
              <a:rPr lang="en-US" altLang="zh-CN" sz="2000" dirty="0"/>
              <a:t>group=[ones(7,1);2*ones(5,1)]; %</a:t>
            </a:r>
            <a:r>
              <a:rPr lang="zh-CN" altLang="en-US" sz="2000" dirty="0"/>
              <a:t>已知样本的分类</a:t>
            </a:r>
          </a:p>
          <a:p>
            <a:r>
              <a:rPr lang="en-US" altLang="zh-CN" sz="2000" dirty="0"/>
              <a:t>[x1,y1]=classify(</a:t>
            </a:r>
            <a:r>
              <a:rPr lang="en-US" altLang="zh-CN" sz="2000" dirty="0" err="1"/>
              <a:t>sample,train,group,'linear</a:t>
            </a:r>
            <a:r>
              <a:rPr lang="en-US" altLang="zh-CN" sz="2000" dirty="0"/>
              <a:t>') %</a:t>
            </a:r>
            <a:r>
              <a:rPr lang="zh-CN" altLang="en-US" sz="2000" dirty="0"/>
              <a:t>线性分类</a:t>
            </a:r>
          </a:p>
          <a:p>
            <a:r>
              <a:rPr lang="en-US" altLang="zh-CN" sz="2000" dirty="0"/>
              <a:t>[x2,y2]=classify(</a:t>
            </a:r>
            <a:r>
              <a:rPr lang="en-US" altLang="zh-CN" sz="2000" dirty="0" err="1"/>
              <a:t>sample,train,group,'quadratic</a:t>
            </a:r>
            <a:r>
              <a:rPr lang="en-US" altLang="zh-CN" sz="2000" dirty="0"/>
              <a:t>') %</a:t>
            </a:r>
            <a:r>
              <a:rPr lang="zh-CN" altLang="en-US" sz="2000" dirty="0"/>
              <a:t>二次分类</a:t>
            </a:r>
            <a:endParaRPr lang="en-US" altLang="zh-CN" sz="2000" dirty="0"/>
          </a:p>
          <a:p>
            <a:r>
              <a:rPr lang="en-US" altLang="zh-CN" sz="2000" dirty="0"/>
              <a:t>[x3,y3]=classify(sample,train,group,'</a:t>
            </a:r>
            <a:r>
              <a:rPr lang="en-US" altLang="zh-CN" sz="2000" dirty="0" err="1"/>
              <a:t>mahalanobis</a:t>
            </a:r>
            <a:r>
              <a:rPr lang="en-US" altLang="zh-CN" sz="2000" dirty="0"/>
              <a:t>') %</a:t>
            </a:r>
            <a:r>
              <a:rPr lang="zh-CN" altLang="en-US" sz="2000" dirty="0"/>
              <a:t>马氏分类</a:t>
            </a:r>
          </a:p>
          <a:p>
            <a:r>
              <a:rPr lang="en-US" altLang="zh-CN" sz="2000" dirty="0"/>
              <a:t>%</a:t>
            </a:r>
            <a:r>
              <a:rPr lang="zh-CN" altLang="en-US" sz="2000" dirty="0"/>
              <a:t>函数</a:t>
            </a:r>
            <a:r>
              <a:rPr lang="en-US" altLang="zh-CN" sz="2000" dirty="0"/>
              <a:t>classify</a:t>
            </a:r>
            <a:r>
              <a:rPr lang="zh-CN" altLang="en-US" sz="2000" dirty="0"/>
              <a:t>的第二个返回值为误判率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955A90-B94D-49DC-BE3E-6083936E7B5A}"/>
              </a:ext>
            </a:extLst>
          </p:cNvPr>
          <p:cNvSpPr txBox="1"/>
          <p:nvPr/>
        </p:nvSpPr>
        <p:spPr>
          <a:xfrm>
            <a:off x="1187624" y="5121771"/>
            <a:ext cx="6840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利用马氏距离、线性分类和二次分类方法都把</a:t>
            </a:r>
            <a:endParaRPr lang="en-US" altLang="zh-CN" sz="2400" b="1" dirty="0"/>
          </a:p>
          <a:p>
            <a:r>
              <a:rPr lang="zh-CN" altLang="en-US" sz="2400" b="1" dirty="0"/>
              <a:t>厂家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分在第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类，厂家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分在第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类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348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对象 2">
            <a:extLst>
              <a:ext uri="{FF2B5EF4-FFF2-40B4-BE49-F238E27FC236}">
                <a16:creationId xmlns:a16="http://schemas.microsoft.com/office/drawing/2014/main" id="{EEB5355C-C93C-4F94-ADF7-8924CDAF0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149725"/>
          <a:ext cx="824071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249069" imgH="1819809" progId="Word.Document.8">
                  <p:embed/>
                </p:oleObj>
              </mc:Choice>
              <mc:Fallback>
                <p:oleObj name="文档" r:id="rId2" imgW="8249069" imgH="1819809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49725"/>
                        <a:ext cx="8240712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7" name="Picture 3" descr="绘图1">
            <a:extLst>
              <a:ext uri="{FF2B5EF4-FFF2-40B4-BE49-F238E27FC236}">
                <a16:creationId xmlns:a16="http://schemas.microsoft.com/office/drawing/2014/main" id="{C6E93369-AEF5-42EE-8F4A-1685410D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6400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WordArt 5">
            <a:extLst>
              <a:ext uri="{FF2B5EF4-FFF2-40B4-BE49-F238E27FC236}">
                <a16:creationId xmlns:a16="http://schemas.microsoft.com/office/drawing/2014/main" id="{14BADFFB-E307-48E1-AF40-7E1BC8305CF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39752" y="2276872"/>
            <a:ext cx="4895850" cy="13668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数学建模幻灯片母版</Template>
  <TotalTime>10136</TotalTime>
  <Words>2725</Words>
  <Application>Microsoft Office PowerPoint</Application>
  <PresentationFormat>全屏显示(4:3)</PresentationFormat>
  <Paragraphs>312</Paragraphs>
  <Slides>90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90</vt:i4>
      </vt:variant>
    </vt:vector>
  </HeadingPairs>
  <TitlesOfParts>
    <vt:vector size="108" baseType="lpstr">
      <vt:lpstr>JetBrains Mono</vt:lpstr>
      <vt:lpstr>黑体</vt:lpstr>
      <vt:lpstr>华文行楷</vt:lpstr>
      <vt:lpstr>楷体_GB2312</vt:lpstr>
      <vt:lpstr>宋体</vt:lpstr>
      <vt:lpstr>微软雅黑</vt:lpstr>
      <vt:lpstr>微软雅黑</vt:lpstr>
      <vt:lpstr>Arial</vt:lpstr>
      <vt:lpstr>Eras Bold ITC</vt:lpstr>
      <vt:lpstr>Times New Roman</vt:lpstr>
      <vt:lpstr>Wingdings</vt:lpstr>
      <vt:lpstr>自定义设计方案</vt:lpstr>
      <vt:lpstr>1_自定义设计方案</vt:lpstr>
      <vt:lpstr>Document</vt:lpstr>
      <vt:lpstr>文档</vt:lpstr>
      <vt:lpstr>Equation</vt:lpstr>
      <vt:lpstr>Microsoft Word 文档</vt:lpstr>
      <vt:lpstr>公式</vt:lpstr>
      <vt:lpstr>多元分析 — 聚类分析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Matlab中判别分析命令为classify，调用格式： class = classify(sample,training,group, 'type')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wwq</dc:creator>
  <cp:lastModifiedBy>王 文庆</cp:lastModifiedBy>
  <cp:revision>766</cp:revision>
  <cp:lastPrinted>2023-07-11T06:21:35Z</cp:lastPrinted>
  <dcterms:created xsi:type="dcterms:W3CDTF">1601-01-01T00:00:00Z</dcterms:created>
  <dcterms:modified xsi:type="dcterms:W3CDTF">2023-07-11T06:23:36Z</dcterms:modified>
</cp:coreProperties>
</file>