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0" r:id="rId3"/>
    <p:sldId id="305" r:id="rId4"/>
    <p:sldId id="304" r:id="rId5"/>
    <p:sldId id="306" r:id="rId6"/>
    <p:sldId id="30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2D3"/>
    <a:srgbClr val="88ABAD"/>
    <a:srgbClr val="3E99B4"/>
    <a:srgbClr val="5D5BA0"/>
    <a:srgbClr val="F47C30"/>
    <a:srgbClr val="8ED0E6"/>
    <a:srgbClr val="EEEEEE"/>
    <a:srgbClr val="4D4949"/>
    <a:srgbClr val="43404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319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24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암호화 정리</a:t>
            </a:r>
            <a:endParaRPr lang="en-US" altLang="ko-KR" sz="24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Data  Encoding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rgbClr val="21212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31805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211307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황도현 </a:t>
            </a:r>
            <a:r>
              <a:rPr lang="en-US" altLang="ko-KR" sz="1400" dirty="0">
                <a:solidFill>
                  <a:schemeClr val="bg1"/>
                </a:solidFill>
              </a:rPr>
              <a:t>Hwang Do </a:t>
            </a:r>
            <a:r>
              <a:rPr lang="en-US" altLang="ko-KR" sz="1400" dirty="0" err="1">
                <a:solidFill>
                  <a:schemeClr val="bg1"/>
                </a:solidFill>
              </a:rPr>
              <a:t>hyun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031627" y="4089400"/>
            <a:ext cx="584199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RUA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451450" y="4963430"/>
            <a:ext cx="1973262" cy="328612"/>
          </a:xfrm>
          <a:custGeom>
            <a:avLst/>
            <a:gdLst>
              <a:gd name="connsiteX0" fmla="*/ 0 w 2006600"/>
              <a:gd name="connsiteY0" fmla="*/ 63500 h 228600"/>
              <a:gd name="connsiteX1" fmla="*/ 914400 w 2006600"/>
              <a:gd name="connsiteY1" fmla="*/ 63500 h 228600"/>
              <a:gd name="connsiteX2" fmla="*/ 1016000 w 2006600"/>
              <a:gd name="connsiteY2" fmla="*/ 0 h 228600"/>
              <a:gd name="connsiteX3" fmla="*/ 1155700 w 2006600"/>
              <a:gd name="connsiteY3" fmla="*/ 228600 h 228600"/>
              <a:gd name="connsiteX4" fmla="*/ 1295400 w 2006600"/>
              <a:gd name="connsiteY4" fmla="*/ 101600 h 228600"/>
              <a:gd name="connsiteX5" fmla="*/ 2006600 w 2006600"/>
              <a:gd name="connsiteY5" fmla="*/ 114300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88106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11362"/>
              <a:gd name="connsiteY0" fmla="*/ 63500 h 228600"/>
              <a:gd name="connsiteX1" fmla="*/ 914400 w 2011362"/>
              <a:gd name="connsiteY1" fmla="*/ 63500 h 228600"/>
              <a:gd name="connsiteX2" fmla="*/ 1016000 w 2011362"/>
              <a:gd name="connsiteY2" fmla="*/ 0 h 228600"/>
              <a:gd name="connsiteX3" fmla="*/ 1155700 w 2011362"/>
              <a:gd name="connsiteY3" fmla="*/ 228600 h 228600"/>
              <a:gd name="connsiteX4" fmla="*/ 1295400 w 2011362"/>
              <a:gd name="connsiteY4" fmla="*/ 101600 h 228600"/>
              <a:gd name="connsiteX5" fmla="*/ 2011362 w 2011362"/>
              <a:gd name="connsiteY5" fmla="*/ 109537 h 228600"/>
              <a:gd name="connsiteX0" fmla="*/ 0 w 2001837"/>
              <a:gd name="connsiteY0" fmla="*/ 63500 h 576262"/>
              <a:gd name="connsiteX1" fmla="*/ 914400 w 2001837"/>
              <a:gd name="connsiteY1" fmla="*/ 63500 h 576262"/>
              <a:gd name="connsiteX2" fmla="*/ 1016000 w 2001837"/>
              <a:gd name="connsiteY2" fmla="*/ 0 h 576262"/>
              <a:gd name="connsiteX3" fmla="*/ 1155700 w 2001837"/>
              <a:gd name="connsiteY3" fmla="*/ 228600 h 576262"/>
              <a:gd name="connsiteX4" fmla="*/ 1295400 w 2001837"/>
              <a:gd name="connsiteY4" fmla="*/ 101600 h 576262"/>
              <a:gd name="connsiteX5" fmla="*/ 2001837 w 2001837"/>
              <a:gd name="connsiteY5" fmla="*/ 576262 h 576262"/>
              <a:gd name="connsiteX0" fmla="*/ 0 w 1973262"/>
              <a:gd name="connsiteY0" fmla="*/ 63500 h 328612"/>
              <a:gd name="connsiteX1" fmla="*/ 914400 w 1973262"/>
              <a:gd name="connsiteY1" fmla="*/ 63500 h 328612"/>
              <a:gd name="connsiteX2" fmla="*/ 1016000 w 1973262"/>
              <a:gd name="connsiteY2" fmla="*/ 0 h 328612"/>
              <a:gd name="connsiteX3" fmla="*/ 1155700 w 1973262"/>
              <a:gd name="connsiteY3" fmla="*/ 228600 h 328612"/>
              <a:gd name="connsiteX4" fmla="*/ 1295400 w 1973262"/>
              <a:gd name="connsiteY4" fmla="*/ 101600 h 328612"/>
              <a:gd name="connsiteX5" fmla="*/ 1973262 w 1973262"/>
              <a:gd name="connsiteY5" fmla="*/ 328612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262" h="328612">
                <a:moveTo>
                  <a:pt x="0" y="63500"/>
                </a:moveTo>
                <a:lnTo>
                  <a:pt x="914400" y="63500"/>
                </a:lnTo>
                <a:lnTo>
                  <a:pt x="1016000" y="0"/>
                </a:lnTo>
                <a:lnTo>
                  <a:pt x="1155700" y="228600"/>
                </a:lnTo>
                <a:lnTo>
                  <a:pt x="1295400" y="101600"/>
                </a:lnTo>
                <a:lnTo>
                  <a:pt x="1973262" y="328612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118024" y="4805737"/>
            <a:ext cx="224452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2020</a:t>
            </a:r>
            <a:r>
              <a:rPr lang="ko-KR" altLang="en-US" sz="1400" dirty="0">
                <a:solidFill>
                  <a:schemeClr val="bg1"/>
                </a:solidFill>
              </a:rPr>
              <a:t>년 </a:t>
            </a:r>
            <a:r>
              <a:rPr lang="en-US" altLang="ko-KR" sz="1400" dirty="0">
                <a:solidFill>
                  <a:schemeClr val="bg1"/>
                </a:solidFill>
              </a:rPr>
              <a:t>04</a:t>
            </a:r>
            <a:r>
              <a:rPr lang="ko-KR" altLang="en-US" sz="1400" dirty="0">
                <a:solidFill>
                  <a:schemeClr val="bg1"/>
                </a:solidFill>
              </a:rPr>
              <a:t>월 </a:t>
            </a:r>
            <a:r>
              <a:rPr lang="en-US" altLang="ko-KR" sz="1400" dirty="0">
                <a:solidFill>
                  <a:schemeClr val="bg1"/>
                </a:solidFill>
              </a:rPr>
              <a:t>28</a:t>
            </a:r>
            <a:r>
              <a:rPr lang="ko-KR" altLang="en-US" sz="1400" dirty="0">
                <a:solidFill>
                  <a:schemeClr val="bg1"/>
                </a:solidFill>
              </a:rPr>
              <a:t>일 화요일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>
            <a:stCxn id="22" idx="3"/>
            <a:endCxn id="30" idx="2"/>
          </p:cNvCxnSpPr>
          <p:nvPr/>
        </p:nvCxnSpPr>
        <p:spPr>
          <a:xfrm>
            <a:off x="2305219" y="4026315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177356" y="3370243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177356" y="4749866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marL="0" lvl="1"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95590" y="234844"/>
            <a:ext cx="482618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암호 정리</a:t>
            </a:r>
            <a:r>
              <a:rPr lang="en-US" altLang="ko-KR" sz="1600" b="1" dirty="0">
                <a:solidFill>
                  <a:schemeClr val="bg1"/>
                </a:solidFill>
              </a:rPr>
              <a:t>(Cipher)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3271" y="3470200"/>
            <a:ext cx="1121948" cy="11122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1452061" y="3644552"/>
            <a:ext cx="584368" cy="6477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20125" y="2617843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620125" y="4231506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620125" y="3434092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0576810" y="3470200"/>
            <a:ext cx="1129952" cy="112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863535" y="3705393"/>
            <a:ext cx="556502" cy="659566"/>
            <a:chOff x="2536" y="613"/>
            <a:chExt cx="2608" cy="3091"/>
          </a:xfrm>
          <a:solidFill>
            <a:srgbClr val="212121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151" y="613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536" y="2370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" name="왼쪽 대괄호 11"/>
          <p:cNvSpPr/>
          <p:nvPr/>
        </p:nvSpPr>
        <p:spPr>
          <a:xfrm>
            <a:off x="2718585" y="2617843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대괄호 43"/>
          <p:cNvSpPr/>
          <p:nvPr/>
        </p:nvSpPr>
        <p:spPr>
          <a:xfrm flipH="1">
            <a:off x="7275867" y="2596594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9061758" y="3793734"/>
            <a:ext cx="244167" cy="41066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9104600" y="4687480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53" name="Freeform 36"/>
          <p:cNvSpPr>
            <a:spLocks noEditPoints="1"/>
          </p:cNvSpPr>
          <p:nvPr/>
        </p:nvSpPr>
        <p:spPr bwMode="auto">
          <a:xfrm>
            <a:off x="9096936" y="2974005"/>
            <a:ext cx="173809" cy="29233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1212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6A567D-5065-4454-80D4-511CFCBA147B}"/>
              </a:ext>
            </a:extLst>
          </p:cNvPr>
          <p:cNvSpPr/>
          <p:nvPr/>
        </p:nvSpPr>
        <p:spPr>
          <a:xfrm>
            <a:off x="3177356" y="1988501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marL="0"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CHAPTER 01</a:t>
            </a:r>
          </a:p>
          <a:p>
            <a:pPr marL="0" lvl="1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고전암호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시저암호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치환 암호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전치암호 와 치환 암호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33882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CHAPTER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7DFAC-D8C6-453F-BA4F-96BB9FD2782B}"/>
              </a:ext>
            </a:extLst>
          </p:cNvPr>
          <p:cNvSpPr txBox="1"/>
          <p:nvPr/>
        </p:nvSpPr>
        <p:spPr>
          <a:xfrm>
            <a:off x="990600" y="1625894"/>
            <a:ext cx="106730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평문의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각 문자를 순서대로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 옮겨 암호화하는 알고리즘으로 만드는 암호를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시저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암호라고 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환자식 암호는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시저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암호를 복잡하게 해서 각 문자마다 옮기는 숫자를 변화시킨 것으로 대입 암호라고도 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시저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암호는 문자를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옮겨 평행 이동 후 대응시키는 방식으로 이는 문자의 수만큼의 경우의 수가 나온다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문자의 수는 매우 제한적이고 이는 전사 공격에 쉽게 해독된다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42F11-D5D3-41D1-8654-BA710B520FE9}"/>
              </a:ext>
            </a:extLst>
          </p:cNvPr>
          <p:cNvSpPr txBox="1"/>
          <p:nvPr/>
        </p:nvSpPr>
        <p:spPr>
          <a:xfrm>
            <a:off x="2241792" y="957211"/>
            <a:ext cx="419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암호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(Caesar cipher)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치환 암호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CE6B87-36D1-4E5E-9653-899CD2D23EFB}"/>
              </a:ext>
            </a:extLst>
          </p:cNvPr>
          <p:cNvSpPr/>
          <p:nvPr/>
        </p:nvSpPr>
        <p:spPr>
          <a:xfrm>
            <a:off x="2241793" y="373220"/>
            <a:ext cx="48261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고전암호</a:t>
            </a:r>
            <a:endParaRPr lang="en-US" altLang="ko-KR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49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33882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CHAPTER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7DFAC-D8C6-453F-BA4F-96BB9FD2782B}"/>
              </a:ext>
            </a:extLst>
          </p:cNvPr>
          <p:cNvSpPr txBox="1"/>
          <p:nvPr/>
        </p:nvSpPr>
        <p:spPr>
          <a:xfrm>
            <a:off x="990600" y="1649584"/>
            <a:ext cx="106730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치환 암호는 알파벳의 대응 관계를 이용하여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평문을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구성하는 알파벳을 다른 알파벳으로 변환하는 암호를 단일 치환 암호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(Simple Substitution Cipher)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부른다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치환 암호의 암호화는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평문을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구성하는 알파벳을 한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문자씩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치환표를 참조하여 변환해가는 작업의 반복이 된다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치환 암호는 치환표를 참조하여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대응으로 변환하므로 전사 공격으로는 해독하기 힘들다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전사 공격으로 해독하는 것은 어렵지만 빈도 분석이라는 암호 해석법을 사용하면 단일 치환 암호도 해석할 수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암호문에 사용된 영어 알파벳의 빈도를 살펴보고 문자가 몇 개 씩 사용되었는가를 알아보는 것이다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영어에서는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‘the’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찾아볼 수 있고 익숙한 단어를 생각해 볼 수도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빈도가 높고 낮음에 따라 대응 하는 문자를 추측해 볼 수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42F11-D5D3-41D1-8654-BA710B520FE9}"/>
              </a:ext>
            </a:extLst>
          </p:cNvPr>
          <p:cNvSpPr txBox="1"/>
          <p:nvPr/>
        </p:nvSpPr>
        <p:spPr>
          <a:xfrm>
            <a:off x="2241792" y="957211"/>
            <a:ext cx="504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치환 암호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(Simple Substitution Cipher)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CE6B87-36D1-4E5E-9653-899CD2D23EFB}"/>
              </a:ext>
            </a:extLst>
          </p:cNvPr>
          <p:cNvSpPr/>
          <p:nvPr/>
        </p:nvSpPr>
        <p:spPr>
          <a:xfrm>
            <a:off x="2241793" y="373220"/>
            <a:ext cx="48261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고전암호</a:t>
            </a:r>
            <a:endParaRPr lang="en-US" altLang="ko-KR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29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33882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CHAPTER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42F11-D5D3-41D1-8654-BA710B520FE9}"/>
              </a:ext>
            </a:extLst>
          </p:cNvPr>
          <p:cNvSpPr txBox="1"/>
          <p:nvPr/>
        </p:nvSpPr>
        <p:spPr>
          <a:xfrm>
            <a:off x="2241792" y="957211"/>
            <a:ext cx="566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치환 암호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(Polyalphabetic Substitution Cipher)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CE6B87-36D1-4E5E-9653-899CD2D23EFB}"/>
              </a:ext>
            </a:extLst>
          </p:cNvPr>
          <p:cNvSpPr/>
          <p:nvPr/>
        </p:nvSpPr>
        <p:spPr>
          <a:xfrm>
            <a:off x="2241793" y="373220"/>
            <a:ext cx="48261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고전암호</a:t>
            </a:r>
            <a:endParaRPr lang="en-US" altLang="ko-KR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6F84D-17F0-4C25-8B67-284FACD209AD}"/>
              </a:ext>
            </a:extLst>
          </p:cNvPr>
          <p:cNvSpPr txBox="1"/>
          <p:nvPr/>
        </p:nvSpPr>
        <p:spPr>
          <a:xfrm>
            <a:off x="990600" y="1649584"/>
            <a:ext cx="10673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치환 암호의 약점은 빈도 분석이었고 이 방법이 가능했던 이유는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평문에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등장하는 문자의 빈도와 암호문에 등장하는 문자의 빈도가 일치하기 때문이다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치환 암호 중 유명한 암호는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비장느르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암호와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에니그마가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에니그마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(Enigma)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독일의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세르비우스에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의해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세기 초에 발명된 암호화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복화화를 수행하는 기계이다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에니그마는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타이프라이터와 톱니바퀴와 전지와 전구를 조합한 기계로 암호화와 복호화를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대의 기계로 수행이 가능 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치환 암호방식은 평문에서 하나의 알파벳이 여러 알파벳으로 나타내게 하여 단일 치환 방식에서 알파벳의 빈도 정보를 파악해서 어느정도 유추할 수 있는 약점이 있었는데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빈도 정보를 무력화 시키는 방법인 다중 치환 방식이 등장하게 되었다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21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33882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CHAPTER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7DFAC-D8C6-453F-BA4F-96BB9FD2782B}"/>
              </a:ext>
            </a:extLst>
          </p:cNvPr>
          <p:cNvSpPr txBox="1"/>
          <p:nvPr/>
        </p:nvSpPr>
        <p:spPr>
          <a:xfrm>
            <a:off x="990600" y="1818957"/>
            <a:ext cx="1067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에니그마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기계의 암호화 방식 구현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 or Python)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치환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암호란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무었인가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????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42F11-D5D3-41D1-8654-BA710B520FE9}"/>
              </a:ext>
            </a:extLst>
          </p:cNvPr>
          <p:cNvSpPr txBox="1"/>
          <p:nvPr/>
        </p:nvSpPr>
        <p:spPr>
          <a:xfrm>
            <a:off x="2241792" y="957211"/>
            <a:ext cx="419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고전암호 부분 구현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CE6B87-36D1-4E5E-9653-899CD2D23EFB}"/>
              </a:ext>
            </a:extLst>
          </p:cNvPr>
          <p:cNvSpPr/>
          <p:nvPr/>
        </p:nvSpPr>
        <p:spPr>
          <a:xfrm>
            <a:off x="2241793" y="373220"/>
            <a:ext cx="48261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고전암호 </a:t>
            </a:r>
            <a:r>
              <a:rPr lang="en-US" altLang="ko-KR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</a:t>
            </a:r>
            <a:endParaRPr lang="en-US" altLang="ko-KR" sz="16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91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399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Do Hyeon Hwang</cp:lastModifiedBy>
  <cp:revision>107</cp:revision>
  <dcterms:created xsi:type="dcterms:W3CDTF">2017-10-09T06:24:25Z</dcterms:created>
  <dcterms:modified xsi:type="dcterms:W3CDTF">2020-04-29T15:01:55Z</dcterms:modified>
</cp:coreProperties>
</file>