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64" r:id="rId4"/>
    <p:sldId id="258" r:id="rId5"/>
    <p:sldId id="259" r:id="rId6"/>
    <p:sldId id="263" r:id="rId7"/>
    <p:sldId id="260" r:id="rId8"/>
    <p:sldId id="268" r:id="rId9"/>
    <p:sldId id="266" r:id="rId10"/>
    <p:sldId id="267" r:id="rId11"/>
    <p:sldId id="261"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3"/>
    <p:restoredTop sz="95714"/>
  </p:normalViewPr>
  <p:slideViewPr>
    <p:cSldViewPr snapToGrid="0">
      <p:cViewPr varScale="1">
        <p:scale>
          <a:sx n="102" d="100"/>
          <a:sy n="102" d="100"/>
        </p:scale>
        <p:origin x="2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9771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90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80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4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114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858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96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39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62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01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90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6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03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997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01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07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37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8496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sv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C5793-973F-3CD3-3BFB-C93633FB800B}"/>
              </a:ext>
            </a:extLst>
          </p:cNvPr>
          <p:cNvSpPr>
            <a:spLocks noGrp="1"/>
          </p:cNvSpPr>
          <p:nvPr>
            <p:ph type="ctrTitle"/>
          </p:nvPr>
        </p:nvSpPr>
        <p:spPr>
          <a:xfrm>
            <a:off x="3549041" y="1007536"/>
            <a:ext cx="7197726" cy="2421464"/>
          </a:xfrm>
        </p:spPr>
        <p:txBody>
          <a:bodyPr/>
          <a:lstStyle/>
          <a:p>
            <a:r>
              <a:rPr kumimoji="1" lang="en-US" altLang="zh-CN" b="1" dirty="0"/>
              <a:t>CSC207 Final Project Presentation</a:t>
            </a:r>
            <a:endParaRPr kumimoji="1" lang="zh-CN" altLang="en-US" b="1" dirty="0"/>
          </a:p>
        </p:txBody>
      </p:sp>
      <p:sp>
        <p:nvSpPr>
          <p:cNvPr id="3" name="副标题 2">
            <a:extLst>
              <a:ext uri="{FF2B5EF4-FFF2-40B4-BE49-F238E27FC236}">
                <a16:creationId xmlns:a16="http://schemas.microsoft.com/office/drawing/2014/main" id="{D1B53BEF-0684-EE2E-5AE9-8CCA3ED59620}"/>
              </a:ext>
            </a:extLst>
          </p:cNvPr>
          <p:cNvSpPr>
            <a:spLocks noGrp="1"/>
          </p:cNvSpPr>
          <p:nvPr>
            <p:ph type="subTitle" idx="1"/>
          </p:nvPr>
        </p:nvSpPr>
        <p:spPr>
          <a:xfrm>
            <a:off x="3549041" y="3729391"/>
            <a:ext cx="7197726" cy="2121073"/>
          </a:xfrm>
        </p:spPr>
        <p:txBody>
          <a:bodyPr>
            <a:normAutofit/>
          </a:bodyPr>
          <a:lstStyle/>
          <a:p>
            <a:r>
              <a:rPr kumimoji="1" lang="en-US" altLang="zh-CN" dirty="0"/>
              <a:t>Presented by Group #24</a:t>
            </a:r>
          </a:p>
          <a:p>
            <a:r>
              <a:rPr kumimoji="1" lang="en-US" altLang="zh-CN" dirty="0"/>
              <a:t>Alice Baker</a:t>
            </a:r>
          </a:p>
          <a:p>
            <a:r>
              <a:rPr kumimoji="1" lang="en-US" altLang="zh-CN" dirty="0"/>
              <a:t>Yue </a:t>
            </a:r>
            <a:r>
              <a:rPr kumimoji="1" lang="en-US" altLang="zh-CN" dirty="0" err="1"/>
              <a:t>chen</a:t>
            </a:r>
            <a:endParaRPr kumimoji="1" lang="en-US" altLang="zh-CN" dirty="0"/>
          </a:p>
          <a:p>
            <a:r>
              <a:rPr kumimoji="1" lang="en-US" altLang="zh-CN" dirty="0" err="1"/>
              <a:t>Yuewen</a:t>
            </a:r>
            <a:r>
              <a:rPr kumimoji="1" lang="en-US" altLang="zh-CN" dirty="0"/>
              <a:t> </a:t>
            </a:r>
            <a:r>
              <a:rPr kumimoji="1" lang="en-US" altLang="zh-CN" dirty="0" err="1"/>
              <a:t>zhang</a:t>
            </a:r>
            <a:endParaRPr kumimoji="1" lang="en-US" altLang="zh-CN" dirty="0"/>
          </a:p>
          <a:p>
            <a:r>
              <a:rPr kumimoji="1" lang="en-US" altLang="zh-CN" dirty="0" err="1"/>
              <a:t>Zhikang</a:t>
            </a:r>
            <a:r>
              <a:rPr kumimoji="1" lang="en-US" altLang="zh-CN" dirty="0"/>
              <a:t> Tian</a:t>
            </a:r>
            <a:endParaRPr kumimoji="1" lang="zh-CN" altLang="en-US" dirty="0"/>
          </a:p>
        </p:txBody>
      </p:sp>
    </p:spTree>
    <p:extLst>
      <p:ext uri="{BB962C8B-B14F-4D97-AF65-F5344CB8AC3E}">
        <p14:creationId xmlns:p14="http://schemas.microsoft.com/office/powerpoint/2010/main" val="109013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66F271E-F1B2-A84C-E122-FF5A926A5565}"/>
              </a:ext>
            </a:extLst>
          </p:cNvPr>
          <p:cNvPicPr>
            <a:picLocks noChangeAspect="1"/>
          </p:cNvPicPr>
          <p:nvPr/>
        </p:nvPicPr>
        <p:blipFill>
          <a:blip r:embed="rId2"/>
          <a:stretch>
            <a:fillRect/>
          </a:stretch>
        </p:blipFill>
        <p:spPr>
          <a:xfrm>
            <a:off x="5091308" y="235175"/>
            <a:ext cx="6065729" cy="4475869"/>
          </a:xfrm>
          <a:prstGeom prst="roundRect">
            <a:avLst>
              <a:gd name="adj" fmla="val 491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标题 1">
            <a:extLst>
              <a:ext uri="{FF2B5EF4-FFF2-40B4-BE49-F238E27FC236}">
                <a16:creationId xmlns:a16="http://schemas.microsoft.com/office/drawing/2014/main" id="{71BD48E2-02BA-D66A-D3BA-607C2A5EAA95}"/>
              </a:ext>
            </a:extLst>
          </p:cNvPr>
          <p:cNvSpPr>
            <a:spLocks noGrp="1"/>
          </p:cNvSpPr>
          <p:nvPr>
            <p:ph type="title"/>
          </p:nvPr>
        </p:nvSpPr>
        <p:spPr>
          <a:xfrm>
            <a:off x="825909" y="808055"/>
            <a:ext cx="3979205" cy="1453363"/>
          </a:xfrm>
        </p:spPr>
        <p:txBody>
          <a:bodyPr>
            <a:normAutofit/>
          </a:bodyPr>
          <a:lstStyle/>
          <a:p>
            <a:pPr>
              <a:lnSpc>
                <a:spcPct val="90000"/>
              </a:lnSpc>
            </a:pPr>
            <a:r>
              <a:rPr kumimoji="1" lang="en-CA" altLang="zh-CN" sz="3300"/>
              <a:t>Dependency Inversion Principle (DIP)</a:t>
            </a:r>
            <a:endParaRPr kumimoji="1" lang="zh-CN" altLang="en-US" sz="3300"/>
          </a:p>
        </p:txBody>
      </p:sp>
      <p:sp>
        <p:nvSpPr>
          <p:cNvPr id="3" name="内容占位符 2">
            <a:extLst>
              <a:ext uri="{FF2B5EF4-FFF2-40B4-BE49-F238E27FC236}">
                <a16:creationId xmlns:a16="http://schemas.microsoft.com/office/drawing/2014/main" id="{CC2F65D5-049D-063A-757E-2D4FEFACF574}"/>
              </a:ext>
            </a:extLst>
          </p:cNvPr>
          <p:cNvSpPr>
            <a:spLocks noGrp="1"/>
          </p:cNvSpPr>
          <p:nvPr>
            <p:ph idx="1"/>
          </p:nvPr>
        </p:nvSpPr>
        <p:spPr>
          <a:xfrm>
            <a:off x="762798" y="2180296"/>
            <a:ext cx="4002936" cy="3637935"/>
          </a:xfrm>
        </p:spPr>
        <p:txBody>
          <a:bodyPr>
            <a:normAutofit/>
          </a:bodyPr>
          <a:lstStyle/>
          <a:p>
            <a:r>
              <a:rPr kumimoji="1" lang="en-CA" altLang="zh-CN" dirty="0"/>
              <a:t>Our code is just like the principle says, high-level modules like user interaction handlers depend on abstract interfaces rather than concrete implementations. For example, our </a:t>
            </a:r>
            <a:r>
              <a:rPr kumimoji="1" lang="en-CA" altLang="zh-CN" dirty="0" err="1"/>
              <a:t>LoginInteractor</a:t>
            </a:r>
            <a:r>
              <a:rPr kumimoji="1" lang="en-CA" altLang="zh-CN" dirty="0"/>
              <a:t> depends on User interface rather than the concrete </a:t>
            </a:r>
            <a:r>
              <a:rPr kumimoji="1" lang="en-CA" altLang="zh-CN" dirty="0" err="1"/>
              <a:t>CommonUser</a:t>
            </a:r>
            <a:r>
              <a:rPr kumimoji="1" lang="en-CA" altLang="zh-CN" dirty="0"/>
              <a:t> class.</a:t>
            </a:r>
          </a:p>
          <a:p>
            <a:r>
              <a:rPr kumimoji="1" lang="en-CA" altLang="zh-CN" dirty="0"/>
              <a:t>This demonstrates a clear adherence to DIP and makes our application more flexible and testable.</a:t>
            </a:r>
            <a:endParaRPr kumimoji="1" lang="zh-CN" altLang="en-US" dirty="0"/>
          </a:p>
        </p:txBody>
      </p:sp>
      <p:pic>
        <p:nvPicPr>
          <p:cNvPr id="5" name="图片 4">
            <a:extLst>
              <a:ext uri="{FF2B5EF4-FFF2-40B4-BE49-F238E27FC236}">
                <a16:creationId xmlns:a16="http://schemas.microsoft.com/office/drawing/2014/main" id="{A0E09EB3-A739-CC9B-A2F2-B75F675F16A8}"/>
              </a:ext>
            </a:extLst>
          </p:cNvPr>
          <p:cNvPicPr>
            <a:picLocks noChangeAspect="1"/>
          </p:cNvPicPr>
          <p:nvPr/>
        </p:nvPicPr>
        <p:blipFill>
          <a:blip r:embed="rId3"/>
          <a:stretch>
            <a:fillRect/>
          </a:stretch>
        </p:blipFill>
        <p:spPr>
          <a:xfrm>
            <a:off x="4809289" y="4022834"/>
            <a:ext cx="3017847" cy="2599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a:extLst>
              <a:ext uri="{FF2B5EF4-FFF2-40B4-BE49-F238E27FC236}">
                <a16:creationId xmlns:a16="http://schemas.microsoft.com/office/drawing/2014/main" id="{D8B64BB2-7433-C924-1AE7-8F5F2E1F3179}"/>
              </a:ext>
            </a:extLst>
          </p:cNvPr>
          <p:cNvPicPr>
            <a:picLocks noChangeAspect="1"/>
          </p:cNvPicPr>
          <p:nvPr/>
        </p:nvPicPr>
        <p:blipFill>
          <a:blip r:embed="rId4"/>
          <a:stretch>
            <a:fillRect/>
          </a:stretch>
        </p:blipFill>
        <p:spPr>
          <a:xfrm>
            <a:off x="7970233" y="2780778"/>
            <a:ext cx="3982609" cy="38420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450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97682-3A20-7CC0-B703-A0C89C0AD4ED}"/>
              </a:ext>
            </a:extLst>
          </p:cNvPr>
          <p:cNvSpPr>
            <a:spLocks noGrp="1"/>
          </p:cNvSpPr>
          <p:nvPr>
            <p:ph type="title"/>
          </p:nvPr>
        </p:nvSpPr>
        <p:spPr>
          <a:xfrm>
            <a:off x="2755726" y="609600"/>
            <a:ext cx="8061500" cy="1456267"/>
          </a:xfrm>
        </p:spPr>
        <p:txBody>
          <a:bodyPr/>
          <a:lstStyle/>
          <a:p>
            <a:r>
              <a:rPr kumimoji="1" lang="en-US" altLang="zh-CN" dirty="0"/>
              <a:t>Clean architecture</a:t>
            </a:r>
            <a:endParaRPr kumimoji="1" lang="zh-CN" altLang="en-US" dirty="0"/>
          </a:p>
        </p:txBody>
      </p:sp>
      <p:pic>
        <p:nvPicPr>
          <p:cNvPr id="5" name="内容占位符 4" descr="工作流 轮廓">
            <a:extLst>
              <a:ext uri="{FF2B5EF4-FFF2-40B4-BE49-F238E27FC236}">
                <a16:creationId xmlns:a16="http://schemas.microsoft.com/office/drawing/2014/main" id="{4EBF07B3-B654-CB2B-9C31-A787E9C1763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98092" y="741587"/>
            <a:ext cx="1165848" cy="1165848"/>
          </a:xfrm>
        </p:spPr>
      </p:pic>
      <p:sp>
        <p:nvSpPr>
          <p:cNvPr id="6" name="文本框 5">
            <a:extLst>
              <a:ext uri="{FF2B5EF4-FFF2-40B4-BE49-F238E27FC236}">
                <a16:creationId xmlns:a16="http://schemas.microsoft.com/office/drawing/2014/main" id="{37C328CA-AC54-392E-88BD-22044EB91059}"/>
              </a:ext>
            </a:extLst>
          </p:cNvPr>
          <p:cNvSpPr txBox="1"/>
          <p:nvPr/>
        </p:nvSpPr>
        <p:spPr>
          <a:xfrm>
            <a:off x="1098092" y="2065867"/>
            <a:ext cx="9498927" cy="1477328"/>
          </a:xfrm>
          <a:prstGeom prst="rect">
            <a:avLst/>
          </a:prstGeom>
          <a:noFill/>
        </p:spPr>
        <p:txBody>
          <a:bodyPr wrap="square" rtlCol="0">
            <a:spAutoFit/>
          </a:bodyPr>
          <a:lstStyle/>
          <a:p>
            <a:r>
              <a:rPr kumimoji="1" lang="en-US" altLang="zh-CN" dirty="0"/>
              <a:t>Clean Architecture is the base of our Project. This is to say, all of our codes are built upon Clean Architecture – strictly following the rules and the Clean Architecture Engine, which ensured that our project codes are easy to maintain, extend, and test, largely due to its emphasis on separation of concerns and the Dependency Rule.</a:t>
            </a:r>
          </a:p>
          <a:p>
            <a:endParaRPr kumimoji="1" lang="zh-CN" altLang="en-US" dirty="0"/>
          </a:p>
        </p:txBody>
      </p:sp>
    </p:spTree>
    <p:extLst>
      <p:ext uri="{BB962C8B-B14F-4D97-AF65-F5344CB8AC3E}">
        <p14:creationId xmlns:p14="http://schemas.microsoft.com/office/powerpoint/2010/main" val="36382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02DA5-5A96-E480-ED9C-B452081A366C}"/>
              </a:ext>
            </a:extLst>
          </p:cNvPr>
          <p:cNvSpPr>
            <a:spLocks noGrp="1"/>
          </p:cNvSpPr>
          <p:nvPr>
            <p:ph type="title"/>
          </p:nvPr>
        </p:nvSpPr>
        <p:spPr/>
        <p:txBody>
          <a:bodyPr/>
          <a:lstStyle/>
          <a:p>
            <a:r>
              <a:rPr kumimoji="1" lang="en-US" altLang="zh-CN" dirty="0"/>
              <a:t>Design patterns</a:t>
            </a:r>
            <a:endParaRPr kumimoji="1" lang="zh-CN" altLang="en-US" dirty="0"/>
          </a:p>
        </p:txBody>
      </p:sp>
      <p:sp>
        <p:nvSpPr>
          <p:cNvPr id="3" name="内容占位符 2">
            <a:extLst>
              <a:ext uri="{FF2B5EF4-FFF2-40B4-BE49-F238E27FC236}">
                <a16:creationId xmlns:a16="http://schemas.microsoft.com/office/drawing/2014/main" id="{BE187D39-D849-7B83-12DE-1E735B76C563}"/>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039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149900-A9A3-E6E8-724E-0FB400039A0F}"/>
              </a:ext>
            </a:extLst>
          </p:cNvPr>
          <p:cNvSpPr>
            <a:spLocks noGrp="1"/>
          </p:cNvSpPr>
          <p:nvPr>
            <p:ph type="title"/>
          </p:nvPr>
        </p:nvSpPr>
        <p:spPr>
          <a:xfrm>
            <a:off x="698326" y="2494389"/>
            <a:ext cx="10131427" cy="1468800"/>
          </a:xfrm>
        </p:spPr>
        <p:txBody>
          <a:bodyPr/>
          <a:lstStyle/>
          <a:p>
            <a:r>
              <a:rPr lang="en-US" altLang="zh-CN" dirty="0"/>
              <a:t>Testing</a:t>
            </a:r>
            <a:endParaRPr lang="zh-CN" altLang="en-US" dirty="0"/>
          </a:p>
        </p:txBody>
      </p:sp>
    </p:spTree>
    <p:extLst>
      <p:ext uri="{BB962C8B-B14F-4D97-AF65-F5344CB8AC3E}">
        <p14:creationId xmlns:p14="http://schemas.microsoft.com/office/powerpoint/2010/main" val="349148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831E5-7783-5981-2928-0747D2E6D93C}"/>
              </a:ext>
            </a:extLst>
          </p:cNvPr>
          <p:cNvSpPr>
            <a:spLocks noGrp="1"/>
          </p:cNvSpPr>
          <p:nvPr>
            <p:ph type="title"/>
          </p:nvPr>
        </p:nvSpPr>
        <p:spPr>
          <a:xfrm>
            <a:off x="1934592" y="808055"/>
            <a:ext cx="2953857" cy="1453363"/>
          </a:xfrm>
        </p:spPr>
        <p:txBody>
          <a:bodyPr>
            <a:normAutofit/>
          </a:bodyPr>
          <a:lstStyle/>
          <a:p>
            <a:r>
              <a:rPr kumimoji="1" lang="en-US" altLang="zh-CN" dirty="0"/>
              <a:t>Weather </a:t>
            </a:r>
            <a:r>
              <a:rPr kumimoji="1" lang="en-US" altLang="zh-CN" dirty="0" err="1"/>
              <a:t>api</a:t>
            </a:r>
            <a:endParaRPr kumimoji="1" lang="zh-CN" altLang="en-US" dirty="0"/>
          </a:p>
        </p:txBody>
      </p:sp>
      <p:sp>
        <p:nvSpPr>
          <p:cNvPr id="3" name="内容占位符 2">
            <a:extLst>
              <a:ext uri="{FF2B5EF4-FFF2-40B4-BE49-F238E27FC236}">
                <a16:creationId xmlns:a16="http://schemas.microsoft.com/office/drawing/2014/main" id="{4A1FC6DF-313F-6721-B309-394766D2E213}"/>
              </a:ext>
            </a:extLst>
          </p:cNvPr>
          <p:cNvSpPr>
            <a:spLocks noGrp="1"/>
          </p:cNvSpPr>
          <p:nvPr>
            <p:ph idx="1"/>
          </p:nvPr>
        </p:nvSpPr>
        <p:spPr>
          <a:xfrm>
            <a:off x="581351" y="1914374"/>
            <a:ext cx="4468320" cy="3957821"/>
          </a:xfrm>
        </p:spPr>
        <p:txBody>
          <a:bodyPr>
            <a:normAutofit/>
          </a:bodyPr>
          <a:lstStyle/>
          <a:p>
            <a:r>
              <a:rPr kumimoji="1" lang="en-CA" altLang="zh-CN" sz="2000" dirty="0"/>
              <a:t>Our Project has connected Weather API from </a:t>
            </a:r>
            <a:r>
              <a:rPr kumimoji="1" lang="en-CA" altLang="zh-CN" sz="2000" dirty="0" err="1"/>
              <a:t>weatherapi.com</a:t>
            </a:r>
            <a:r>
              <a:rPr kumimoji="1" lang="en-CA" altLang="zh-CN" sz="2000" dirty="0"/>
              <a:t>, which is an API can help us get detailed weather conditions based on the location we provide.</a:t>
            </a:r>
          </a:p>
          <a:p>
            <a:r>
              <a:rPr kumimoji="1" lang="en-CA" altLang="zh-CN" sz="2000" dirty="0"/>
              <a:t>We have chose this API as it is free for us to get information and easy to connect and parse.</a:t>
            </a:r>
            <a:endParaRPr kumimoji="1" lang="zh-CN" altLang="en-US" sz="2000" dirty="0"/>
          </a:p>
        </p:txBody>
      </p:sp>
      <p:pic>
        <p:nvPicPr>
          <p:cNvPr id="4" name="图片 3" descr="图形用户界面, 文本&#10;&#10;描述已自动生成">
            <a:extLst>
              <a:ext uri="{FF2B5EF4-FFF2-40B4-BE49-F238E27FC236}">
                <a16:creationId xmlns:a16="http://schemas.microsoft.com/office/drawing/2014/main" id="{44221FF8-DE23-75F9-1466-50170ACBF7F9}"/>
              </a:ext>
            </a:extLst>
          </p:cNvPr>
          <p:cNvPicPr>
            <a:picLocks noChangeAspect="1"/>
          </p:cNvPicPr>
          <p:nvPr/>
        </p:nvPicPr>
        <p:blipFill>
          <a:blip r:embed="rId2"/>
          <a:stretch>
            <a:fillRect/>
          </a:stretch>
        </p:blipFill>
        <p:spPr>
          <a:xfrm>
            <a:off x="5270498" y="808055"/>
            <a:ext cx="6095593" cy="454121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文本框 4">
            <a:extLst>
              <a:ext uri="{FF2B5EF4-FFF2-40B4-BE49-F238E27FC236}">
                <a16:creationId xmlns:a16="http://schemas.microsoft.com/office/drawing/2014/main" id="{DA0BEA09-1264-5EFF-9201-E645E5DC89D9}"/>
              </a:ext>
            </a:extLst>
          </p:cNvPr>
          <p:cNvSpPr txBox="1"/>
          <p:nvPr/>
        </p:nvSpPr>
        <p:spPr>
          <a:xfrm>
            <a:off x="5270498" y="5549030"/>
            <a:ext cx="6095593" cy="646331"/>
          </a:xfrm>
          <a:prstGeom prst="rect">
            <a:avLst/>
          </a:prstGeom>
          <a:noFill/>
        </p:spPr>
        <p:txBody>
          <a:bodyPr wrap="square" rtlCol="0">
            <a:spAutoFit/>
          </a:bodyPr>
          <a:lstStyle/>
          <a:p>
            <a:pPr algn="ctr"/>
            <a:r>
              <a:rPr kumimoji="1" lang="en-US" altLang="zh-CN" i="1" dirty="0"/>
              <a:t>An example screenshot from </a:t>
            </a:r>
            <a:r>
              <a:rPr kumimoji="1" lang="en-US" altLang="zh-CN" i="1" dirty="0" err="1"/>
              <a:t>hoppscotch.io</a:t>
            </a:r>
            <a:r>
              <a:rPr kumimoji="1" lang="en-US" altLang="zh-CN" i="1" dirty="0"/>
              <a:t> of GET </a:t>
            </a:r>
            <a:r>
              <a:rPr lang="en-CA" altLang="zh-CN" b="0" i="1" u="none" strike="noStrike" dirty="0">
                <a:solidFill>
                  <a:srgbClr val="E6EDF3"/>
                </a:solidFill>
                <a:effectLst/>
                <a:latin typeface="-apple-system"/>
              </a:rPr>
              <a:t>from Weather API for location of Toronto.</a:t>
            </a:r>
            <a:endParaRPr kumimoji="1" lang="zh-CN" altLang="en-US" i="1" dirty="0"/>
          </a:p>
        </p:txBody>
      </p:sp>
      <p:pic>
        <p:nvPicPr>
          <p:cNvPr id="7" name="图形 6" descr="插不插电 纯色填充">
            <a:extLst>
              <a:ext uri="{FF2B5EF4-FFF2-40B4-BE49-F238E27FC236}">
                <a16:creationId xmlns:a16="http://schemas.microsoft.com/office/drawing/2014/main" id="{90448AE8-475F-4B43-0675-407A1E7928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8971" y="1077536"/>
            <a:ext cx="914400" cy="914400"/>
          </a:xfrm>
          <a:prstGeom prst="rect">
            <a:avLst/>
          </a:prstGeom>
        </p:spPr>
      </p:pic>
    </p:spTree>
    <p:extLst>
      <p:ext uri="{BB962C8B-B14F-4D97-AF65-F5344CB8AC3E}">
        <p14:creationId xmlns:p14="http://schemas.microsoft.com/office/powerpoint/2010/main" val="276938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38E06-9770-E170-807C-1FBCE3AB47F7}"/>
              </a:ext>
            </a:extLst>
          </p:cNvPr>
          <p:cNvSpPr>
            <a:spLocks noGrp="1"/>
          </p:cNvSpPr>
          <p:nvPr>
            <p:ph type="title"/>
          </p:nvPr>
        </p:nvSpPr>
        <p:spPr/>
        <p:txBody>
          <a:bodyPr/>
          <a:lstStyle/>
          <a:p>
            <a:r>
              <a:rPr kumimoji="1" lang="en-US" altLang="zh-CN" dirty="0"/>
              <a:t>API Endpoint</a:t>
            </a:r>
            <a:endParaRPr kumimoji="1" lang="zh-CN" altLang="en-US" dirty="0"/>
          </a:p>
        </p:txBody>
      </p:sp>
      <p:sp>
        <p:nvSpPr>
          <p:cNvPr id="3" name="内容占位符 2">
            <a:extLst>
              <a:ext uri="{FF2B5EF4-FFF2-40B4-BE49-F238E27FC236}">
                <a16:creationId xmlns:a16="http://schemas.microsoft.com/office/drawing/2014/main" id="{DC45E441-2E11-685D-AA33-1148EE096A71}"/>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5122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13C67-E5FC-6BF3-8CD3-E93B9B849179}"/>
              </a:ext>
            </a:extLst>
          </p:cNvPr>
          <p:cNvSpPr>
            <a:spLocks noGrp="1"/>
          </p:cNvSpPr>
          <p:nvPr>
            <p:ph type="title"/>
          </p:nvPr>
        </p:nvSpPr>
        <p:spPr>
          <a:xfrm>
            <a:off x="4917879" y="334960"/>
            <a:ext cx="6593075" cy="1612490"/>
          </a:xfrm>
        </p:spPr>
        <p:txBody>
          <a:bodyPr>
            <a:normAutofit/>
          </a:bodyPr>
          <a:lstStyle/>
          <a:p>
            <a:pPr algn="ctr"/>
            <a:r>
              <a:rPr kumimoji="1" lang="en-US" altLang="zh-CN" dirty="0"/>
              <a:t>Specification</a:t>
            </a:r>
            <a:endParaRPr kumimoji="1" lang="zh-CN" altLang="en-US" dirty="0"/>
          </a:p>
        </p:txBody>
      </p:sp>
      <p:pic>
        <p:nvPicPr>
          <p:cNvPr id="5" name="Picture 4" descr="Commuters overlayed with colourful bokeh at night">
            <a:extLst>
              <a:ext uri="{FF2B5EF4-FFF2-40B4-BE49-F238E27FC236}">
                <a16:creationId xmlns:a16="http://schemas.microsoft.com/office/drawing/2014/main" id="{ED6B6E0A-BEC4-AB36-22BC-AE53F92EDEA0}"/>
              </a:ext>
            </a:extLst>
          </p:cNvPr>
          <p:cNvPicPr>
            <a:picLocks noChangeAspect="1"/>
          </p:cNvPicPr>
          <p:nvPr/>
        </p:nvPicPr>
        <p:blipFill rotWithShape="1">
          <a:blip r:embed="rId3"/>
          <a:srcRect l="23983" r="30893" b="-2"/>
          <a:stretch/>
        </p:blipFill>
        <p:spPr>
          <a:xfrm>
            <a:off x="20" y="975"/>
            <a:ext cx="4635988" cy="6858000"/>
          </a:xfrm>
          <a:prstGeom prst="rect">
            <a:avLst/>
          </a:prstGeom>
        </p:spPr>
      </p:pic>
      <p:sp>
        <p:nvSpPr>
          <p:cNvPr id="3" name="内容占位符 2">
            <a:extLst>
              <a:ext uri="{FF2B5EF4-FFF2-40B4-BE49-F238E27FC236}">
                <a16:creationId xmlns:a16="http://schemas.microsoft.com/office/drawing/2014/main" id="{BE7679B5-A026-ADA5-B968-E46FFC88A987}"/>
              </a:ext>
            </a:extLst>
          </p:cNvPr>
          <p:cNvSpPr>
            <a:spLocks noGrp="1"/>
          </p:cNvSpPr>
          <p:nvPr>
            <p:ph idx="1"/>
          </p:nvPr>
        </p:nvSpPr>
        <p:spPr>
          <a:xfrm>
            <a:off x="6308942" y="1734237"/>
            <a:ext cx="5771983" cy="4484666"/>
          </a:xfrm>
        </p:spPr>
        <p:txBody>
          <a:bodyPr>
            <a:normAutofit/>
          </a:bodyPr>
          <a:lstStyle/>
          <a:p>
            <a:pPr lvl="1"/>
            <a:r>
              <a:rPr kumimoji="1" lang="en-US" altLang="zh-CN" dirty="0"/>
              <a:t>New User Sign Up: username and location</a:t>
            </a:r>
          </a:p>
          <a:p>
            <a:pPr lvl="1"/>
            <a:r>
              <a:rPr kumimoji="1" lang="en-US" altLang="zh-CN" dirty="0"/>
              <a:t>User Login</a:t>
            </a:r>
          </a:p>
          <a:p>
            <a:pPr lvl="2"/>
            <a:r>
              <a:rPr kumimoji="1" lang="en-US" altLang="zh-CN" sz="1600" dirty="0"/>
              <a:t>Get Weather: Get weather conditions from the API</a:t>
            </a:r>
          </a:p>
          <a:p>
            <a:pPr lvl="2"/>
            <a:r>
              <a:rPr kumimoji="1" lang="en-US" altLang="zh-CN" sz="1600" dirty="0"/>
              <a:t>Portal to Group: </a:t>
            </a:r>
            <a:r>
              <a:rPr kumimoji="1" lang="en-US" altLang="zh-CN" sz="1600" dirty="0" err="1"/>
              <a:t>GroupView</a:t>
            </a:r>
            <a:r>
              <a:rPr kumimoji="1" lang="en-US" altLang="zh-CN" sz="1600" dirty="0"/>
              <a:t>, access to group features</a:t>
            </a:r>
          </a:p>
          <a:p>
            <a:pPr lvl="2"/>
            <a:r>
              <a:rPr kumimoji="1" lang="en-US" altLang="zh-CN" sz="1600" dirty="0"/>
              <a:t>(Not Ready) Portal to Trip</a:t>
            </a:r>
          </a:p>
          <a:p>
            <a:pPr lvl="1"/>
            <a:r>
              <a:rPr kumimoji="1" lang="en-US" altLang="zh-CN" dirty="0"/>
              <a:t>Group </a:t>
            </a:r>
          </a:p>
          <a:p>
            <a:pPr lvl="2"/>
            <a:r>
              <a:rPr kumimoji="1" lang="en-US" altLang="zh-CN" sz="1600" dirty="0"/>
              <a:t>Create Group</a:t>
            </a:r>
          </a:p>
          <a:p>
            <a:pPr lvl="2"/>
            <a:r>
              <a:rPr kumimoji="1" lang="en-US" altLang="zh-CN" sz="1600" dirty="0"/>
              <a:t>Edit Group</a:t>
            </a:r>
          </a:p>
          <a:p>
            <a:pPr lvl="1"/>
            <a:r>
              <a:rPr kumimoji="1" lang="en-US" altLang="zh-CN" dirty="0"/>
              <a:t>Trip</a:t>
            </a:r>
          </a:p>
          <a:p>
            <a:pPr lvl="2"/>
            <a:r>
              <a:rPr kumimoji="1" lang="en-US" altLang="zh-CN" sz="1600" dirty="0"/>
              <a:t>Create Trip</a:t>
            </a:r>
          </a:p>
          <a:p>
            <a:pPr lvl="2"/>
            <a:r>
              <a:rPr kumimoji="1" lang="en-US" altLang="zh-CN" sz="1600" dirty="0"/>
              <a:t>Edit Trip</a:t>
            </a:r>
          </a:p>
          <a:p>
            <a:pPr lvl="1"/>
            <a:endParaRPr kumimoji="1" lang="zh-CN" altLang="en-US" dirty="0"/>
          </a:p>
        </p:txBody>
      </p:sp>
      <p:pic>
        <p:nvPicPr>
          <p:cNvPr id="6" name="图形 5" descr="旅行 轮廓">
            <a:extLst>
              <a:ext uri="{FF2B5EF4-FFF2-40B4-BE49-F238E27FC236}">
                <a16:creationId xmlns:a16="http://schemas.microsoft.com/office/drawing/2014/main" id="{350A2BAE-3544-500C-9571-5D5743550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4901001"/>
            <a:ext cx="914400" cy="914400"/>
          </a:xfrm>
          <a:prstGeom prst="rect">
            <a:avLst/>
          </a:prstGeom>
        </p:spPr>
      </p:pic>
      <p:pic>
        <p:nvPicPr>
          <p:cNvPr id="14" name="图形 13" descr="正在加载 轮廓">
            <a:extLst>
              <a:ext uri="{FF2B5EF4-FFF2-40B4-BE49-F238E27FC236}">
                <a16:creationId xmlns:a16="http://schemas.microsoft.com/office/drawing/2014/main" id="{FEBAD2F8-3EB7-79A6-23F1-D633984649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67792" y="1646052"/>
            <a:ext cx="914400" cy="914400"/>
          </a:xfrm>
          <a:prstGeom prst="rect">
            <a:avLst/>
          </a:prstGeom>
        </p:spPr>
      </p:pic>
      <p:pic>
        <p:nvPicPr>
          <p:cNvPr id="16" name="图形 15" descr="入口 轮廓">
            <a:extLst>
              <a:ext uri="{FF2B5EF4-FFF2-40B4-BE49-F238E27FC236}">
                <a16:creationId xmlns:a16="http://schemas.microsoft.com/office/drawing/2014/main" id="{B1F8B79F-0460-1E29-B5D8-B60BEF9C34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59677" y="2716253"/>
            <a:ext cx="780771" cy="780771"/>
          </a:xfrm>
          <a:prstGeom prst="rect">
            <a:avLst/>
          </a:prstGeom>
        </p:spPr>
      </p:pic>
      <p:pic>
        <p:nvPicPr>
          <p:cNvPr id="18" name="图形 17" descr="用户 轮廓">
            <a:extLst>
              <a:ext uri="{FF2B5EF4-FFF2-40B4-BE49-F238E27FC236}">
                <a16:creationId xmlns:a16="http://schemas.microsoft.com/office/drawing/2014/main" id="{02E3A3C4-11DF-AA65-6EFA-AC33DB0A4F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92862" y="3808627"/>
            <a:ext cx="914400" cy="914400"/>
          </a:xfrm>
          <a:prstGeom prst="rect">
            <a:avLst/>
          </a:prstGeom>
        </p:spPr>
      </p:pic>
    </p:spTree>
    <p:extLst>
      <p:ext uri="{BB962C8B-B14F-4D97-AF65-F5344CB8AC3E}">
        <p14:creationId xmlns:p14="http://schemas.microsoft.com/office/powerpoint/2010/main" val="417781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56B90-F0D8-4B81-DA4B-4653627DDA4C}"/>
              </a:ext>
            </a:extLst>
          </p:cNvPr>
          <p:cNvSpPr>
            <a:spLocks noGrp="1"/>
          </p:cNvSpPr>
          <p:nvPr>
            <p:ph type="title"/>
          </p:nvPr>
        </p:nvSpPr>
        <p:spPr/>
        <p:txBody>
          <a:bodyPr/>
          <a:lstStyle/>
          <a:p>
            <a:r>
              <a:rPr kumimoji="1" lang="en-US" altLang="zh-CN" dirty="0"/>
              <a:t>demo</a:t>
            </a:r>
            <a:endParaRPr kumimoji="1" lang="zh-CN" altLang="en-US" dirty="0"/>
          </a:p>
        </p:txBody>
      </p:sp>
      <p:sp>
        <p:nvSpPr>
          <p:cNvPr id="3" name="内容占位符 2">
            <a:extLst>
              <a:ext uri="{FF2B5EF4-FFF2-40B4-BE49-F238E27FC236}">
                <a16:creationId xmlns:a16="http://schemas.microsoft.com/office/drawing/2014/main" id="{D01AE82A-F2D6-65CF-6407-45F12F5F90DB}"/>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319169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149900-A9A3-E6E8-724E-0FB400039A0F}"/>
              </a:ext>
            </a:extLst>
          </p:cNvPr>
          <p:cNvSpPr>
            <a:spLocks noGrp="1"/>
          </p:cNvSpPr>
          <p:nvPr>
            <p:ph type="title"/>
          </p:nvPr>
        </p:nvSpPr>
        <p:spPr>
          <a:xfrm>
            <a:off x="698326" y="2494389"/>
            <a:ext cx="10131427" cy="1468800"/>
          </a:xfrm>
        </p:spPr>
        <p:txBody>
          <a:bodyPr/>
          <a:lstStyle/>
          <a:p>
            <a:r>
              <a:rPr lang="en-US" altLang="zh-CN" dirty="0"/>
              <a:t>Software design</a:t>
            </a:r>
            <a:endParaRPr lang="zh-CN" altLang="en-US" dirty="0"/>
          </a:p>
        </p:txBody>
      </p:sp>
    </p:spTree>
    <p:extLst>
      <p:ext uri="{BB962C8B-B14F-4D97-AF65-F5344CB8AC3E}">
        <p14:creationId xmlns:p14="http://schemas.microsoft.com/office/powerpoint/2010/main" val="415330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FC4D312-9963-BB1B-93A1-9475B799A4C3}"/>
              </a:ext>
            </a:extLst>
          </p:cNvPr>
          <p:cNvSpPr>
            <a:spLocks noGrp="1"/>
          </p:cNvSpPr>
          <p:nvPr>
            <p:ph type="title"/>
          </p:nvPr>
        </p:nvSpPr>
        <p:spPr>
          <a:xfrm>
            <a:off x="673110" y="2615128"/>
            <a:ext cx="3659389" cy="2948754"/>
          </a:xfrm>
        </p:spPr>
        <p:txBody>
          <a:bodyPr>
            <a:normAutofit/>
          </a:bodyPr>
          <a:lstStyle/>
          <a:p>
            <a:pPr algn="r"/>
            <a:r>
              <a:rPr kumimoji="1" lang="en-US" altLang="zh-CN" dirty="0"/>
              <a:t>SOLID principles</a:t>
            </a:r>
            <a:endParaRPr kumimoji="1" lang="zh-CN" alt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309F6477-C0A7-6076-2265-78EC7DC8D476}"/>
              </a:ext>
            </a:extLst>
          </p:cNvPr>
          <p:cNvSpPr>
            <a:spLocks noGrp="1"/>
          </p:cNvSpPr>
          <p:nvPr>
            <p:ph idx="1"/>
          </p:nvPr>
        </p:nvSpPr>
        <p:spPr>
          <a:xfrm>
            <a:off x="5001348" y="1250284"/>
            <a:ext cx="6723171" cy="4557849"/>
          </a:xfrm>
        </p:spPr>
        <p:txBody>
          <a:bodyPr>
            <a:normAutofit/>
          </a:bodyPr>
          <a:lstStyle/>
          <a:p>
            <a:r>
              <a:rPr lang="en-CA" altLang="zh-CN" sz="2000" dirty="0"/>
              <a:t>While we design our program and codes, we followed the principles what we have learnt in this course, by adherence to SOLID principles, our codes are promoted to be more understandable, flexible, and maintainable software design.</a:t>
            </a:r>
          </a:p>
          <a:p>
            <a:r>
              <a:rPr lang="en-CA" altLang="zh-CN" sz="2000" dirty="0"/>
              <a:t>Here are the three SOLID Principles we will evaluate further:</a:t>
            </a:r>
            <a:endParaRPr lang="en-CA" altLang="zh-CN" sz="2000" i="0" u="none" strike="noStrike" dirty="0">
              <a:effectLst/>
            </a:endParaRPr>
          </a:p>
          <a:p>
            <a:pPr lvl="1"/>
            <a:r>
              <a:rPr lang="en-CA" altLang="zh-CN" sz="1800" i="0" u="none" strike="noStrike" dirty="0">
                <a:effectLst/>
              </a:rPr>
              <a:t>Single Responsibility Principle (SRP)</a:t>
            </a:r>
            <a:endParaRPr kumimoji="1" lang="en-CA" altLang="zh-CN" sz="1800" dirty="0"/>
          </a:p>
          <a:p>
            <a:pPr lvl="1"/>
            <a:r>
              <a:rPr kumimoji="1" lang="en-CA" altLang="zh-CN" sz="1800" dirty="0"/>
              <a:t>Interface Segregation Principle (ISP)</a:t>
            </a:r>
          </a:p>
          <a:p>
            <a:pPr lvl="1"/>
            <a:r>
              <a:rPr kumimoji="1" lang="en-CA" altLang="zh-CN" sz="1800" dirty="0"/>
              <a:t>Dependency Inversion Principle (DIP)</a:t>
            </a:r>
          </a:p>
          <a:p>
            <a:endParaRPr kumimoji="1" lang="zh-CN" altLang="en-US" dirty="0"/>
          </a:p>
        </p:txBody>
      </p:sp>
      <p:pic>
        <p:nvPicPr>
          <p:cNvPr id="7" name="图形 6" descr="清单演示文稿 纯色填充">
            <a:extLst>
              <a:ext uri="{FF2B5EF4-FFF2-40B4-BE49-F238E27FC236}">
                <a16:creationId xmlns:a16="http://schemas.microsoft.com/office/drawing/2014/main" id="{5028BE0E-A276-E005-D859-47F622BA2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5392" y="1854173"/>
            <a:ext cx="1574827" cy="1574827"/>
          </a:xfrm>
          <a:prstGeom prst="rect">
            <a:avLst/>
          </a:prstGeom>
        </p:spPr>
      </p:pic>
    </p:spTree>
    <p:extLst>
      <p:ext uri="{BB962C8B-B14F-4D97-AF65-F5344CB8AC3E}">
        <p14:creationId xmlns:p14="http://schemas.microsoft.com/office/powerpoint/2010/main" val="73598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BA1CC-25D7-D9F3-FCF1-2855E85483CE}"/>
              </a:ext>
            </a:extLst>
          </p:cNvPr>
          <p:cNvSpPr>
            <a:spLocks noGrp="1"/>
          </p:cNvSpPr>
          <p:nvPr>
            <p:ph type="title"/>
          </p:nvPr>
        </p:nvSpPr>
        <p:spPr>
          <a:xfrm>
            <a:off x="825909" y="808055"/>
            <a:ext cx="3979205" cy="1453363"/>
          </a:xfrm>
        </p:spPr>
        <p:txBody>
          <a:bodyPr>
            <a:normAutofit/>
          </a:bodyPr>
          <a:lstStyle/>
          <a:p>
            <a:pPr>
              <a:lnSpc>
                <a:spcPct val="90000"/>
              </a:lnSpc>
            </a:pPr>
            <a:r>
              <a:rPr kumimoji="1" lang="en-CA" altLang="zh-CN" sz="3300"/>
              <a:t>Single Responsibility Principle (SRP)</a:t>
            </a:r>
            <a:endParaRPr kumimoji="1" lang="zh-CN" altLang="en-US" sz="3300"/>
          </a:p>
        </p:txBody>
      </p:sp>
      <p:sp>
        <p:nvSpPr>
          <p:cNvPr id="3" name="内容占位符 2">
            <a:extLst>
              <a:ext uri="{FF2B5EF4-FFF2-40B4-BE49-F238E27FC236}">
                <a16:creationId xmlns:a16="http://schemas.microsoft.com/office/drawing/2014/main" id="{B634CD8D-5986-3094-1BAC-DCD678CD3718}"/>
              </a:ext>
            </a:extLst>
          </p:cNvPr>
          <p:cNvSpPr>
            <a:spLocks noGrp="1"/>
          </p:cNvSpPr>
          <p:nvPr>
            <p:ph idx="1"/>
          </p:nvPr>
        </p:nvSpPr>
        <p:spPr>
          <a:xfrm>
            <a:off x="802178" y="2261420"/>
            <a:ext cx="4002936" cy="3637935"/>
          </a:xfrm>
        </p:spPr>
        <p:txBody>
          <a:bodyPr>
            <a:normAutofit/>
          </a:bodyPr>
          <a:lstStyle/>
          <a:p>
            <a:r>
              <a:rPr kumimoji="1" lang="en-US" altLang="zh-CN" dirty="0"/>
              <a:t>In our code, one class has only one responsibility, for example, the </a:t>
            </a:r>
            <a:r>
              <a:rPr lang="en-CA" altLang="zh-CN" dirty="0" err="1">
                <a:effectLst/>
              </a:rPr>
              <a:t>APIDataAccessObject</a:t>
            </a:r>
            <a:r>
              <a:rPr lang="en-CA" altLang="zh-CN" dirty="0"/>
              <a:t> </a:t>
            </a:r>
            <a:r>
              <a:rPr kumimoji="1" lang="en-US" altLang="zh-CN" dirty="0"/>
              <a:t>class that only handles fetching weather data (GET) from the API, while View and other elements are from other classes.</a:t>
            </a:r>
          </a:p>
          <a:p>
            <a:r>
              <a:rPr kumimoji="1" lang="en-US" altLang="zh-CN" dirty="0"/>
              <a:t>Same as other use cases, each class in the code only process their own responsibility.</a:t>
            </a:r>
            <a:endParaRPr kumimoji="1" lang="zh-CN" altLang="en-US" dirty="0"/>
          </a:p>
        </p:txBody>
      </p:sp>
      <p:pic>
        <p:nvPicPr>
          <p:cNvPr id="4" name="图片 3" descr="文本&#10;&#10;描述已自动生成">
            <a:extLst>
              <a:ext uri="{FF2B5EF4-FFF2-40B4-BE49-F238E27FC236}">
                <a16:creationId xmlns:a16="http://schemas.microsoft.com/office/drawing/2014/main" id="{4378477D-F543-5533-BBB4-8925B926BB38}"/>
              </a:ext>
            </a:extLst>
          </p:cNvPr>
          <p:cNvPicPr>
            <a:picLocks noChangeAspect="1"/>
          </p:cNvPicPr>
          <p:nvPr/>
        </p:nvPicPr>
        <p:blipFill>
          <a:blip r:embed="rId2"/>
          <a:stretch>
            <a:fillRect/>
          </a:stretch>
        </p:blipFill>
        <p:spPr>
          <a:xfrm>
            <a:off x="5571725" y="796413"/>
            <a:ext cx="5531647"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9044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A74CC-C881-3BA1-148D-9671B3C2B123}"/>
              </a:ext>
            </a:extLst>
          </p:cNvPr>
          <p:cNvSpPr>
            <a:spLocks noGrp="1"/>
          </p:cNvSpPr>
          <p:nvPr>
            <p:ph type="title"/>
          </p:nvPr>
        </p:nvSpPr>
        <p:spPr>
          <a:xfrm>
            <a:off x="4882499" y="659704"/>
            <a:ext cx="6282266" cy="1456267"/>
          </a:xfrm>
        </p:spPr>
        <p:txBody>
          <a:bodyPr>
            <a:normAutofit/>
          </a:bodyPr>
          <a:lstStyle/>
          <a:p>
            <a:r>
              <a:rPr kumimoji="1" lang="en-CA" altLang="zh-CN" dirty="0"/>
              <a:t>Interface Segregation Principle (ISP)</a:t>
            </a:r>
            <a:endParaRPr kumimoji="1" lang="zh-CN" altLang="en-US" dirty="0"/>
          </a:p>
        </p:txBody>
      </p:sp>
      <p:sp>
        <p:nvSpPr>
          <p:cNvPr id="3" name="内容占位符 2">
            <a:extLst>
              <a:ext uri="{FF2B5EF4-FFF2-40B4-BE49-F238E27FC236}">
                <a16:creationId xmlns:a16="http://schemas.microsoft.com/office/drawing/2014/main" id="{30A6101D-70E8-C1ED-771D-8EE8C469E516}"/>
              </a:ext>
            </a:extLst>
          </p:cNvPr>
          <p:cNvSpPr>
            <a:spLocks noGrp="1"/>
          </p:cNvSpPr>
          <p:nvPr>
            <p:ph idx="1"/>
          </p:nvPr>
        </p:nvSpPr>
        <p:spPr>
          <a:xfrm>
            <a:off x="4882499" y="2218267"/>
            <a:ext cx="6282266" cy="3649133"/>
          </a:xfrm>
        </p:spPr>
        <p:txBody>
          <a:bodyPr>
            <a:normAutofit/>
          </a:bodyPr>
          <a:lstStyle/>
          <a:p>
            <a:r>
              <a:rPr kumimoji="1" lang="en-CA" altLang="zh-CN" dirty="0"/>
              <a:t>Specific Interfaces for Different Features: Our application uses different interfaces for distinct functionalities. For example, we have separate interfaces for user management (User), weather data handling (Weather), and group management (Group).</a:t>
            </a:r>
          </a:p>
          <a:p>
            <a:r>
              <a:rPr kumimoji="1" lang="en-CA" altLang="zh-CN" dirty="0"/>
              <a:t>Segregating these interfaces makes the code more modular and easier to update, changes in the group management feature (add a feature called leave group) won't affect the user management part (no need to modify User interface), as they rely on different interfaces.</a:t>
            </a:r>
          </a:p>
          <a:p>
            <a:endParaRPr kumimoji="1" lang="zh-CN" altLang="en-US" dirty="0"/>
          </a:p>
        </p:txBody>
      </p:sp>
      <p:pic>
        <p:nvPicPr>
          <p:cNvPr id="5" name="图片 4" descr="图形用户界面&#10;&#10;低可信度描述已自动生成">
            <a:extLst>
              <a:ext uri="{FF2B5EF4-FFF2-40B4-BE49-F238E27FC236}">
                <a16:creationId xmlns:a16="http://schemas.microsoft.com/office/drawing/2014/main" id="{4903E8AE-2348-4E3D-A14E-014DA8FD3E9C}"/>
              </a:ext>
            </a:extLst>
          </p:cNvPr>
          <p:cNvPicPr>
            <a:picLocks noChangeAspect="1"/>
          </p:cNvPicPr>
          <p:nvPr/>
        </p:nvPicPr>
        <p:blipFill>
          <a:blip r:embed="rId3"/>
          <a:stretch>
            <a:fillRect/>
          </a:stretch>
        </p:blipFill>
        <p:spPr>
          <a:xfrm>
            <a:off x="1027235" y="1028700"/>
            <a:ext cx="2580321"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57127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{987B1F17-1891-EF48-BB1C-42A819794821}tf10001058</Template>
  <TotalTime>1560</TotalTime>
  <Words>499</Words>
  <Application>Microsoft Macintosh PowerPoint</Application>
  <PresentationFormat>宽屏</PresentationFormat>
  <Paragraphs>44</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-apple-system</vt:lpstr>
      <vt:lpstr>Arial</vt:lpstr>
      <vt:lpstr>Calibri</vt:lpstr>
      <vt:lpstr>Calibri Light</vt:lpstr>
      <vt:lpstr>天体</vt:lpstr>
      <vt:lpstr>CSC207 Final Project Presentation</vt:lpstr>
      <vt:lpstr>Weather api</vt:lpstr>
      <vt:lpstr>API Endpoint</vt:lpstr>
      <vt:lpstr>Specification</vt:lpstr>
      <vt:lpstr>demo</vt:lpstr>
      <vt:lpstr>Software design</vt:lpstr>
      <vt:lpstr>SOLID principles</vt:lpstr>
      <vt:lpstr>Single Responsibility Principle (SRP)</vt:lpstr>
      <vt:lpstr>Interface Segregation Principle (ISP)</vt:lpstr>
      <vt:lpstr>Dependency Inversion Principle (DIP)</vt:lpstr>
      <vt:lpstr>Clean architecture</vt:lpstr>
      <vt:lpstr>Design patterns</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CSC207 Final Project Presentation</dc:title>
  <dc:creator>Zhikang Tian</dc:creator>
  <cp:lastModifiedBy>Zhikang Tian</cp:lastModifiedBy>
  <cp:revision>5</cp:revision>
  <dcterms:created xsi:type="dcterms:W3CDTF">2023-11-30T07:09:34Z</dcterms:created>
  <dcterms:modified xsi:type="dcterms:W3CDTF">2023-12-01T09:10:26Z</dcterms:modified>
</cp:coreProperties>
</file>