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6" r:id="rId2"/>
    <p:sldId id="276" r:id="rId3"/>
    <p:sldId id="277" r:id="rId4"/>
    <p:sldId id="278" r:id="rId5"/>
    <p:sldId id="296" r:id="rId6"/>
    <p:sldId id="279" r:id="rId7"/>
    <p:sldId id="281" r:id="rId8"/>
    <p:sldId id="297" r:id="rId9"/>
    <p:sldId id="280" r:id="rId10"/>
    <p:sldId id="282" r:id="rId11"/>
    <p:sldId id="283" r:id="rId12"/>
    <p:sldId id="284" r:id="rId13"/>
    <p:sldId id="285" r:id="rId14"/>
    <p:sldId id="298" r:id="rId15"/>
    <p:sldId id="286" r:id="rId16"/>
    <p:sldId id="287" r:id="rId17"/>
    <p:sldId id="288" r:id="rId18"/>
    <p:sldId id="299" r:id="rId19"/>
    <p:sldId id="291" r:id="rId20"/>
    <p:sldId id="292" r:id="rId21"/>
    <p:sldId id="293" r:id="rId22"/>
    <p:sldId id="294" r:id="rId23"/>
    <p:sldId id="289" r:id="rId24"/>
    <p:sldId id="295" r:id="rId25"/>
  </p:sldIdLst>
  <p:sldSz cx="9144000" cy="6858000" type="screen4x3"/>
  <p:notesSz cx="6669088" cy="9926638"/>
  <p:defaultTextStyle>
    <a:defPPr>
      <a:defRPr lang="da-DK"/>
    </a:defPPr>
    <a:lvl1pPr algn="l" rtl="0" fontAlgn="base">
      <a:spcBef>
        <a:spcPct val="0"/>
      </a:spcBef>
      <a:spcAft>
        <a:spcPct val="0"/>
      </a:spcAft>
      <a:defRPr sz="1600" i="1" kern="1200">
        <a:solidFill>
          <a:srgbClr val="6E6E6F"/>
        </a:solidFill>
        <a:latin typeface="Verdana" pitchFamily="34" charset="0"/>
        <a:ea typeface="+mn-ea"/>
        <a:cs typeface="Times New Roman" pitchFamily="18" charset="0"/>
      </a:defRPr>
    </a:lvl1pPr>
    <a:lvl2pPr marL="457200" algn="l" rtl="0" fontAlgn="base">
      <a:spcBef>
        <a:spcPct val="0"/>
      </a:spcBef>
      <a:spcAft>
        <a:spcPct val="0"/>
      </a:spcAft>
      <a:defRPr sz="1600" i="1" kern="1200">
        <a:solidFill>
          <a:srgbClr val="6E6E6F"/>
        </a:solidFill>
        <a:latin typeface="Verdana" pitchFamily="34" charset="0"/>
        <a:ea typeface="+mn-ea"/>
        <a:cs typeface="Times New Roman" pitchFamily="18" charset="0"/>
      </a:defRPr>
    </a:lvl2pPr>
    <a:lvl3pPr marL="914400" algn="l" rtl="0" fontAlgn="base">
      <a:spcBef>
        <a:spcPct val="0"/>
      </a:spcBef>
      <a:spcAft>
        <a:spcPct val="0"/>
      </a:spcAft>
      <a:defRPr sz="1600" i="1" kern="1200">
        <a:solidFill>
          <a:srgbClr val="6E6E6F"/>
        </a:solidFill>
        <a:latin typeface="Verdana" pitchFamily="34" charset="0"/>
        <a:ea typeface="+mn-ea"/>
        <a:cs typeface="Times New Roman" pitchFamily="18" charset="0"/>
      </a:defRPr>
    </a:lvl3pPr>
    <a:lvl4pPr marL="1371600" algn="l" rtl="0" fontAlgn="base">
      <a:spcBef>
        <a:spcPct val="0"/>
      </a:spcBef>
      <a:spcAft>
        <a:spcPct val="0"/>
      </a:spcAft>
      <a:defRPr sz="1600" i="1" kern="1200">
        <a:solidFill>
          <a:srgbClr val="6E6E6F"/>
        </a:solidFill>
        <a:latin typeface="Verdana" pitchFamily="34" charset="0"/>
        <a:ea typeface="+mn-ea"/>
        <a:cs typeface="Times New Roman" pitchFamily="18" charset="0"/>
      </a:defRPr>
    </a:lvl4pPr>
    <a:lvl5pPr marL="1828800" algn="l" rtl="0" fontAlgn="base">
      <a:spcBef>
        <a:spcPct val="0"/>
      </a:spcBef>
      <a:spcAft>
        <a:spcPct val="0"/>
      </a:spcAft>
      <a:defRPr sz="1600" i="1" kern="1200">
        <a:solidFill>
          <a:srgbClr val="6E6E6F"/>
        </a:solidFill>
        <a:latin typeface="Verdana" pitchFamily="34" charset="0"/>
        <a:ea typeface="+mn-ea"/>
        <a:cs typeface="Times New Roman" pitchFamily="18" charset="0"/>
      </a:defRPr>
    </a:lvl5pPr>
    <a:lvl6pPr marL="2286000" algn="l" defTabSz="914400" rtl="0" eaLnBrk="1" latinLnBrk="0" hangingPunct="1">
      <a:defRPr sz="1600" i="1" kern="1200">
        <a:solidFill>
          <a:srgbClr val="6E6E6F"/>
        </a:solidFill>
        <a:latin typeface="Verdana" pitchFamily="34" charset="0"/>
        <a:ea typeface="+mn-ea"/>
        <a:cs typeface="Times New Roman" pitchFamily="18" charset="0"/>
      </a:defRPr>
    </a:lvl6pPr>
    <a:lvl7pPr marL="2743200" algn="l" defTabSz="914400" rtl="0" eaLnBrk="1" latinLnBrk="0" hangingPunct="1">
      <a:defRPr sz="1600" i="1" kern="1200">
        <a:solidFill>
          <a:srgbClr val="6E6E6F"/>
        </a:solidFill>
        <a:latin typeface="Verdana" pitchFamily="34" charset="0"/>
        <a:ea typeface="+mn-ea"/>
        <a:cs typeface="Times New Roman" pitchFamily="18" charset="0"/>
      </a:defRPr>
    </a:lvl7pPr>
    <a:lvl8pPr marL="3200400" algn="l" defTabSz="914400" rtl="0" eaLnBrk="1" latinLnBrk="0" hangingPunct="1">
      <a:defRPr sz="1600" i="1" kern="1200">
        <a:solidFill>
          <a:srgbClr val="6E6E6F"/>
        </a:solidFill>
        <a:latin typeface="Verdana" pitchFamily="34" charset="0"/>
        <a:ea typeface="+mn-ea"/>
        <a:cs typeface="Times New Roman" pitchFamily="18" charset="0"/>
      </a:defRPr>
    </a:lvl8pPr>
    <a:lvl9pPr marL="3657600" algn="l" defTabSz="914400" rtl="0" eaLnBrk="1" latinLnBrk="0" hangingPunct="1">
      <a:defRPr sz="1600" i="1" kern="1200">
        <a:solidFill>
          <a:srgbClr val="6E6E6F"/>
        </a:solidFill>
        <a:latin typeface="Verdana" pitchFamily="34" charset="0"/>
        <a:ea typeface="+mn-ea"/>
        <a:cs typeface="Times New Roman" pitchFamily="18" charset="0"/>
      </a:defRPr>
    </a:lvl9pPr>
  </p:defaultTextStyle>
  <p:extLst>
    <p:ext uri="{EFAFB233-063F-42B5-8137-9DF3F51BA10A}">
      <p15:sldGuideLst xmlns:p15="http://schemas.microsoft.com/office/powerpoint/2012/main">
        <p15:guide id="1" orient="horz" pos="4032">
          <p15:clr>
            <a:srgbClr val="A4A3A4"/>
          </p15:clr>
        </p15:guide>
        <p15:guide id="2" pos="528">
          <p15:clr>
            <a:srgbClr val="A4A3A4"/>
          </p15:clr>
        </p15:guide>
        <p15:guide id="3" pos="5280">
          <p15:clr>
            <a:srgbClr val="A4A3A4"/>
          </p15:clr>
        </p15:guide>
      </p15:sldGuideLst>
    </p:ext>
    <p:ext uri="{2D200454-40CA-4A62-9FC3-DE9A4176ACB9}">
      <p15:notesGuideLst xmlns:p15="http://schemas.microsoft.com/office/powerpoint/2012/main">
        <p15:guide id="1" orient="horz" pos="3126">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0404"/>
    <a:srgbClr val="6E6E6F"/>
    <a:srgbClr val="DC0217"/>
    <a:srgbClr val="4B4F55"/>
    <a:srgbClr val="1B0807"/>
    <a:srgbClr val="C2C2C2"/>
    <a:srgbClr val="FFFFFF"/>
    <a:srgbClr val="E78E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6" autoAdjust="0"/>
    <p:restoredTop sz="89209" autoAdjust="0"/>
  </p:normalViewPr>
  <p:slideViewPr>
    <p:cSldViewPr>
      <p:cViewPr varScale="1">
        <p:scale>
          <a:sx n="86" d="100"/>
          <a:sy n="86" d="100"/>
        </p:scale>
        <p:origin x="1267" y="58"/>
      </p:cViewPr>
      <p:guideLst>
        <p:guide orient="horz" pos="4032"/>
        <p:guide pos="528"/>
        <p:guide pos="52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368" y="1416"/>
      </p:cViewPr>
      <p:guideLst>
        <p:guide orient="horz" pos="3126"/>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1" name="Rectangle 3"/>
          <p:cNvSpPr>
            <a:spLocks noGrp="1" noChangeArrowheads="1"/>
          </p:cNvSpPr>
          <p:nvPr>
            <p:ph type="dt" sz="quarter"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89092" name="Rectangle 4"/>
          <p:cNvSpPr>
            <a:spLocks noGrp="1" noChangeArrowheads="1"/>
          </p:cNvSpPr>
          <p:nvPr>
            <p:ph type="ftr" sz="quarter" idx="2"/>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89093" name="Rectangle 5"/>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itchFamily="18" charset="0"/>
              </a:defRPr>
            </a:lvl1pPr>
          </a:lstStyle>
          <a:p>
            <a:pPr>
              <a:defRPr/>
            </a:pPr>
            <a:fld id="{20C1623E-AA33-409D-8EDC-3277FC5FF500}" type="slidenum">
              <a:rPr lang="da-DK"/>
              <a:pPr>
                <a:defRPr/>
              </a:pPr>
              <a:t>‹#›</a:t>
            </a:fld>
            <a:endParaRPr lang="da-DK"/>
          </a:p>
        </p:txBody>
      </p:sp>
    </p:spTree>
    <p:extLst>
      <p:ext uri="{BB962C8B-B14F-4D97-AF65-F5344CB8AC3E}">
        <p14:creationId xmlns:p14="http://schemas.microsoft.com/office/powerpoint/2010/main" val="16711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1" name="Rectangle 3"/>
          <p:cNvSpPr>
            <a:spLocks noGrp="1" noChangeArrowheads="1"/>
          </p:cNvSpPr>
          <p:nvPr>
            <p:ph type="dt" idx="1"/>
          </p:nvPr>
        </p:nvSpPr>
        <p:spPr bwMode="auto">
          <a:xfrm>
            <a:off x="3779838"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latin typeface="Times New Roman" pitchFamily="18" charset="0"/>
              </a:defRPr>
            </a:lvl1pPr>
          </a:lstStyle>
          <a:p>
            <a:pPr>
              <a:defRPr/>
            </a:pPr>
            <a:endParaRPr lang="da-DK"/>
          </a:p>
        </p:txBody>
      </p:sp>
      <p:sp>
        <p:nvSpPr>
          <p:cNvPr id="12292" name="Rectangle 4"/>
          <p:cNvSpPr>
            <a:spLocks noGrp="1" noRot="1" noChangeAspect="1" noChangeArrowheads="1" noTextEdit="1"/>
          </p:cNvSpPr>
          <p:nvPr>
            <p:ph type="sldImg" idx="2"/>
          </p:nvPr>
        </p:nvSpPr>
        <p:spPr bwMode="auto">
          <a:xfrm>
            <a:off x="854075" y="744538"/>
            <a:ext cx="4964113"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889000" y="4714875"/>
            <a:ext cx="48910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solidFill>
                  <a:schemeClr val="tx1"/>
                </a:solidFill>
                <a:latin typeface="Times New Roman" pitchFamily="18" charset="0"/>
              </a:defRPr>
            </a:lvl1pPr>
          </a:lstStyle>
          <a:p>
            <a:pPr>
              <a:defRPr/>
            </a:pPr>
            <a:endParaRPr lang="da-DK"/>
          </a:p>
        </p:txBody>
      </p:sp>
      <p:sp>
        <p:nvSpPr>
          <p:cNvPr id="7175" name="Rectangle 7"/>
          <p:cNvSpPr>
            <a:spLocks noGrp="1" noChangeArrowheads="1"/>
          </p:cNvSpPr>
          <p:nvPr>
            <p:ph type="sldNum" sz="quarter" idx="5"/>
          </p:nvPr>
        </p:nvSpPr>
        <p:spPr bwMode="auto">
          <a:xfrm>
            <a:off x="3779838"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latin typeface="Times New Roman" pitchFamily="18" charset="0"/>
              </a:defRPr>
            </a:lvl1pPr>
          </a:lstStyle>
          <a:p>
            <a:pPr>
              <a:defRPr/>
            </a:pPr>
            <a:fld id="{AAF845D6-3616-47A1-AAAD-AEA9BCE93897}" type="slidenum">
              <a:rPr lang="da-DK"/>
              <a:pPr>
                <a:defRPr/>
              </a:pPr>
              <a:t>‹#›</a:t>
            </a:fld>
            <a:endParaRPr lang="da-DK"/>
          </a:p>
        </p:txBody>
      </p:sp>
    </p:spTree>
    <p:extLst>
      <p:ext uri="{BB962C8B-B14F-4D97-AF65-F5344CB8AC3E}">
        <p14:creationId xmlns:p14="http://schemas.microsoft.com/office/powerpoint/2010/main" val="2936779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0F9F1A3-4E88-429A-96FC-2A7DC3624F74}" type="slidenum">
              <a:rPr lang="da-DK" altLang="en-US" smtClean="0"/>
              <a:pPr eaLnBrk="1" hangingPunct="1">
                <a:spcBef>
                  <a:spcPct val="0"/>
                </a:spcBef>
              </a:pPr>
              <a:t>1</a:t>
            </a:fld>
            <a:endParaRPr lang="da-DK" altLang="en-US"/>
          </a:p>
        </p:txBody>
      </p:sp>
      <p:sp>
        <p:nvSpPr>
          <p:cNvPr id="13315" name="Rectangle 2"/>
          <p:cNvSpPr>
            <a:spLocks noGrp="1" noRot="1" noChangeAspect="1" noChangeArrowheads="1" noTextEdit="1"/>
          </p:cNvSpPr>
          <p:nvPr>
            <p:ph type="sldImg"/>
          </p:nvPr>
        </p:nvSpPr>
        <p:spPr>
          <a:xfrm>
            <a:off x="847725" y="744538"/>
            <a:ext cx="3417888" cy="2563812"/>
          </a:xfrm>
          <a:ln/>
        </p:spPr>
      </p:sp>
      <p:sp>
        <p:nvSpPr>
          <p:cNvPr id="13316" name="Rectangle 3"/>
          <p:cNvSpPr>
            <a:spLocks noGrp="1" noChangeArrowheads="1"/>
          </p:cNvSpPr>
          <p:nvPr>
            <p:ph type="body" idx="1"/>
          </p:nvPr>
        </p:nvSpPr>
        <p:spPr>
          <a:xfrm>
            <a:off x="889000" y="3640138"/>
            <a:ext cx="4891088" cy="5541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AAF845D6-3616-47A1-AAAD-AEA9BCE93897}" type="slidenum">
              <a:rPr lang="da-DK" smtClean="0"/>
              <a:pPr>
                <a:defRPr/>
              </a:pPr>
              <a:t>11</a:t>
            </a:fld>
            <a:endParaRPr lang="da-DK"/>
          </a:p>
        </p:txBody>
      </p:sp>
    </p:spTree>
    <p:extLst>
      <p:ext uri="{BB962C8B-B14F-4D97-AF65-F5344CB8AC3E}">
        <p14:creationId xmlns:p14="http://schemas.microsoft.com/office/powerpoint/2010/main" val="5955295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0" descr="Front_Top_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7" descr="IMP_Logo_Whit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200" y="152400"/>
            <a:ext cx="2514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2"/>
          <p:cNvSpPr>
            <a:spLocks noChangeArrowheads="1"/>
          </p:cNvSpPr>
          <p:nvPr userDrawn="1"/>
        </p:nvSpPr>
        <p:spPr bwMode="auto">
          <a:xfrm>
            <a:off x="857250" y="3429000"/>
            <a:ext cx="7524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i="1">
                <a:solidFill>
                  <a:srgbClr val="6E6E6F"/>
                </a:solidFill>
                <a:latin typeface="Verdana" pitchFamily="34" charset="0"/>
                <a:cs typeface="Times New Roman" pitchFamily="18" charset="0"/>
              </a:defRPr>
            </a:lvl1pPr>
            <a:lvl2pPr marL="742950" indent="-285750" eaLnBrk="0" hangingPunct="0">
              <a:defRPr sz="1600" i="1">
                <a:solidFill>
                  <a:srgbClr val="6E6E6F"/>
                </a:solidFill>
                <a:latin typeface="Verdana" pitchFamily="34" charset="0"/>
                <a:cs typeface="Times New Roman" pitchFamily="18" charset="0"/>
              </a:defRPr>
            </a:lvl2pPr>
            <a:lvl3pPr marL="1143000" indent="-228600" eaLnBrk="0" hangingPunct="0">
              <a:defRPr sz="1600" i="1">
                <a:solidFill>
                  <a:srgbClr val="6E6E6F"/>
                </a:solidFill>
                <a:latin typeface="Verdana" pitchFamily="34" charset="0"/>
                <a:cs typeface="Times New Roman" pitchFamily="18" charset="0"/>
              </a:defRPr>
            </a:lvl3pPr>
            <a:lvl4pPr marL="1600200" indent="-228600" eaLnBrk="0" hangingPunct="0">
              <a:defRPr sz="1600" i="1">
                <a:solidFill>
                  <a:srgbClr val="6E6E6F"/>
                </a:solidFill>
                <a:latin typeface="Verdana" pitchFamily="34" charset="0"/>
                <a:cs typeface="Times New Roman" pitchFamily="18" charset="0"/>
              </a:defRPr>
            </a:lvl4pPr>
            <a:lvl5pPr marL="2057400" indent="-228600" eaLnBrk="0" hangingPunct="0">
              <a:defRPr sz="1600" i="1">
                <a:solidFill>
                  <a:srgbClr val="6E6E6F"/>
                </a:solidFill>
                <a:latin typeface="Verdana" pitchFamily="34" charset="0"/>
                <a:cs typeface="Times New Roman" pitchFamily="18" charset="0"/>
              </a:defRPr>
            </a:lvl5pPr>
            <a:lvl6pPr marL="2514600" indent="-228600" eaLnBrk="0" fontAlgn="base" hangingPunct="0">
              <a:spcBef>
                <a:spcPct val="0"/>
              </a:spcBef>
              <a:spcAft>
                <a:spcPct val="0"/>
              </a:spcAft>
              <a:defRPr sz="1600" i="1">
                <a:solidFill>
                  <a:srgbClr val="6E6E6F"/>
                </a:solidFill>
                <a:latin typeface="Verdana" pitchFamily="34" charset="0"/>
                <a:cs typeface="Times New Roman" pitchFamily="18" charset="0"/>
              </a:defRPr>
            </a:lvl6pPr>
            <a:lvl7pPr marL="2971800" indent="-228600" eaLnBrk="0" fontAlgn="base" hangingPunct="0">
              <a:spcBef>
                <a:spcPct val="0"/>
              </a:spcBef>
              <a:spcAft>
                <a:spcPct val="0"/>
              </a:spcAft>
              <a:defRPr sz="1600" i="1">
                <a:solidFill>
                  <a:srgbClr val="6E6E6F"/>
                </a:solidFill>
                <a:latin typeface="Verdana" pitchFamily="34" charset="0"/>
                <a:cs typeface="Times New Roman" pitchFamily="18" charset="0"/>
              </a:defRPr>
            </a:lvl7pPr>
            <a:lvl8pPr marL="3429000" indent="-228600" eaLnBrk="0" fontAlgn="base" hangingPunct="0">
              <a:spcBef>
                <a:spcPct val="0"/>
              </a:spcBef>
              <a:spcAft>
                <a:spcPct val="0"/>
              </a:spcAft>
              <a:defRPr sz="1600" i="1">
                <a:solidFill>
                  <a:srgbClr val="6E6E6F"/>
                </a:solidFill>
                <a:latin typeface="Verdana" pitchFamily="34" charset="0"/>
                <a:cs typeface="Times New Roman" pitchFamily="18" charset="0"/>
              </a:defRPr>
            </a:lvl8pPr>
            <a:lvl9pPr marL="3886200" indent="-228600" eaLnBrk="0" fontAlgn="base" hangingPunct="0">
              <a:spcBef>
                <a:spcPct val="0"/>
              </a:spcBef>
              <a:spcAft>
                <a:spcPct val="0"/>
              </a:spcAft>
              <a:defRPr sz="1600" i="1">
                <a:solidFill>
                  <a:srgbClr val="6E6E6F"/>
                </a:solidFill>
                <a:latin typeface="Verdana" pitchFamily="34" charset="0"/>
                <a:cs typeface="Times New Roman" pitchFamily="18" charset="0"/>
              </a:defRPr>
            </a:lvl9pPr>
          </a:lstStyle>
          <a:p>
            <a:pPr eaLnBrk="1" hangingPunct="1">
              <a:defRPr/>
            </a:pPr>
            <a:endParaRPr lang="en-US" altLang="en-US" sz="3900" i="0">
              <a:solidFill>
                <a:srgbClr val="C51538"/>
              </a:solidFill>
              <a:latin typeface="Impact" pitchFamily="34" charset="0"/>
            </a:endParaRPr>
          </a:p>
        </p:txBody>
      </p:sp>
      <p:sp>
        <p:nvSpPr>
          <p:cNvPr id="10244" name="Rectangle 4"/>
          <p:cNvSpPr>
            <a:spLocks noGrp="1" noChangeArrowheads="1"/>
          </p:cNvSpPr>
          <p:nvPr>
            <p:ph type="ctrTitle"/>
          </p:nvPr>
        </p:nvSpPr>
        <p:spPr>
          <a:xfrm>
            <a:off x="838200" y="2438400"/>
            <a:ext cx="7543800" cy="533400"/>
          </a:xfrm>
        </p:spPr>
        <p:txBody>
          <a:bodyPr anchor="t"/>
          <a:lstStyle>
            <a:lvl1pPr>
              <a:defRPr sz="3900"/>
            </a:lvl1pPr>
          </a:lstStyle>
          <a:p>
            <a:r>
              <a:rPr lang="da-DK"/>
              <a:t>Click to edit Master title style</a:t>
            </a:r>
          </a:p>
        </p:txBody>
      </p:sp>
      <p:sp>
        <p:nvSpPr>
          <p:cNvPr id="10250" name="Rectangle 10"/>
          <p:cNvSpPr>
            <a:spLocks noGrp="1" noChangeArrowheads="1"/>
          </p:cNvSpPr>
          <p:nvPr>
            <p:ph type="subTitle" sz="quarter" idx="1"/>
          </p:nvPr>
        </p:nvSpPr>
        <p:spPr>
          <a:xfrm>
            <a:off x="838200" y="5562600"/>
            <a:ext cx="7543800" cy="228600"/>
          </a:xfrm>
        </p:spPr>
        <p:txBody>
          <a:bodyPr/>
          <a:lstStyle>
            <a:lvl1pPr>
              <a:defRPr sz="1600"/>
            </a:lvl1pPr>
          </a:lstStyle>
          <a:p>
            <a:r>
              <a:rPr lang="da-DK"/>
              <a:t>Name of speaker</a:t>
            </a:r>
          </a:p>
        </p:txBody>
      </p:sp>
      <p:sp>
        <p:nvSpPr>
          <p:cNvPr id="7" name="Rectangle 9"/>
          <p:cNvSpPr>
            <a:spLocks noGrp="1" noChangeArrowheads="1"/>
          </p:cNvSpPr>
          <p:nvPr>
            <p:ph type="ftr" sz="quarter" idx="10"/>
          </p:nvPr>
        </p:nvSpPr>
        <p:spPr bwMode="auto">
          <a:xfrm>
            <a:off x="838200" y="6553200"/>
            <a:ext cx="7543800" cy="228600"/>
          </a:xfrm>
          <a:prstGeom prst="rect">
            <a:avLst/>
          </a:prstGeom>
          <a:ln>
            <a:miter lim="800000"/>
            <a:headEnd/>
            <a:tailEnd/>
          </a:ln>
        </p:spPr>
        <p:txBody>
          <a:bodyPr vert="horz" wrap="square" lIns="0" tIns="0" rIns="0" bIns="0" numCol="1" anchor="t" anchorCtr="0" compatLnSpc="1">
            <a:prstTxWarp prst="textNoShape">
              <a:avLst/>
            </a:prstTxWarp>
          </a:bodyPr>
          <a:lstStyle>
            <a:lvl1pPr>
              <a:defRPr sz="600" i="0">
                <a:solidFill>
                  <a:srgbClr val="6A6F77"/>
                </a:solidFill>
              </a:defRPr>
            </a:lvl1pPr>
          </a:lstStyle>
          <a:p>
            <a:pPr>
              <a:defRPr/>
            </a:pPr>
            <a:r>
              <a:rPr lang="da-DK"/>
              <a:t>sdfgafgafga</a:t>
            </a:r>
          </a:p>
        </p:txBody>
      </p:sp>
      <p:sp>
        <p:nvSpPr>
          <p:cNvPr id="8" name="Rectangle 11"/>
          <p:cNvSpPr>
            <a:spLocks noGrp="1" noChangeArrowheads="1"/>
          </p:cNvSpPr>
          <p:nvPr>
            <p:ph type="sldNum" sz="quarter" idx="11"/>
          </p:nvPr>
        </p:nvSpPr>
        <p:spPr bwMode="auto">
          <a:xfrm>
            <a:off x="8610600" y="6648450"/>
            <a:ext cx="419100" cy="152400"/>
          </a:xfrm>
          <a:prstGeom prst="rect">
            <a:avLst/>
          </a:prstGeom>
          <a:ln>
            <a:miter lim="800000"/>
            <a:headEnd/>
            <a:tailEnd/>
          </a:ln>
        </p:spPr>
        <p:txBody>
          <a:bodyPr vert="horz" wrap="square" lIns="0" tIns="0" rIns="0" bIns="0" numCol="1" anchor="t" anchorCtr="0" compatLnSpc="1">
            <a:prstTxWarp prst="textNoShape">
              <a:avLst/>
            </a:prstTxWarp>
          </a:bodyPr>
          <a:lstStyle>
            <a:lvl1pPr algn="r">
              <a:defRPr sz="600" i="0">
                <a:solidFill>
                  <a:schemeClr val="tx1"/>
                </a:solidFill>
              </a:defRPr>
            </a:lvl1pPr>
          </a:lstStyle>
          <a:p>
            <a:pPr>
              <a:defRPr/>
            </a:pPr>
            <a:fld id="{D3A233D4-71E0-480D-B81F-AD6BDE09BF63}" type="slidenum">
              <a:rPr lang="da-DK"/>
              <a:pPr>
                <a:defRPr/>
              </a:pPr>
              <a:t>‹#›</a:t>
            </a:fld>
            <a:endParaRPr lang="da-DK"/>
          </a:p>
        </p:txBody>
      </p:sp>
    </p:spTree>
    <p:extLst>
      <p:ext uri="{BB962C8B-B14F-4D97-AF65-F5344CB8AC3E}">
        <p14:creationId xmlns:p14="http://schemas.microsoft.com/office/powerpoint/2010/main" val="5857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045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885950" cy="5791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609600"/>
            <a:ext cx="55054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30017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543800" cy="638175"/>
          </a:xfrm>
        </p:spPr>
        <p:txBody>
          <a:bodyPr/>
          <a:lstStyle/>
          <a:p>
            <a:r>
              <a:rPr lang="en-US"/>
              <a:t>Click to edit Master title style</a:t>
            </a:r>
            <a:endParaRPr lang="en-GB"/>
          </a:p>
        </p:txBody>
      </p:sp>
      <p:sp>
        <p:nvSpPr>
          <p:cNvPr id="3" name="Text Placeholder 2"/>
          <p:cNvSpPr>
            <a:spLocks noGrp="1"/>
          </p:cNvSpPr>
          <p:nvPr>
            <p:ph type="body" sz="half" idx="1"/>
          </p:nvPr>
        </p:nvSpPr>
        <p:spPr>
          <a:xfrm>
            <a:off x="838200" y="1943100"/>
            <a:ext cx="3695700" cy="4457700"/>
          </a:xfrm>
        </p:spPr>
        <p:txBody>
          <a:bodyPr/>
          <a:lstStyle>
            <a:lvl1pPr>
              <a:buFont typeface="Arial" pitchFamily="34" charse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hart Placeholder 3"/>
          <p:cNvSpPr>
            <a:spLocks noGrp="1"/>
          </p:cNvSpPr>
          <p:nvPr>
            <p:ph type="chart" sz="half" idx="2"/>
          </p:nvPr>
        </p:nvSpPr>
        <p:spPr>
          <a:xfrm>
            <a:off x="4686300" y="1943100"/>
            <a:ext cx="3695700" cy="4457700"/>
          </a:xfrm>
        </p:spPr>
        <p:txBody>
          <a:bodyPr/>
          <a:lstStyle/>
          <a:p>
            <a:pPr lvl="0"/>
            <a:endParaRPr lang="en-GB" noProof="0"/>
          </a:p>
        </p:txBody>
      </p:sp>
    </p:spTree>
    <p:extLst>
      <p:ext uri="{BB962C8B-B14F-4D97-AF65-F5344CB8AC3E}">
        <p14:creationId xmlns:p14="http://schemas.microsoft.com/office/powerpoint/2010/main" val="261924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5361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568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86300" y="1943100"/>
            <a:ext cx="3695700" cy="4457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04601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0333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8312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78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311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174625" indent="-174625">
              <a:buFont typeface="Arial" pitchFamily="34" charset="0"/>
              <a:buNone/>
              <a:tabLst/>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Tree>
    <p:extLst>
      <p:ext uri="{BB962C8B-B14F-4D97-AF65-F5344CB8AC3E}">
        <p14:creationId xmlns:p14="http://schemas.microsoft.com/office/powerpoint/2010/main" val="2080052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39" descr="Second_Top"/>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5"/>
          <p:cNvSpPr>
            <a:spLocks noGrp="1" noChangeArrowheads="1"/>
          </p:cNvSpPr>
          <p:nvPr>
            <p:ph type="title"/>
          </p:nvPr>
        </p:nvSpPr>
        <p:spPr bwMode="auto">
          <a:xfrm>
            <a:off x="838200" y="609600"/>
            <a:ext cx="75438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da-DK" altLang="en-US"/>
              <a:t>Click to edit Master title style</a:t>
            </a:r>
          </a:p>
        </p:txBody>
      </p:sp>
      <p:sp>
        <p:nvSpPr>
          <p:cNvPr id="1028" name="Rectangle 26"/>
          <p:cNvSpPr>
            <a:spLocks noGrp="1" noChangeArrowheads="1"/>
          </p:cNvSpPr>
          <p:nvPr>
            <p:ph type="body" idx="1"/>
          </p:nvPr>
        </p:nvSpPr>
        <p:spPr bwMode="auto">
          <a:xfrm>
            <a:off x="838200" y="1943100"/>
            <a:ext cx="75438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pic>
        <p:nvPicPr>
          <p:cNvPr id="1029" name="Picture 40" descr="IMP_Logo_2Colou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200" y="12065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4"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0" fontAlgn="base" hangingPunct="0">
        <a:spcBef>
          <a:spcPct val="0"/>
        </a:spcBef>
        <a:spcAft>
          <a:spcPct val="0"/>
        </a:spcAft>
        <a:defRPr sz="2600">
          <a:solidFill>
            <a:srgbClr val="C51538"/>
          </a:solidFill>
          <a:latin typeface="Impact" pitchFamily="34" charset="0"/>
          <a:ea typeface="+mj-ea"/>
          <a:cs typeface="+mj-cs"/>
        </a:defRPr>
      </a:lvl1pPr>
      <a:lvl2pPr algn="l" rtl="0" eaLnBrk="0" fontAlgn="base" hangingPunct="0">
        <a:spcBef>
          <a:spcPct val="0"/>
        </a:spcBef>
        <a:spcAft>
          <a:spcPct val="0"/>
        </a:spcAft>
        <a:defRPr sz="2600">
          <a:solidFill>
            <a:srgbClr val="C51538"/>
          </a:solidFill>
          <a:latin typeface="Impact" pitchFamily="34" charset="0"/>
        </a:defRPr>
      </a:lvl2pPr>
      <a:lvl3pPr algn="l" rtl="0" eaLnBrk="0" fontAlgn="base" hangingPunct="0">
        <a:spcBef>
          <a:spcPct val="0"/>
        </a:spcBef>
        <a:spcAft>
          <a:spcPct val="0"/>
        </a:spcAft>
        <a:defRPr sz="2600">
          <a:solidFill>
            <a:srgbClr val="C51538"/>
          </a:solidFill>
          <a:latin typeface="Impact" pitchFamily="34" charset="0"/>
        </a:defRPr>
      </a:lvl3pPr>
      <a:lvl4pPr algn="l" rtl="0" eaLnBrk="0" fontAlgn="base" hangingPunct="0">
        <a:spcBef>
          <a:spcPct val="0"/>
        </a:spcBef>
        <a:spcAft>
          <a:spcPct val="0"/>
        </a:spcAft>
        <a:defRPr sz="2600">
          <a:solidFill>
            <a:srgbClr val="C51538"/>
          </a:solidFill>
          <a:latin typeface="Impact" pitchFamily="34" charset="0"/>
        </a:defRPr>
      </a:lvl4pPr>
      <a:lvl5pPr algn="l" rtl="0" eaLnBrk="0" fontAlgn="base" hangingPunct="0">
        <a:spcBef>
          <a:spcPct val="0"/>
        </a:spcBef>
        <a:spcAft>
          <a:spcPct val="0"/>
        </a:spcAft>
        <a:defRPr sz="2600">
          <a:solidFill>
            <a:srgbClr val="C51538"/>
          </a:solidFill>
          <a:latin typeface="Impact" pitchFamily="34" charset="0"/>
        </a:defRPr>
      </a:lvl5pPr>
      <a:lvl6pPr marL="457200" algn="l" rtl="0" fontAlgn="base">
        <a:spcBef>
          <a:spcPct val="0"/>
        </a:spcBef>
        <a:spcAft>
          <a:spcPct val="0"/>
        </a:spcAft>
        <a:defRPr sz="2600">
          <a:solidFill>
            <a:srgbClr val="C51538"/>
          </a:solidFill>
          <a:latin typeface="Impact" pitchFamily="34" charset="0"/>
        </a:defRPr>
      </a:lvl6pPr>
      <a:lvl7pPr marL="914400" algn="l" rtl="0" fontAlgn="base">
        <a:spcBef>
          <a:spcPct val="0"/>
        </a:spcBef>
        <a:spcAft>
          <a:spcPct val="0"/>
        </a:spcAft>
        <a:defRPr sz="2600">
          <a:solidFill>
            <a:srgbClr val="C51538"/>
          </a:solidFill>
          <a:latin typeface="Impact" pitchFamily="34" charset="0"/>
        </a:defRPr>
      </a:lvl7pPr>
      <a:lvl8pPr marL="1371600" algn="l" rtl="0" fontAlgn="base">
        <a:spcBef>
          <a:spcPct val="0"/>
        </a:spcBef>
        <a:spcAft>
          <a:spcPct val="0"/>
        </a:spcAft>
        <a:defRPr sz="2600">
          <a:solidFill>
            <a:srgbClr val="C51538"/>
          </a:solidFill>
          <a:latin typeface="Impact" pitchFamily="34" charset="0"/>
        </a:defRPr>
      </a:lvl8pPr>
      <a:lvl9pPr marL="1828800" algn="l" rtl="0" fontAlgn="base">
        <a:spcBef>
          <a:spcPct val="0"/>
        </a:spcBef>
        <a:spcAft>
          <a:spcPct val="0"/>
        </a:spcAft>
        <a:defRPr sz="2600">
          <a:solidFill>
            <a:srgbClr val="C51538"/>
          </a:solidFill>
          <a:latin typeface="Impact" pitchFamily="34" charset="0"/>
        </a:defRPr>
      </a:lvl9pPr>
    </p:titleStyle>
    <p:bodyStyle>
      <a:lvl1pPr marL="342900" indent="-342900" algn="l" rtl="0" eaLnBrk="0" fontAlgn="base" hangingPunct="0">
        <a:spcBef>
          <a:spcPct val="20000"/>
        </a:spcBef>
        <a:spcAft>
          <a:spcPct val="0"/>
        </a:spcAft>
        <a:defRPr>
          <a:solidFill>
            <a:srgbClr val="4B4F55"/>
          </a:solidFill>
          <a:latin typeface="+mn-lt"/>
          <a:ea typeface="+mn-ea"/>
          <a:cs typeface="+mn-cs"/>
        </a:defRPr>
      </a:lvl1pPr>
      <a:lvl2pPr marL="571500" indent="-190500" algn="l" rtl="0" eaLnBrk="0" fontAlgn="base" hangingPunct="0">
        <a:spcBef>
          <a:spcPct val="20000"/>
        </a:spcBef>
        <a:spcAft>
          <a:spcPct val="0"/>
        </a:spcAft>
        <a:buChar char="•"/>
        <a:defRPr sz="1600">
          <a:solidFill>
            <a:srgbClr val="4B4F55"/>
          </a:solidFill>
          <a:latin typeface="+mn-lt"/>
        </a:defRPr>
      </a:lvl2pPr>
      <a:lvl3pPr marL="952500" indent="-190500" algn="l" rtl="0" eaLnBrk="0" fontAlgn="base" hangingPunct="0">
        <a:spcBef>
          <a:spcPct val="20000"/>
        </a:spcBef>
        <a:spcAft>
          <a:spcPct val="0"/>
        </a:spcAft>
        <a:buChar char="»"/>
        <a:defRPr sz="1600">
          <a:solidFill>
            <a:srgbClr val="4B4F55"/>
          </a:solidFill>
          <a:latin typeface="+mn-lt"/>
        </a:defRPr>
      </a:lvl3pPr>
      <a:lvl4pPr marL="1333500" indent="-190500" algn="l" rtl="0" eaLnBrk="0" fontAlgn="base" hangingPunct="0">
        <a:spcBef>
          <a:spcPct val="20000"/>
        </a:spcBef>
        <a:spcAft>
          <a:spcPct val="0"/>
        </a:spcAft>
        <a:buFont typeface="Wingdings" pitchFamily="2" charset="2"/>
        <a:buChar char="§"/>
        <a:defRPr sz="1400">
          <a:solidFill>
            <a:srgbClr val="4B4F55"/>
          </a:solidFill>
          <a:latin typeface="+mn-lt"/>
        </a:defRPr>
      </a:lvl4pPr>
      <a:lvl5pPr marL="1727200" indent="-203200" algn="l" rtl="0" eaLnBrk="0" fontAlgn="base" hangingPunct="0">
        <a:spcBef>
          <a:spcPct val="20000"/>
        </a:spcBef>
        <a:spcAft>
          <a:spcPct val="0"/>
        </a:spcAft>
        <a:buChar char="°"/>
        <a:defRPr sz="1400">
          <a:solidFill>
            <a:srgbClr val="4B4F55"/>
          </a:solidFill>
          <a:latin typeface="+mn-lt"/>
        </a:defRPr>
      </a:lvl5pPr>
      <a:lvl6pPr marL="2184400" indent="-203200" algn="l" rtl="0" fontAlgn="base">
        <a:spcBef>
          <a:spcPct val="20000"/>
        </a:spcBef>
        <a:spcAft>
          <a:spcPct val="0"/>
        </a:spcAft>
        <a:buChar char="°"/>
        <a:defRPr sz="1400">
          <a:solidFill>
            <a:srgbClr val="4B4F55"/>
          </a:solidFill>
          <a:latin typeface="+mn-lt"/>
        </a:defRPr>
      </a:lvl6pPr>
      <a:lvl7pPr marL="2641600" indent="-203200" algn="l" rtl="0" fontAlgn="base">
        <a:spcBef>
          <a:spcPct val="20000"/>
        </a:spcBef>
        <a:spcAft>
          <a:spcPct val="0"/>
        </a:spcAft>
        <a:buChar char="°"/>
        <a:defRPr sz="1400">
          <a:solidFill>
            <a:srgbClr val="4B4F55"/>
          </a:solidFill>
          <a:latin typeface="+mn-lt"/>
        </a:defRPr>
      </a:lvl7pPr>
      <a:lvl8pPr marL="3098800" indent="-203200" algn="l" rtl="0" fontAlgn="base">
        <a:spcBef>
          <a:spcPct val="20000"/>
        </a:spcBef>
        <a:spcAft>
          <a:spcPct val="0"/>
        </a:spcAft>
        <a:buChar char="°"/>
        <a:defRPr sz="1400">
          <a:solidFill>
            <a:srgbClr val="4B4F55"/>
          </a:solidFill>
          <a:latin typeface="+mn-lt"/>
        </a:defRPr>
      </a:lvl8pPr>
      <a:lvl9pPr marL="3556000" indent="-203200" algn="l" rtl="0" fontAlgn="base">
        <a:spcBef>
          <a:spcPct val="20000"/>
        </a:spcBef>
        <a:spcAft>
          <a:spcPct val="0"/>
        </a:spcAft>
        <a:buChar char="°"/>
        <a:defRPr sz="1400">
          <a:solidFill>
            <a:srgbClr val="4B4F5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50.png"/></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16934" y="2895600"/>
            <a:ext cx="7543800" cy="533400"/>
          </a:xfrm>
          <a:noFill/>
        </p:spPr>
        <p:txBody>
          <a:bodyPr/>
          <a:lstStyle/>
          <a:p>
            <a:pPr eaLnBrk="1" hangingPunct="1"/>
            <a:r>
              <a:rPr lang="en-GB" altLang="en-US" b="1" dirty="0"/>
              <a:t>Initial Sizing</a:t>
            </a:r>
            <a:endParaRPr lang="en-GB" altLang="en-US" sz="3500" dirty="0"/>
          </a:p>
        </p:txBody>
      </p:sp>
      <p:pic>
        <p:nvPicPr>
          <p:cNvPr id="1028" name="Picture 4" descr="https://i.pinimg.com/originals/93/bc/52/93bc52638877a19be574ba9c36236d34.jpg"/>
          <p:cNvPicPr>
            <a:picLocks noChangeAspect="1" noChangeArrowheads="1"/>
          </p:cNvPicPr>
          <p:nvPr/>
        </p:nvPicPr>
        <p:blipFill rotWithShape="1">
          <a:blip r:embed="rId3">
            <a:extLst>
              <a:ext uri="{28A0092B-C50C-407E-A947-70E740481C1C}">
                <a14:useLocalDpi xmlns:a14="http://schemas.microsoft.com/office/drawing/2010/main" val="0"/>
              </a:ext>
            </a:extLst>
          </a:blip>
          <a:srcRect t="9437"/>
          <a:stretch/>
        </p:blipFill>
        <p:spPr bwMode="auto">
          <a:xfrm>
            <a:off x="4283968" y="2204864"/>
            <a:ext cx="4737001" cy="4362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975480" y="2119086"/>
            <a:ext cx="3426714" cy="4377690"/>
          </a:xfrm>
          <a:prstGeom prst="rect">
            <a:avLst/>
          </a:prstGeom>
        </p:spPr>
      </p:pic>
      <p:sp>
        <p:nvSpPr>
          <p:cNvPr id="2" name="Title 1"/>
          <p:cNvSpPr>
            <a:spLocks noGrp="1"/>
          </p:cNvSpPr>
          <p:nvPr>
            <p:ph type="title"/>
          </p:nvPr>
        </p:nvSpPr>
        <p:spPr/>
        <p:txBody>
          <a:bodyPr/>
          <a:lstStyle/>
          <a:p>
            <a:r>
              <a:rPr lang="en-GB" dirty="0"/>
              <a:t>Mission Profiles</a:t>
            </a:r>
          </a:p>
        </p:txBody>
      </p:sp>
      <p:sp>
        <p:nvSpPr>
          <p:cNvPr id="3" name="Content Placeholder 2"/>
          <p:cNvSpPr>
            <a:spLocks noGrp="1"/>
          </p:cNvSpPr>
          <p:nvPr>
            <p:ph idx="1"/>
          </p:nvPr>
        </p:nvSpPr>
        <p:spPr>
          <a:xfrm>
            <a:off x="838200" y="1844824"/>
            <a:ext cx="3877816" cy="4555976"/>
          </a:xfrm>
        </p:spPr>
        <p:txBody>
          <a:bodyPr/>
          <a:lstStyle/>
          <a:p>
            <a:r>
              <a:rPr lang="en-GB" dirty="0"/>
              <a:t>Highly dependent on the specification/requirement</a:t>
            </a:r>
          </a:p>
          <a:p>
            <a:pPr>
              <a:buFont typeface="Arial" panose="020B0604020202020204" pitchFamily="34" charset="0"/>
              <a:buChar char="•"/>
            </a:pPr>
            <a:r>
              <a:rPr lang="en-GB" dirty="0"/>
              <a:t>Include contingencies, such as,</a:t>
            </a:r>
          </a:p>
          <a:p>
            <a:pPr lvl="1">
              <a:buFont typeface="Arial" panose="020B0604020202020204" pitchFamily="34" charset="0"/>
              <a:buChar char="•"/>
            </a:pPr>
            <a:r>
              <a:rPr lang="en-GB" dirty="0"/>
              <a:t>30 minutes cruise for VFR flight</a:t>
            </a:r>
          </a:p>
          <a:p>
            <a:pPr lvl="1">
              <a:buFont typeface="Arial" panose="020B0604020202020204" pitchFamily="34" charset="0"/>
              <a:buChar char="•"/>
            </a:pPr>
            <a:r>
              <a:rPr lang="en-GB" dirty="0"/>
              <a:t>45 minutes cruise for IFR flight</a:t>
            </a:r>
          </a:p>
          <a:p>
            <a:pPr lvl="1">
              <a:buFont typeface="Arial" panose="020B0604020202020204" pitchFamily="34" charset="0"/>
              <a:buChar char="•"/>
            </a:pPr>
            <a:r>
              <a:rPr lang="en-GB" dirty="0"/>
              <a:t>Loiter, then diversion to alternative airport (commercial IFR)</a:t>
            </a:r>
          </a:p>
          <a:p>
            <a:pPr>
              <a:buFont typeface="Arial" panose="020B0604020202020204" pitchFamily="34" charset="0"/>
              <a:buChar char="•"/>
            </a:pPr>
            <a:r>
              <a:rPr lang="en-GB" sz="1400" dirty="0"/>
              <a:t>See regulations (JAR23/25 and FAR23/25 as appropriate)</a:t>
            </a:r>
          </a:p>
        </p:txBody>
      </p:sp>
    </p:spTree>
    <p:extLst>
      <p:ext uri="{BB962C8B-B14F-4D97-AF65-F5344CB8AC3E}">
        <p14:creationId xmlns:p14="http://schemas.microsoft.com/office/powerpoint/2010/main" val="2899566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p:sp>
        <p:nvSpPr>
          <p:cNvPr id="3" name="Content Placeholder 2"/>
          <p:cNvSpPr>
            <a:spLocks noGrp="1"/>
          </p:cNvSpPr>
          <p:nvPr>
            <p:ph idx="1"/>
          </p:nvPr>
        </p:nvSpPr>
        <p:spPr/>
        <p:txBody>
          <a:bodyPr/>
          <a:lstStyle/>
          <a:p>
            <a:r>
              <a:rPr lang="en-GB" dirty="0"/>
              <a:t>Mission segments, </a:t>
            </a:r>
            <a:r>
              <a:rPr lang="en-GB" i="1" dirty="0"/>
              <a:t>legs</a:t>
            </a:r>
            <a:r>
              <a:rPr lang="en-GB" dirty="0"/>
              <a:t>, are usually numbered</a:t>
            </a:r>
          </a:p>
          <a:p>
            <a:pPr>
              <a:buFont typeface="Arial" panose="020B0604020202020204" pitchFamily="34" charset="0"/>
              <a:buChar char="•"/>
            </a:pPr>
            <a:r>
              <a:rPr lang="en-GB" dirty="0"/>
              <a:t>Leg 1 usually refers to engine warm-up and take-off</a:t>
            </a:r>
          </a:p>
          <a:p>
            <a:pPr>
              <a:buFont typeface="Arial" panose="020B0604020202020204" pitchFamily="34" charset="0"/>
              <a:buChar char="•"/>
            </a:pPr>
            <a:r>
              <a:rPr lang="en-GB" dirty="0"/>
              <a:t>Similarly the final leg corresponds to landing</a:t>
            </a:r>
          </a:p>
          <a:p>
            <a:pPr marL="0" indent="0"/>
            <a:r>
              <a:rPr lang="en-GB" dirty="0"/>
              <a:t>For initial sizing the following fractions are reasonable for take-off, climb and landing (unless you want to calculate them yourself).</a:t>
            </a:r>
          </a:p>
          <a:p>
            <a:pPr marL="0" indent="0"/>
            <a:endParaRPr lang="en-GB"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671810680"/>
                  </p:ext>
                </p:extLst>
              </p:nvPr>
            </p:nvGraphicFramePr>
            <p:xfrm>
              <a:off x="1691680" y="3573016"/>
              <a:ext cx="6096000" cy="1652842"/>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GB" dirty="0"/>
                            <a:t>Mission Segment</a:t>
                          </a:r>
                        </a:p>
                      </a:txBody>
                      <a:tcPr/>
                    </a:tc>
                    <a:tc>
                      <a:txBody>
                        <a:bodyPr/>
                        <a:lstStyle/>
                        <a:p>
                          <a:pPr/>
                          <a14:m>
                            <m:oMathPara xmlns:m="http://schemas.openxmlformats.org/officeDocument/2006/math">
                              <m:oMathParaPr>
                                <m:jc m:val="centerGroup"/>
                              </m:oMathParaPr>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1" i="1" smtClean="0">
                                            <a:latin typeface="Cambria Math"/>
                                          </a:rPr>
                                          <m:t>𝑾</m:t>
                                        </m:r>
                                      </m:e>
                                      <m:sub>
                                        <m:r>
                                          <a:rPr lang="en-GB" b="1" i="1" smtClean="0">
                                            <a:latin typeface="Cambria Math"/>
                                          </a:rPr>
                                          <m:t>𝒊</m:t>
                                        </m:r>
                                      </m:sub>
                                    </m:sSub>
                                  </m:num>
                                  <m:den>
                                    <m:sSub>
                                      <m:sSubPr>
                                        <m:ctrlPr>
                                          <a:rPr lang="en-GB" i="1" smtClean="0">
                                            <a:latin typeface="Cambria Math" panose="02040503050406030204" pitchFamily="18" charset="0"/>
                                          </a:rPr>
                                        </m:ctrlPr>
                                      </m:sSubPr>
                                      <m:e>
                                        <m:r>
                                          <a:rPr lang="en-GB" b="1" i="1" smtClean="0">
                                            <a:latin typeface="Cambria Math"/>
                                          </a:rPr>
                                          <m:t>𝑾</m:t>
                                        </m:r>
                                      </m:e>
                                      <m:sub>
                                        <m:r>
                                          <a:rPr lang="en-GB" b="1" i="1" smtClean="0">
                                            <a:latin typeface="Cambria Math"/>
                                          </a:rPr>
                                          <m:t>𝒊</m:t>
                                        </m:r>
                                        <m:r>
                                          <a:rPr lang="en-GB" b="1" i="1" smtClean="0">
                                            <a:latin typeface="Cambria Math"/>
                                          </a:rPr>
                                          <m:t>−</m:t>
                                        </m:r>
                                        <m:r>
                                          <a:rPr lang="en-GB" b="1" i="1" smtClean="0">
                                            <a:latin typeface="Cambria Math"/>
                                          </a:rPr>
                                          <m:t>𝟏</m:t>
                                        </m:r>
                                      </m:sub>
                                    </m:sSub>
                                  </m:den>
                                </m:f>
                              </m:oMath>
                            </m:oMathPara>
                          </a14:m>
                          <a:endParaRPr lang="en-GB" dirty="0"/>
                        </a:p>
                      </a:txBody>
                      <a:tcPr/>
                    </a:tc>
                    <a:extLst>
                      <a:ext uri="{0D108BD9-81ED-4DB2-BD59-A6C34878D82A}">
                        <a16:rowId xmlns:a16="http://schemas.microsoft.com/office/drawing/2014/main" val="10000"/>
                      </a:ext>
                    </a:extLst>
                  </a:tr>
                  <a:tr h="370840">
                    <a:tc>
                      <a:txBody>
                        <a:bodyPr/>
                        <a:lstStyle/>
                        <a:p>
                          <a:r>
                            <a:rPr lang="en-GB" dirty="0"/>
                            <a:t>Warm-up</a:t>
                          </a:r>
                          <a:r>
                            <a:rPr lang="en-GB" baseline="0" dirty="0"/>
                            <a:t> and take-off</a:t>
                          </a:r>
                          <a:endParaRPr lang="en-GB" dirty="0"/>
                        </a:p>
                      </a:txBody>
                      <a:tcPr/>
                    </a:tc>
                    <a:tc>
                      <a:txBody>
                        <a:bodyPr/>
                        <a:lstStyle/>
                        <a:p>
                          <a:r>
                            <a:rPr lang="en-GB" dirty="0"/>
                            <a:t>0.970</a:t>
                          </a:r>
                        </a:p>
                      </a:txBody>
                      <a:tcPr/>
                    </a:tc>
                    <a:extLst>
                      <a:ext uri="{0D108BD9-81ED-4DB2-BD59-A6C34878D82A}">
                        <a16:rowId xmlns:a16="http://schemas.microsoft.com/office/drawing/2014/main" val="10001"/>
                      </a:ext>
                    </a:extLst>
                  </a:tr>
                  <a:tr h="370840">
                    <a:tc>
                      <a:txBody>
                        <a:bodyPr/>
                        <a:lstStyle/>
                        <a:p>
                          <a:r>
                            <a:rPr lang="en-GB" dirty="0"/>
                            <a:t>Climb</a:t>
                          </a:r>
                        </a:p>
                      </a:txBody>
                      <a:tcPr/>
                    </a:tc>
                    <a:tc>
                      <a:txBody>
                        <a:bodyPr/>
                        <a:lstStyle/>
                        <a:p>
                          <a:r>
                            <a:rPr lang="en-GB" dirty="0"/>
                            <a:t>0.985</a:t>
                          </a:r>
                        </a:p>
                      </a:txBody>
                      <a:tcPr/>
                    </a:tc>
                    <a:extLst>
                      <a:ext uri="{0D108BD9-81ED-4DB2-BD59-A6C34878D82A}">
                        <a16:rowId xmlns:a16="http://schemas.microsoft.com/office/drawing/2014/main" val="10002"/>
                      </a:ext>
                    </a:extLst>
                  </a:tr>
                  <a:tr h="370840">
                    <a:tc>
                      <a:txBody>
                        <a:bodyPr/>
                        <a:lstStyle/>
                        <a:p>
                          <a:r>
                            <a:rPr lang="en-GB" dirty="0"/>
                            <a:t>Landing</a:t>
                          </a:r>
                        </a:p>
                      </a:txBody>
                      <a:tcPr/>
                    </a:tc>
                    <a:tc>
                      <a:txBody>
                        <a:bodyPr/>
                        <a:lstStyle/>
                        <a:p>
                          <a:r>
                            <a:rPr lang="en-GB" dirty="0"/>
                            <a:t>0.995</a:t>
                          </a:r>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671810680"/>
                  </p:ext>
                </p:extLst>
              </p:nvPr>
            </p:nvGraphicFramePr>
            <p:xfrm>
              <a:off x="1691680" y="3573016"/>
              <a:ext cx="6096000" cy="1652842"/>
            </p:xfrm>
            <a:graphic>
              <a:graphicData uri="http://schemas.openxmlformats.org/drawingml/2006/table">
                <a:tbl>
                  <a:tblPr firstRow="1" bandRow="1">
                    <a:tableStyleId>{073A0DAA-6AF3-43AB-8588-CEC1D06C72B9}</a:tableStyleId>
                  </a:tblPr>
                  <a:tblGrid>
                    <a:gridCol w="3048000"/>
                    <a:gridCol w="3048000"/>
                  </a:tblGrid>
                  <a:tr h="540322">
                    <a:tc>
                      <a:txBody>
                        <a:bodyPr/>
                        <a:lstStyle/>
                        <a:p>
                          <a:r>
                            <a:rPr lang="en-GB" dirty="0" smtClean="0"/>
                            <a:t>Mission Segment</a:t>
                          </a:r>
                          <a:endParaRPr lang="en-GB" dirty="0"/>
                        </a:p>
                      </a:txBody>
                      <a:tcPr/>
                    </a:tc>
                    <a:tc>
                      <a:txBody>
                        <a:bodyPr/>
                        <a:lstStyle/>
                        <a:p>
                          <a:endParaRPr lang="en-US"/>
                        </a:p>
                      </a:txBody>
                      <a:tcPr>
                        <a:blipFill rotWithShape="1">
                          <a:blip r:embed="rId3"/>
                          <a:stretch>
                            <a:fillRect l="-100200" t="-5618" b="-221348"/>
                          </a:stretch>
                        </a:blipFill>
                      </a:tcPr>
                    </a:tc>
                  </a:tr>
                  <a:tr h="370840">
                    <a:tc>
                      <a:txBody>
                        <a:bodyPr/>
                        <a:lstStyle/>
                        <a:p>
                          <a:r>
                            <a:rPr lang="en-GB" dirty="0" smtClean="0"/>
                            <a:t>Warm-up</a:t>
                          </a:r>
                          <a:r>
                            <a:rPr lang="en-GB" baseline="0" dirty="0" smtClean="0"/>
                            <a:t> and take-off</a:t>
                          </a:r>
                          <a:endParaRPr lang="en-GB" dirty="0"/>
                        </a:p>
                      </a:txBody>
                      <a:tcPr/>
                    </a:tc>
                    <a:tc>
                      <a:txBody>
                        <a:bodyPr/>
                        <a:lstStyle/>
                        <a:p>
                          <a:r>
                            <a:rPr lang="en-GB" dirty="0" smtClean="0"/>
                            <a:t>0.970</a:t>
                          </a:r>
                          <a:endParaRPr lang="en-GB" dirty="0"/>
                        </a:p>
                      </a:txBody>
                      <a:tcPr/>
                    </a:tc>
                  </a:tr>
                  <a:tr h="370840">
                    <a:tc>
                      <a:txBody>
                        <a:bodyPr/>
                        <a:lstStyle/>
                        <a:p>
                          <a:r>
                            <a:rPr lang="en-GB" dirty="0" smtClean="0"/>
                            <a:t>Climb</a:t>
                          </a:r>
                          <a:endParaRPr lang="en-GB" dirty="0"/>
                        </a:p>
                      </a:txBody>
                      <a:tcPr/>
                    </a:tc>
                    <a:tc>
                      <a:txBody>
                        <a:bodyPr/>
                        <a:lstStyle/>
                        <a:p>
                          <a:r>
                            <a:rPr lang="en-GB" dirty="0" smtClean="0"/>
                            <a:t>0.985</a:t>
                          </a:r>
                          <a:endParaRPr lang="en-GB" dirty="0"/>
                        </a:p>
                      </a:txBody>
                      <a:tcPr/>
                    </a:tc>
                  </a:tr>
                  <a:tr h="370840">
                    <a:tc>
                      <a:txBody>
                        <a:bodyPr/>
                        <a:lstStyle/>
                        <a:p>
                          <a:r>
                            <a:rPr lang="en-GB" dirty="0" smtClean="0"/>
                            <a:t>Landing</a:t>
                          </a:r>
                          <a:endParaRPr lang="en-GB" dirty="0"/>
                        </a:p>
                      </a:txBody>
                      <a:tcPr/>
                    </a:tc>
                    <a:tc>
                      <a:txBody>
                        <a:bodyPr/>
                        <a:lstStyle/>
                        <a:p>
                          <a:r>
                            <a:rPr lang="en-GB" dirty="0" smtClean="0"/>
                            <a:t>0.995</a:t>
                          </a:r>
                          <a:endParaRPr lang="en-GB" dirty="0"/>
                        </a:p>
                      </a:txBody>
                      <a:tcPr/>
                    </a:tc>
                  </a:tr>
                </a:tbl>
              </a:graphicData>
            </a:graphic>
          </p:graphicFrame>
        </mc:Fallback>
      </mc:AlternateContent>
    </p:spTree>
    <p:extLst>
      <p:ext uri="{BB962C8B-B14F-4D97-AF65-F5344CB8AC3E}">
        <p14:creationId xmlns:p14="http://schemas.microsoft.com/office/powerpoint/2010/main" val="2969032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For any mission segment we want to determine the weight fraction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which can be determined by the </a:t>
                </a:r>
                <a:r>
                  <a:rPr lang="en-GB" dirty="0" err="1"/>
                  <a:t>Breguet</a:t>
                </a:r>
                <a:r>
                  <a:rPr lang="en-GB" dirty="0"/>
                  <a:t> range and endurance equations.</a:t>
                </a:r>
              </a:p>
              <a:p>
                <a:r>
                  <a:rPr lang="en-GB" b="1" dirty="0"/>
                  <a:t>For range</a:t>
                </a:r>
              </a:p>
              <a:p>
                <a:pPr algn="ctr"/>
                <a14:m>
                  <m:oMath xmlns:m="http://schemas.openxmlformats.org/officeDocument/2006/math">
                    <m:r>
                      <a:rPr lang="en-GB" b="0" i="1" smtClean="0">
                        <a:latin typeface="Cambria Math"/>
                      </a:rPr>
                      <m:t>𝑅</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𝑉</m:t>
                        </m:r>
                      </m:num>
                      <m:den>
                        <m:r>
                          <a:rPr lang="en-GB" b="0" i="1" smtClean="0">
                            <a:latin typeface="Cambria Math"/>
                          </a:rPr>
                          <m:t>𝐶</m:t>
                        </m:r>
                      </m:den>
                    </m:f>
                    <m:f>
                      <m:fPr>
                        <m:ctrlPr>
                          <a:rPr lang="en-GB" b="0"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r>
                      <a:rPr lang="en-GB" b="0" i="1" smtClean="0">
                        <a:latin typeface="Cambria Math"/>
                      </a:rPr>
                      <m:t>𝑙𝑛</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r>
                              <a:rPr lang="en-GB" i="1">
                                <a:latin typeface="Cambria Math"/>
                              </a:rPr>
                              <m:t>−1</m:t>
                            </m:r>
                          </m:sub>
                        </m:sSub>
                      </m:den>
                    </m:f>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𝑒</m:t>
                        </m:r>
                      </m:e>
                      <m:sup>
                        <m:f>
                          <m:fPr>
                            <m:ctrlPr>
                              <a:rPr lang="en-GB" b="0" i="1" smtClean="0">
                                <a:latin typeface="Cambria Math" panose="02040503050406030204" pitchFamily="18" charset="0"/>
                              </a:rPr>
                            </m:ctrlPr>
                          </m:fPr>
                          <m:num>
                            <m:r>
                              <a:rPr lang="en-GB" b="0" i="1" smtClean="0">
                                <a:latin typeface="Cambria Math"/>
                              </a:rPr>
                              <m:t>−</m:t>
                            </m:r>
                            <m:r>
                              <a:rPr lang="en-GB" b="0" i="1" smtClean="0">
                                <a:latin typeface="Cambria Math"/>
                              </a:rPr>
                              <m:t>𝑅𝐶</m:t>
                            </m:r>
                          </m:num>
                          <m:den>
                            <m:r>
                              <a:rPr lang="en-GB" b="0" i="1" smtClean="0">
                                <a:latin typeface="Cambria Math"/>
                              </a:rPr>
                              <m:t>𝑉</m:t>
                            </m:r>
                            <m:d>
                              <m:dPr>
                                <m:ctrlPr>
                                  <a:rPr lang="en-GB" b="0" i="1" smtClean="0">
                                    <a:latin typeface="Cambria Math" panose="02040503050406030204" pitchFamily="18" charset="0"/>
                                  </a:rPr>
                                </m:ctrlPr>
                              </m:dPr>
                              <m:e>
                                <m:f>
                                  <m:fPr>
                                    <m:type m:val="lin"/>
                                    <m:ctrlPr>
                                      <a:rPr lang="en-GB" i="1">
                                        <a:latin typeface="Cambria Math" panose="02040503050406030204" pitchFamily="18" charset="0"/>
                                      </a:rPr>
                                    </m:ctrlPr>
                                  </m:fPr>
                                  <m:num>
                                    <m:r>
                                      <a:rPr lang="en-GB" i="1">
                                        <a:latin typeface="Cambria Math"/>
                                      </a:rPr>
                                      <m:t>𝐿</m:t>
                                    </m:r>
                                  </m:num>
                                  <m:den>
                                    <m:r>
                                      <a:rPr lang="en-GB" i="1">
                                        <a:latin typeface="Cambria Math"/>
                                      </a:rPr>
                                      <m:t>𝐷</m:t>
                                    </m:r>
                                  </m:den>
                                </m:f>
                              </m:e>
                            </m:d>
                          </m:den>
                        </m:f>
                      </m:sup>
                    </m:sSup>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3543" r="-5821"/>
                </a:stretch>
              </a:blipFill>
            </p:spPr>
            <p:txBody>
              <a:bodyPr/>
              <a:lstStyle/>
              <a:p>
                <a:r>
                  <a:rPr lang="en-GB">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455244969"/>
              </p:ext>
            </p:extLst>
          </p:nvPr>
        </p:nvGraphicFramePr>
        <p:xfrm>
          <a:off x="2699792" y="4077072"/>
          <a:ext cx="4248472" cy="1483360"/>
        </p:xfrm>
        <a:graphic>
          <a:graphicData uri="http://schemas.openxmlformats.org/drawingml/2006/table">
            <a:tbl>
              <a:tblPr firstRow="1" bandRow="1">
                <a:tableStyleId>{F5AB1C69-6EDB-4FF4-983F-18BD219EF322}</a:tableStyleId>
              </a:tblPr>
              <a:tblGrid>
                <a:gridCol w="849694">
                  <a:extLst>
                    <a:ext uri="{9D8B030D-6E8A-4147-A177-3AD203B41FA5}">
                      <a16:colId xmlns:a16="http://schemas.microsoft.com/office/drawing/2014/main" val="20000"/>
                    </a:ext>
                  </a:extLst>
                </a:gridCol>
                <a:gridCol w="3398778">
                  <a:extLst>
                    <a:ext uri="{9D8B030D-6E8A-4147-A177-3AD203B41FA5}">
                      <a16:colId xmlns:a16="http://schemas.microsoft.com/office/drawing/2014/main" val="20001"/>
                    </a:ext>
                  </a:extLst>
                </a:gridCol>
              </a:tblGrid>
              <a:tr h="370840">
                <a:tc>
                  <a:txBody>
                    <a:bodyPr/>
                    <a:lstStyle/>
                    <a:p>
                      <a:r>
                        <a:rPr lang="en-GB" b="0" dirty="0">
                          <a:solidFill>
                            <a:schemeClr val="accent6">
                              <a:lumMod val="50000"/>
                            </a:schemeClr>
                          </a:solidFill>
                        </a:rPr>
                        <a:t>R</a:t>
                      </a:r>
                    </a:p>
                  </a:txBody>
                  <a:tcPr/>
                </a:tc>
                <a:tc>
                  <a:txBody>
                    <a:bodyPr/>
                    <a:lstStyle/>
                    <a:p>
                      <a:r>
                        <a:rPr lang="en-GB" b="0" dirty="0">
                          <a:solidFill>
                            <a:schemeClr val="accent6">
                              <a:lumMod val="50000"/>
                            </a:schemeClr>
                          </a:solidFill>
                        </a:rPr>
                        <a:t>= Range</a:t>
                      </a:r>
                    </a:p>
                  </a:txBody>
                  <a:tcPr/>
                </a:tc>
                <a:extLst>
                  <a:ext uri="{0D108BD9-81ED-4DB2-BD59-A6C34878D82A}">
                    <a16:rowId xmlns:a16="http://schemas.microsoft.com/office/drawing/2014/main" val="10000"/>
                  </a:ext>
                </a:extLst>
              </a:tr>
              <a:tr h="370840">
                <a:tc>
                  <a:txBody>
                    <a:bodyPr/>
                    <a:lstStyle/>
                    <a:p>
                      <a:r>
                        <a:rPr lang="en-GB" b="0" dirty="0">
                          <a:solidFill>
                            <a:schemeClr val="accent6">
                              <a:lumMod val="50000"/>
                            </a:schemeClr>
                          </a:solidFill>
                        </a:rPr>
                        <a:t>C</a:t>
                      </a:r>
                    </a:p>
                  </a:txBody>
                  <a:tcPr/>
                </a:tc>
                <a:tc>
                  <a:txBody>
                    <a:bodyPr/>
                    <a:lstStyle/>
                    <a:p>
                      <a:r>
                        <a:rPr lang="en-GB" b="0" dirty="0">
                          <a:solidFill>
                            <a:schemeClr val="accent6">
                              <a:lumMod val="50000"/>
                            </a:schemeClr>
                          </a:solidFill>
                        </a:rPr>
                        <a:t>= Specific fuel</a:t>
                      </a:r>
                      <a:r>
                        <a:rPr lang="en-GB" b="0" baseline="0" dirty="0">
                          <a:solidFill>
                            <a:schemeClr val="accent6">
                              <a:lumMod val="50000"/>
                            </a:schemeClr>
                          </a:solidFill>
                        </a:rPr>
                        <a:t> consumption</a:t>
                      </a:r>
                      <a:endParaRPr lang="en-GB" b="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r>
                        <a:rPr lang="en-GB" b="0" dirty="0">
                          <a:solidFill>
                            <a:schemeClr val="accent6">
                              <a:lumMod val="50000"/>
                            </a:schemeClr>
                          </a:solidFill>
                        </a:rPr>
                        <a:t>V</a:t>
                      </a:r>
                    </a:p>
                  </a:txBody>
                  <a:tcPr/>
                </a:tc>
                <a:tc>
                  <a:txBody>
                    <a:bodyPr/>
                    <a:lstStyle/>
                    <a:p>
                      <a:r>
                        <a:rPr lang="en-GB" b="0" dirty="0">
                          <a:solidFill>
                            <a:schemeClr val="accent6">
                              <a:lumMod val="50000"/>
                            </a:schemeClr>
                          </a:solidFill>
                        </a:rPr>
                        <a:t>= Velocity</a:t>
                      </a:r>
                    </a:p>
                  </a:txBody>
                  <a:tcPr/>
                </a:tc>
                <a:extLst>
                  <a:ext uri="{0D108BD9-81ED-4DB2-BD59-A6C34878D82A}">
                    <a16:rowId xmlns:a16="http://schemas.microsoft.com/office/drawing/2014/main" val="10002"/>
                  </a:ext>
                </a:extLst>
              </a:tr>
              <a:tr h="370840">
                <a:tc>
                  <a:txBody>
                    <a:bodyPr/>
                    <a:lstStyle/>
                    <a:p>
                      <a:r>
                        <a:rPr lang="en-GB" b="0" dirty="0">
                          <a:solidFill>
                            <a:schemeClr val="accent6">
                              <a:lumMod val="50000"/>
                            </a:schemeClr>
                          </a:solidFill>
                        </a:rPr>
                        <a:t>L/D</a:t>
                      </a:r>
                    </a:p>
                  </a:txBody>
                  <a:tcPr/>
                </a:tc>
                <a:tc>
                  <a:txBody>
                    <a:bodyPr/>
                    <a:lstStyle/>
                    <a:p>
                      <a:r>
                        <a:rPr lang="en-GB" b="0" dirty="0">
                          <a:solidFill>
                            <a:schemeClr val="accent6">
                              <a:lumMod val="50000"/>
                            </a:schemeClr>
                          </a:solidFill>
                        </a:rPr>
                        <a:t>=</a:t>
                      </a:r>
                      <a:r>
                        <a:rPr lang="en-GB" b="0" baseline="0" dirty="0">
                          <a:solidFill>
                            <a:schemeClr val="accent6">
                              <a:lumMod val="50000"/>
                            </a:schemeClr>
                          </a:solidFill>
                        </a:rPr>
                        <a:t> Lift to drag ratio</a:t>
                      </a:r>
                      <a:endParaRPr lang="en-GB" b="0" dirty="0">
                        <a:solidFill>
                          <a:schemeClr val="accent6">
                            <a:lumMod val="50000"/>
                          </a:schemeClr>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828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Mission Profiles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For any mission segment we want to determine the weight fraction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which can be determined by the </a:t>
                </a:r>
                <a:r>
                  <a:rPr lang="en-GB" dirty="0" err="1"/>
                  <a:t>Breguet</a:t>
                </a:r>
                <a:r>
                  <a:rPr lang="en-GB" dirty="0"/>
                  <a:t> range and endurance equations.</a:t>
                </a:r>
              </a:p>
              <a:p>
                <a:r>
                  <a:rPr lang="en-GB" b="1" dirty="0"/>
                  <a:t>For Endurance</a:t>
                </a:r>
              </a:p>
              <a:p>
                <a:pPr algn="ctr"/>
                <a:r>
                  <a:rPr lang="en-GB" b="0" dirty="0"/>
                  <a:t>E</a:t>
                </a:r>
                <a14:m>
                  <m:oMath xmlns:m="http://schemas.openxmlformats.org/officeDocument/2006/math">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1</m:t>
                        </m:r>
                      </m:num>
                      <m:den>
                        <m:r>
                          <a:rPr lang="en-GB" b="0" i="1" smtClean="0">
                            <a:latin typeface="Cambria Math"/>
                          </a:rPr>
                          <m:t>𝐶</m:t>
                        </m:r>
                      </m:den>
                    </m:f>
                    <m:f>
                      <m:fPr>
                        <m:ctrlPr>
                          <a:rPr lang="en-GB" b="0"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r>
                      <a:rPr lang="en-GB" b="0" i="1" smtClean="0">
                        <a:latin typeface="Cambria Math"/>
                      </a:rPr>
                      <m:t>𝑙𝑛</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𝑖</m:t>
                            </m:r>
                            <m:r>
                              <a:rPr lang="en-GB" b="0" i="1" smtClean="0">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𝑖</m:t>
                            </m:r>
                            <m:r>
                              <a:rPr lang="en-GB" i="1">
                                <a:latin typeface="Cambria Math"/>
                              </a:rPr>
                              <m:t>−1</m:t>
                            </m:r>
                          </m:sub>
                        </m:sSub>
                      </m:den>
                    </m:f>
                    <m:r>
                      <a:rPr lang="en-GB" b="0" i="1" smtClean="0">
                        <a:latin typeface="Cambria Math"/>
                      </a:rPr>
                      <m:t>=</m:t>
                    </m:r>
                    <m:sSup>
                      <m:sSupPr>
                        <m:ctrlPr>
                          <a:rPr lang="en-GB" b="0" i="1" smtClean="0">
                            <a:latin typeface="Cambria Math" panose="02040503050406030204" pitchFamily="18" charset="0"/>
                          </a:rPr>
                        </m:ctrlPr>
                      </m:sSupPr>
                      <m:e>
                        <m:r>
                          <a:rPr lang="en-GB" b="0" i="1" smtClean="0">
                            <a:latin typeface="Cambria Math"/>
                          </a:rPr>
                          <m:t>𝑒</m:t>
                        </m:r>
                      </m:e>
                      <m:sup>
                        <m:f>
                          <m:fPr>
                            <m:ctrlPr>
                              <a:rPr lang="en-GB" b="0" i="1" smtClean="0">
                                <a:latin typeface="Cambria Math" panose="02040503050406030204" pitchFamily="18" charset="0"/>
                              </a:rPr>
                            </m:ctrlPr>
                          </m:fPr>
                          <m:num>
                            <m:r>
                              <a:rPr lang="en-GB" b="0" i="1" smtClean="0">
                                <a:latin typeface="Cambria Math"/>
                              </a:rPr>
                              <m:t>−</m:t>
                            </m:r>
                            <m:r>
                              <a:rPr lang="en-GB" b="0" i="1" smtClean="0">
                                <a:latin typeface="Cambria Math"/>
                              </a:rPr>
                              <m:t>𝐸𝐶</m:t>
                            </m:r>
                          </m:num>
                          <m:den>
                            <m:d>
                              <m:dPr>
                                <m:ctrlPr>
                                  <a:rPr lang="en-GB" b="0" i="1" smtClean="0">
                                    <a:latin typeface="Cambria Math" panose="02040503050406030204" pitchFamily="18" charset="0"/>
                                  </a:rPr>
                                </m:ctrlPr>
                              </m:dPr>
                              <m:e>
                                <m:f>
                                  <m:fPr>
                                    <m:type m:val="lin"/>
                                    <m:ctrlPr>
                                      <a:rPr lang="en-GB" i="1">
                                        <a:latin typeface="Cambria Math" panose="02040503050406030204" pitchFamily="18" charset="0"/>
                                      </a:rPr>
                                    </m:ctrlPr>
                                  </m:fPr>
                                  <m:num>
                                    <m:r>
                                      <a:rPr lang="en-GB" i="1">
                                        <a:latin typeface="Cambria Math"/>
                                      </a:rPr>
                                      <m:t>𝐿</m:t>
                                    </m:r>
                                  </m:num>
                                  <m:den>
                                    <m:r>
                                      <a:rPr lang="en-GB" i="1">
                                        <a:latin typeface="Cambria Math"/>
                                      </a:rPr>
                                      <m:t>𝐷</m:t>
                                    </m:r>
                                  </m:den>
                                </m:f>
                              </m:e>
                            </m:d>
                          </m:den>
                        </m:f>
                      </m:sup>
                    </m:sSup>
                  </m:oMath>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3543" r="-5821"/>
                </a:stretch>
              </a:blipFill>
            </p:spPr>
            <p:txBody>
              <a:bodyPr/>
              <a:lstStyle/>
              <a:p>
                <a:r>
                  <a:rPr lang="en-GB">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456469433"/>
              </p:ext>
            </p:extLst>
          </p:nvPr>
        </p:nvGraphicFramePr>
        <p:xfrm>
          <a:off x="2699792" y="4077072"/>
          <a:ext cx="4248472" cy="1483360"/>
        </p:xfrm>
        <a:graphic>
          <a:graphicData uri="http://schemas.openxmlformats.org/drawingml/2006/table">
            <a:tbl>
              <a:tblPr firstRow="1" bandRow="1">
                <a:tableStyleId>{F5AB1C69-6EDB-4FF4-983F-18BD219EF322}</a:tableStyleId>
              </a:tblPr>
              <a:tblGrid>
                <a:gridCol w="849694">
                  <a:extLst>
                    <a:ext uri="{9D8B030D-6E8A-4147-A177-3AD203B41FA5}">
                      <a16:colId xmlns:a16="http://schemas.microsoft.com/office/drawing/2014/main" val="20000"/>
                    </a:ext>
                  </a:extLst>
                </a:gridCol>
                <a:gridCol w="3398778">
                  <a:extLst>
                    <a:ext uri="{9D8B030D-6E8A-4147-A177-3AD203B41FA5}">
                      <a16:colId xmlns:a16="http://schemas.microsoft.com/office/drawing/2014/main" val="20001"/>
                    </a:ext>
                  </a:extLst>
                </a:gridCol>
              </a:tblGrid>
              <a:tr h="370840">
                <a:tc>
                  <a:txBody>
                    <a:bodyPr/>
                    <a:lstStyle/>
                    <a:p>
                      <a:r>
                        <a:rPr lang="en-GB" b="0" dirty="0">
                          <a:solidFill>
                            <a:schemeClr val="accent6">
                              <a:lumMod val="50000"/>
                            </a:schemeClr>
                          </a:solidFill>
                        </a:rPr>
                        <a:t>E</a:t>
                      </a:r>
                    </a:p>
                  </a:txBody>
                  <a:tcPr/>
                </a:tc>
                <a:tc>
                  <a:txBody>
                    <a:bodyPr/>
                    <a:lstStyle/>
                    <a:p>
                      <a:r>
                        <a:rPr lang="en-GB" b="0" dirty="0">
                          <a:solidFill>
                            <a:schemeClr val="accent6">
                              <a:lumMod val="50000"/>
                            </a:schemeClr>
                          </a:solidFill>
                        </a:rPr>
                        <a:t>= Endurance</a:t>
                      </a:r>
                    </a:p>
                  </a:txBody>
                  <a:tcPr/>
                </a:tc>
                <a:extLst>
                  <a:ext uri="{0D108BD9-81ED-4DB2-BD59-A6C34878D82A}">
                    <a16:rowId xmlns:a16="http://schemas.microsoft.com/office/drawing/2014/main" val="10000"/>
                  </a:ext>
                </a:extLst>
              </a:tr>
              <a:tr h="370840">
                <a:tc>
                  <a:txBody>
                    <a:bodyPr/>
                    <a:lstStyle/>
                    <a:p>
                      <a:r>
                        <a:rPr lang="en-GB" b="0" dirty="0">
                          <a:solidFill>
                            <a:schemeClr val="accent6">
                              <a:lumMod val="50000"/>
                            </a:schemeClr>
                          </a:solidFill>
                        </a:rPr>
                        <a:t>C</a:t>
                      </a:r>
                    </a:p>
                  </a:txBody>
                  <a:tcPr/>
                </a:tc>
                <a:tc>
                  <a:txBody>
                    <a:bodyPr/>
                    <a:lstStyle/>
                    <a:p>
                      <a:r>
                        <a:rPr lang="en-GB" b="0" dirty="0">
                          <a:solidFill>
                            <a:schemeClr val="accent6">
                              <a:lumMod val="50000"/>
                            </a:schemeClr>
                          </a:solidFill>
                        </a:rPr>
                        <a:t>= Specific fuel</a:t>
                      </a:r>
                      <a:r>
                        <a:rPr lang="en-GB" b="0" baseline="0" dirty="0">
                          <a:solidFill>
                            <a:schemeClr val="accent6">
                              <a:lumMod val="50000"/>
                            </a:schemeClr>
                          </a:solidFill>
                        </a:rPr>
                        <a:t> consumption</a:t>
                      </a:r>
                      <a:endParaRPr lang="en-GB" b="0" dirty="0">
                        <a:solidFill>
                          <a:schemeClr val="accent6">
                            <a:lumMod val="50000"/>
                          </a:schemeClr>
                        </a:solidFill>
                      </a:endParaRPr>
                    </a:p>
                  </a:txBody>
                  <a:tcPr/>
                </a:tc>
                <a:extLst>
                  <a:ext uri="{0D108BD9-81ED-4DB2-BD59-A6C34878D82A}">
                    <a16:rowId xmlns:a16="http://schemas.microsoft.com/office/drawing/2014/main" val="10001"/>
                  </a:ext>
                </a:extLst>
              </a:tr>
              <a:tr h="370840">
                <a:tc>
                  <a:txBody>
                    <a:bodyPr/>
                    <a:lstStyle/>
                    <a:p>
                      <a:r>
                        <a:rPr lang="en-GB" b="0" dirty="0">
                          <a:solidFill>
                            <a:schemeClr val="accent6">
                              <a:lumMod val="50000"/>
                            </a:schemeClr>
                          </a:solidFill>
                        </a:rPr>
                        <a:t>V</a:t>
                      </a:r>
                    </a:p>
                  </a:txBody>
                  <a:tcPr/>
                </a:tc>
                <a:tc>
                  <a:txBody>
                    <a:bodyPr/>
                    <a:lstStyle/>
                    <a:p>
                      <a:r>
                        <a:rPr lang="en-GB" b="0" dirty="0">
                          <a:solidFill>
                            <a:schemeClr val="accent6">
                              <a:lumMod val="50000"/>
                            </a:schemeClr>
                          </a:solidFill>
                        </a:rPr>
                        <a:t>= Velocity</a:t>
                      </a:r>
                    </a:p>
                  </a:txBody>
                  <a:tcPr/>
                </a:tc>
                <a:extLst>
                  <a:ext uri="{0D108BD9-81ED-4DB2-BD59-A6C34878D82A}">
                    <a16:rowId xmlns:a16="http://schemas.microsoft.com/office/drawing/2014/main" val="10002"/>
                  </a:ext>
                </a:extLst>
              </a:tr>
              <a:tr h="370840">
                <a:tc>
                  <a:txBody>
                    <a:bodyPr/>
                    <a:lstStyle/>
                    <a:p>
                      <a:r>
                        <a:rPr lang="en-GB" b="0" dirty="0">
                          <a:solidFill>
                            <a:schemeClr val="accent6">
                              <a:lumMod val="50000"/>
                            </a:schemeClr>
                          </a:solidFill>
                        </a:rPr>
                        <a:t>L/D</a:t>
                      </a:r>
                    </a:p>
                  </a:txBody>
                  <a:tcPr/>
                </a:tc>
                <a:tc>
                  <a:txBody>
                    <a:bodyPr/>
                    <a:lstStyle/>
                    <a:p>
                      <a:r>
                        <a:rPr lang="en-GB" b="0" dirty="0">
                          <a:solidFill>
                            <a:schemeClr val="accent6">
                              <a:lumMod val="50000"/>
                            </a:schemeClr>
                          </a:solidFill>
                        </a:rPr>
                        <a:t>=</a:t>
                      </a:r>
                      <a:r>
                        <a:rPr lang="en-GB" b="0" baseline="0" dirty="0">
                          <a:solidFill>
                            <a:schemeClr val="accent6">
                              <a:lumMod val="50000"/>
                            </a:schemeClr>
                          </a:solidFill>
                        </a:rPr>
                        <a:t> Lift to drag ratio</a:t>
                      </a:r>
                      <a:endParaRPr lang="en-GB" b="0" dirty="0">
                        <a:solidFill>
                          <a:schemeClr val="accent6">
                            <a:lumMod val="50000"/>
                          </a:schemeClr>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7994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856" y="3140968"/>
            <a:ext cx="2448272" cy="1944216"/>
          </a:xfrm>
        </p:spPr>
        <p:txBody>
          <a:bodyPr/>
          <a:lstStyle/>
          <a:p>
            <a:r>
              <a:rPr lang="en-GB" sz="13800" dirty="0"/>
              <a:t>C?</a:t>
            </a:r>
          </a:p>
        </p:txBody>
      </p:sp>
      <mc:AlternateContent xmlns:mc="http://schemas.openxmlformats.org/markup-compatibility/2006" xmlns:a14="http://schemas.microsoft.com/office/drawing/2010/main">
        <mc:Choice Requires="a14">
          <p:sp>
            <p:nvSpPr>
              <p:cNvPr id="4" name="Rectangle 3"/>
              <p:cNvSpPr/>
              <p:nvPr/>
            </p:nvSpPr>
            <p:spPr>
              <a:xfrm>
                <a:off x="5292080" y="476672"/>
                <a:ext cx="3145992" cy="551113"/>
              </a:xfrm>
              <a:prstGeom prst="rect">
                <a:avLst/>
              </a:prstGeom>
            </p:spPr>
            <p:txBody>
              <a:bodyPr wrap="square">
                <a:spAutoFit/>
              </a:bodyPr>
              <a:lstStyle/>
              <a:p>
                <a14:m>
                  <m:oMath xmlns:m="http://schemas.openxmlformats.org/officeDocument/2006/math">
                    <m:r>
                      <a:rPr lang="en-GB">
                        <a:latin typeface="Cambria Math"/>
                      </a:rPr>
                      <m:t>𝑅</m:t>
                    </m:r>
                    <m:r>
                      <a:rPr lang="en-GB">
                        <a:latin typeface="Cambria Math"/>
                      </a:rPr>
                      <m:t>=</m:t>
                    </m:r>
                    <m:f>
                      <m:fPr>
                        <m:ctrlPr>
                          <a:rPr lang="en-GB" i="1">
                            <a:latin typeface="Cambria Math" panose="02040503050406030204" pitchFamily="18" charset="0"/>
                          </a:rPr>
                        </m:ctrlPr>
                      </m:fPr>
                      <m:num>
                        <m:r>
                          <a:rPr lang="en-GB">
                            <a:latin typeface="Cambria Math"/>
                          </a:rPr>
                          <m:t>𝑉</m:t>
                        </m:r>
                      </m:num>
                      <m:den>
                        <m:r>
                          <a:rPr lang="en-GB">
                            <a:latin typeface="Cambria Math"/>
                          </a:rPr>
                          <m:t>𝐶</m:t>
                        </m:r>
                      </m:den>
                    </m:f>
                    <m:f>
                      <m:fPr>
                        <m:ctrlPr>
                          <a:rPr lang="en-GB" i="1">
                            <a:latin typeface="Cambria Math" panose="02040503050406030204" pitchFamily="18" charset="0"/>
                          </a:rPr>
                        </m:ctrlPr>
                      </m:fPr>
                      <m:num>
                        <m:r>
                          <a:rPr lang="en-GB">
                            <a:latin typeface="Cambria Math"/>
                          </a:rPr>
                          <m:t>𝐿</m:t>
                        </m:r>
                      </m:num>
                      <m:den>
                        <m:r>
                          <a:rPr lang="en-GB">
                            <a:latin typeface="Cambria Math"/>
                          </a:rPr>
                          <m:t>𝐷</m:t>
                        </m:r>
                      </m:den>
                    </m:f>
                    <m:r>
                      <a:rPr lang="en-GB">
                        <a:latin typeface="Cambria Math"/>
                      </a:rPr>
                      <m:t>𝑙𝑛</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r>
                      <a:rPr lang="en-GB">
                        <a:latin typeface="Cambria Math"/>
                      </a:rPr>
                      <m:t>=</m:t>
                    </m:r>
                    <m:sSup>
                      <m:sSupPr>
                        <m:ctrlPr>
                          <a:rPr lang="en-GB" i="1">
                            <a:latin typeface="Cambria Math" panose="02040503050406030204" pitchFamily="18" charset="0"/>
                          </a:rPr>
                        </m:ctrlPr>
                      </m:sSupPr>
                      <m:e>
                        <m:r>
                          <a:rPr lang="en-GB">
                            <a:latin typeface="Cambria Math"/>
                          </a:rPr>
                          <m:t>𝑒</m:t>
                        </m:r>
                      </m:e>
                      <m:sup>
                        <m:f>
                          <m:fPr>
                            <m:ctrlPr>
                              <a:rPr lang="en-GB" i="1">
                                <a:latin typeface="Cambria Math" panose="02040503050406030204" pitchFamily="18" charset="0"/>
                              </a:rPr>
                            </m:ctrlPr>
                          </m:fPr>
                          <m:num>
                            <m:r>
                              <a:rPr lang="en-GB">
                                <a:latin typeface="Cambria Math"/>
                              </a:rPr>
                              <m:t>−</m:t>
                            </m:r>
                            <m:r>
                              <a:rPr lang="en-GB">
                                <a:latin typeface="Cambria Math"/>
                              </a:rPr>
                              <m:t>𝑅𝐶</m:t>
                            </m:r>
                          </m:num>
                          <m:den>
                            <m:r>
                              <a:rPr lang="en-GB">
                                <a:latin typeface="Cambria Math"/>
                              </a:rPr>
                              <m:t>𝑉</m:t>
                            </m:r>
                            <m:d>
                              <m:dPr>
                                <m:ctrlPr>
                                  <a:rPr lang="en-GB" i="1">
                                    <a:latin typeface="Cambria Math" panose="02040503050406030204" pitchFamily="18" charset="0"/>
                                  </a:rPr>
                                </m:ctrlPr>
                              </m:dPr>
                              <m:e>
                                <m:f>
                                  <m:fPr>
                                    <m:type m:val="lin"/>
                                    <m:ctrlPr>
                                      <a:rPr lang="en-GB" i="1">
                                        <a:latin typeface="Cambria Math" panose="02040503050406030204" pitchFamily="18" charset="0"/>
                                      </a:rPr>
                                    </m:ctrlPr>
                                  </m:fPr>
                                  <m:num>
                                    <m:r>
                                      <a:rPr lang="en-GB">
                                        <a:latin typeface="Cambria Math"/>
                                      </a:rPr>
                                      <m:t>𝐿</m:t>
                                    </m:r>
                                  </m:num>
                                  <m:den>
                                    <m:r>
                                      <a:rPr lang="en-GB">
                                        <a:latin typeface="Cambria Math"/>
                                      </a:rPr>
                                      <m:t>𝐷</m:t>
                                    </m:r>
                                  </m:den>
                                </m:f>
                              </m:e>
                            </m:d>
                          </m:den>
                        </m:f>
                      </m:sup>
                    </m:sSup>
                  </m:oMath>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292080" y="476672"/>
                <a:ext cx="3145992" cy="551113"/>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205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661412" y="2659069"/>
            <a:ext cx="3456384" cy="4564199"/>
          </a:xfrm>
          <a:prstGeom prst="rect">
            <a:avLst/>
          </a:prstGeom>
          <a:scene3d>
            <a:camera prst="orthographicFront">
              <a:rot lat="0" lon="0" rev="60000"/>
            </a:camera>
            <a:lightRig rig="threePt" dir="t"/>
          </a:scene3d>
        </p:spPr>
      </p:pic>
      <p:sp>
        <p:nvSpPr>
          <p:cNvPr id="2" name="Title 1"/>
          <p:cNvSpPr>
            <a:spLocks noGrp="1"/>
          </p:cNvSpPr>
          <p:nvPr>
            <p:ph type="title"/>
          </p:nvPr>
        </p:nvSpPr>
        <p:spPr/>
        <p:txBody>
          <a:bodyPr/>
          <a:lstStyle/>
          <a:p>
            <a:r>
              <a:rPr lang="en-GB" dirty="0"/>
              <a:t>Specific Fuel Consumption</a:t>
            </a:r>
          </a:p>
        </p:txBody>
      </p:sp>
      <p:sp>
        <p:nvSpPr>
          <p:cNvPr id="3" name="Content Placeholder 2"/>
          <p:cNvSpPr>
            <a:spLocks noGrp="1"/>
          </p:cNvSpPr>
          <p:nvPr>
            <p:ph idx="1"/>
          </p:nvPr>
        </p:nvSpPr>
        <p:spPr>
          <a:xfrm>
            <a:off x="838200" y="1943100"/>
            <a:ext cx="7543800" cy="909836"/>
          </a:xfrm>
        </p:spPr>
        <p:txBody>
          <a:bodyPr/>
          <a:lstStyle/>
          <a:p>
            <a:r>
              <a:rPr lang="en-GB" dirty="0"/>
              <a:t>Specific fuel consumption is the fuel consumption per unit of thrust. This is dependent on Mach number and the type of power plant used as shown below.</a:t>
            </a:r>
          </a:p>
        </p:txBody>
      </p:sp>
      <p:graphicFrame>
        <p:nvGraphicFramePr>
          <p:cNvPr id="4" name="Table 3"/>
          <p:cNvGraphicFramePr>
            <a:graphicFrameLocks noGrp="1"/>
          </p:cNvGraphicFramePr>
          <p:nvPr>
            <p:extLst>
              <p:ext uri="{D42A27DB-BD31-4B8C-83A1-F6EECF244321}">
                <p14:modId xmlns:p14="http://schemas.microsoft.com/office/powerpoint/2010/main" val="1997111647"/>
              </p:ext>
            </p:extLst>
          </p:nvPr>
        </p:nvGraphicFramePr>
        <p:xfrm>
          <a:off x="4235624" y="2708920"/>
          <a:ext cx="4908376" cy="1483360"/>
        </p:xfrm>
        <a:graphic>
          <a:graphicData uri="http://schemas.openxmlformats.org/drawingml/2006/table">
            <a:tbl>
              <a:tblPr firstRow="1" bandRow="1">
                <a:tableStyleId>{073A0DAA-6AF3-43AB-8588-CEC1D06C72B9}</a:tableStyleId>
              </a:tblPr>
              <a:tblGrid>
                <a:gridCol w="296416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0840">
                <a:tc>
                  <a:txBody>
                    <a:bodyPr/>
                    <a:lstStyle/>
                    <a:p>
                      <a:r>
                        <a:rPr lang="en-GB" dirty="0"/>
                        <a:t>Typical Jet SFC (mg/Ns)</a:t>
                      </a:r>
                    </a:p>
                  </a:txBody>
                  <a:tcPr/>
                </a:tc>
                <a:tc>
                  <a:txBody>
                    <a:bodyPr/>
                    <a:lstStyle/>
                    <a:p>
                      <a:r>
                        <a:rPr lang="en-GB" dirty="0"/>
                        <a:t>Cruise</a:t>
                      </a:r>
                    </a:p>
                  </a:txBody>
                  <a:tcPr/>
                </a:tc>
                <a:tc>
                  <a:txBody>
                    <a:bodyPr/>
                    <a:lstStyle/>
                    <a:p>
                      <a:r>
                        <a:rPr lang="en-GB" dirty="0"/>
                        <a:t>Loiter</a:t>
                      </a:r>
                    </a:p>
                  </a:txBody>
                  <a:tcPr/>
                </a:tc>
                <a:extLst>
                  <a:ext uri="{0D108BD9-81ED-4DB2-BD59-A6C34878D82A}">
                    <a16:rowId xmlns:a16="http://schemas.microsoft.com/office/drawing/2014/main" val="10000"/>
                  </a:ext>
                </a:extLst>
              </a:tr>
              <a:tr h="370840">
                <a:tc>
                  <a:txBody>
                    <a:bodyPr/>
                    <a:lstStyle/>
                    <a:p>
                      <a:r>
                        <a:rPr lang="en-GB" dirty="0"/>
                        <a:t>Pure</a:t>
                      </a:r>
                      <a:r>
                        <a:rPr lang="en-GB" baseline="0" dirty="0"/>
                        <a:t> turbojet</a:t>
                      </a:r>
                      <a:endParaRPr lang="en-GB" dirty="0"/>
                    </a:p>
                  </a:txBody>
                  <a:tcPr/>
                </a:tc>
                <a:tc>
                  <a:txBody>
                    <a:bodyPr/>
                    <a:lstStyle/>
                    <a:p>
                      <a:r>
                        <a:rPr lang="en-GB" dirty="0"/>
                        <a:t>25.5</a:t>
                      </a:r>
                    </a:p>
                  </a:txBody>
                  <a:tcPr/>
                </a:tc>
                <a:tc>
                  <a:txBody>
                    <a:bodyPr/>
                    <a:lstStyle/>
                    <a:p>
                      <a:r>
                        <a:rPr lang="en-GB" dirty="0"/>
                        <a:t>22.7</a:t>
                      </a:r>
                    </a:p>
                  </a:txBody>
                  <a:tcPr/>
                </a:tc>
                <a:extLst>
                  <a:ext uri="{0D108BD9-81ED-4DB2-BD59-A6C34878D82A}">
                    <a16:rowId xmlns:a16="http://schemas.microsoft.com/office/drawing/2014/main" val="10001"/>
                  </a:ext>
                </a:extLst>
              </a:tr>
              <a:tr h="370840">
                <a:tc>
                  <a:txBody>
                    <a:bodyPr/>
                    <a:lstStyle/>
                    <a:p>
                      <a:r>
                        <a:rPr lang="en-GB" dirty="0"/>
                        <a:t>Low-bypass ratio turbofan</a:t>
                      </a:r>
                    </a:p>
                  </a:txBody>
                  <a:tcPr/>
                </a:tc>
                <a:tc>
                  <a:txBody>
                    <a:bodyPr/>
                    <a:lstStyle/>
                    <a:p>
                      <a:r>
                        <a:rPr lang="en-GB" dirty="0"/>
                        <a:t>22.7</a:t>
                      </a:r>
                    </a:p>
                  </a:txBody>
                  <a:tcPr/>
                </a:tc>
                <a:tc>
                  <a:txBody>
                    <a:bodyPr/>
                    <a:lstStyle/>
                    <a:p>
                      <a:r>
                        <a:rPr lang="en-GB" dirty="0"/>
                        <a:t>19.8</a:t>
                      </a:r>
                    </a:p>
                  </a:txBody>
                  <a:tcPr/>
                </a:tc>
                <a:extLst>
                  <a:ext uri="{0D108BD9-81ED-4DB2-BD59-A6C34878D82A}">
                    <a16:rowId xmlns:a16="http://schemas.microsoft.com/office/drawing/2014/main" val="10002"/>
                  </a:ext>
                </a:extLst>
              </a:tr>
              <a:tr h="370840">
                <a:tc>
                  <a:txBody>
                    <a:bodyPr/>
                    <a:lstStyle/>
                    <a:p>
                      <a:r>
                        <a:rPr lang="en-GB" dirty="0"/>
                        <a:t>High bypass ratio turbofan</a:t>
                      </a:r>
                    </a:p>
                  </a:txBody>
                  <a:tcPr/>
                </a:tc>
                <a:tc>
                  <a:txBody>
                    <a:bodyPr/>
                    <a:lstStyle/>
                    <a:p>
                      <a:r>
                        <a:rPr lang="en-GB" dirty="0"/>
                        <a:t>14.1</a:t>
                      </a:r>
                    </a:p>
                  </a:txBody>
                  <a:tcPr/>
                </a:tc>
                <a:tc>
                  <a:txBody>
                    <a:bodyPr/>
                    <a:lstStyle/>
                    <a:p>
                      <a:r>
                        <a:rPr lang="en-GB" dirty="0"/>
                        <a:t>11.3</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7415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Specific Fuel Consumption (propeller)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766248" cy="1701924"/>
              </a:xfrm>
            </p:spPr>
            <p:txBody>
              <a:bodyPr/>
              <a:lstStyle/>
              <a:p>
                <a:pPr marL="0"/>
                <a:r>
                  <a:rPr lang="en-GB" dirty="0"/>
                  <a:t>For a propeller powered aircraft the SFC equivalent to a jet-</a:t>
                </a:r>
                <a:r>
                  <a:rPr lang="en-GB" dirty="0" err="1"/>
                  <a:t>engined</a:t>
                </a:r>
                <a:r>
                  <a:rPr lang="en-GB" dirty="0"/>
                  <a:t> SFC can be calculated from the power specific fuel consumption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𝐶</m:t>
                        </m:r>
                      </m:e>
                      <m:sub>
                        <m:r>
                          <a:rPr lang="en-GB" b="0" i="1" smtClean="0">
                            <a:latin typeface="Cambria Math"/>
                          </a:rPr>
                          <m:t>𝑝𝑜𝑤𝑒𝑟</m:t>
                        </m:r>
                      </m:sub>
                    </m:sSub>
                  </m:oMath>
                </a14:m>
                <a:r>
                  <a:rPr lang="en-GB" dirty="0"/>
                  <a:t>).</a:t>
                </a:r>
              </a:p>
              <a:p>
                <a:pPr marL="0"/>
                <a14:m>
                  <m:oMathPara xmlns:m="http://schemas.openxmlformats.org/officeDocument/2006/math">
                    <m:oMathParaPr>
                      <m:jc m:val="centerGroup"/>
                    </m:oMathParaPr>
                    <m:oMath xmlns:m="http://schemas.openxmlformats.org/officeDocument/2006/math">
                      <m:r>
                        <a:rPr lang="en-GB" b="0" i="1" smtClean="0">
                          <a:latin typeface="Cambria Math"/>
                        </a:rPr>
                        <m:t>𝐶</m:t>
                      </m:r>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𝐶</m:t>
                          </m:r>
                        </m:e>
                        <m:sub>
                          <m:r>
                            <a:rPr lang="en-GB" b="0" i="1" smtClean="0">
                              <a:latin typeface="Cambria Math"/>
                            </a:rPr>
                            <m:t>𝑝𝑜𝑤𝑒𝑟</m:t>
                          </m:r>
                        </m:sub>
                      </m:sSub>
                      <m:f>
                        <m:fPr>
                          <m:ctrlPr>
                            <a:rPr lang="en-GB" b="0" i="1" smtClean="0">
                              <a:latin typeface="Cambria Math" panose="02040503050406030204" pitchFamily="18" charset="0"/>
                            </a:rPr>
                          </m:ctrlPr>
                        </m:fPr>
                        <m:num>
                          <m:r>
                            <a:rPr lang="en-GB" b="0" i="1" smtClean="0">
                              <a:latin typeface="Cambria Math"/>
                            </a:rPr>
                            <m:t>𝑉</m:t>
                          </m:r>
                        </m:num>
                        <m:den>
                          <m:sSub>
                            <m:sSubPr>
                              <m:ctrlPr>
                                <a:rPr lang="en-GB" b="0" i="1" smtClean="0">
                                  <a:latin typeface="Cambria Math" panose="02040503050406030204" pitchFamily="18" charset="0"/>
                                </a:rPr>
                              </m:ctrlPr>
                            </m:sSubPr>
                            <m:e>
                              <m:r>
                                <a:rPr lang="en-GB" b="0" i="1" smtClean="0">
                                  <a:latin typeface="Cambria Math"/>
                                  <a:ea typeface="Cambria Math"/>
                                </a:rPr>
                                <m:t>𝜂</m:t>
                              </m:r>
                            </m:e>
                            <m:sub>
                              <m:r>
                                <a:rPr lang="en-GB" b="0" i="1" smtClean="0">
                                  <a:latin typeface="Cambria Math"/>
                                </a:rPr>
                                <m:t>𝑝</m:t>
                              </m:r>
                            </m:sub>
                          </m:sSub>
                        </m:den>
                      </m:f>
                    </m:oMath>
                  </m:oMathPara>
                </a14:m>
                <a:endParaRPr lang="en-GB" dirty="0"/>
              </a:p>
              <a:p>
                <a:pPr marL="0"/>
                <a:r>
                  <a:rPr lang="en-GB" dirty="0"/>
                  <a:t>Where V is the aircraft velocity and </a:t>
                </a:r>
                <a14:m>
                  <m:oMath xmlns:m="http://schemas.openxmlformats.org/officeDocument/2006/math">
                    <m:sSub>
                      <m:sSubPr>
                        <m:ctrlPr>
                          <a:rPr lang="en-GB" i="1" smtClean="0">
                            <a:latin typeface="Cambria Math" panose="02040503050406030204" pitchFamily="18" charset="0"/>
                          </a:rPr>
                        </m:ctrlPr>
                      </m:sSubPr>
                      <m:e>
                        <m:r>
                          <a:rPr lang="en-GB" i="1" smtClean="0">
                            <a:latin typeface="Cambria Math"/>
                            <a:ea typeface="Cambria Math"/>
                          </a:rPr>
                          <m:t>𝜂</m:t>
                        </m:r>
                      </m:e>
                      <m:sub>
                        <m:r>
                          <a:rPr lang="en-GB" b="0" i="1" smtClean="0">
                            <a:latin typeface="Cambria Math"/>
                          </a:rPr>
                          <m:t>𝑝</m:t>
                        </m:r>
                      </m:sub>
                    </m:sSub>
                  </m:oMath>
                </a14:m>
                <a:r>
                  <a:rPr lang="en-GB" dirty="0"/>
                  <a:t> is the propeller efficiency (typically 0.8).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766248" cy="1701924"/>
              </a:xfrm>
              <a:blipFill rotWithShape="1">
                <a:blip r:embed="rId2"/>
                <a:stretch>
                  <a:fillRect l="-1885" t="-4659" b="-136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029448344"/>
                  </p:ext>
                </p:extLst>
              </p:nvPr>
            </p:nvGraphicFramePr>
            <p:xfrm>
              <a:off x="2123728" y="4005064"/>
              <a:ext cx="4908376" cy="1777238"/>
            </p:xfrm>
            <a:graphic>
              <a:graphicData uri="http://schemas.openxmlformats.org/drawingml/2006/table">
                <a:tbl>
                  <a:tblPr firstRow="1" bandRow="1">
                    <a:tableStyleId>{073A0DAA-6AF3-43AB-8588-CEC1D06C72B9}</a:tableStyleId>
                  </a:tblPr>
                  <a:tblGrid>
                    <a:gridCol w="296416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tblGrid>
                  <a:tr h="370840">
                    <a:tc>
                      <a:txBody>
                        <a:bodyPr/>
                        <a:lstStyle/>
                        <a:p>
                          <a:pPr algn="l"/>
                          <a:r>
                            <a:rPr lang="en-GB" dirty="0"/>
                            <a:t>Typical Propeller SFC </a:t>
                          </a:r>
                          <a14:m>
                            <m:oMath xmlns:m="http://schemas.openxmlformats.org/officeDocument/2006/math">
                              <m:sSub>
                                <m:sSubPr>
                                  <m:ctrlPr>
                                    <a:rPr lang="en-GB" b="1" i="1" u="none" smtClean="0">
                                      <a:latin typeface="Cambria Math" panose="02040503050406030204" pitchFamily="18" charset="0"/>
                                    </a:rPr>
                                  </m:ctrlPr>
                                </m:sSubPr>
                                <m:e>
                                  <m:r>
                                    <a:rPr lang="en-GB" b="1" i="1" u="none" smtClean="0">
                                      <a:latin typeface="Cambria Math"/>
                                    </a:rPr>
                                    <m:t>𝑪</m:t>
                                  </m:r>
                                </m:e>
                                <m:sub>
                                  <m:r>
                                    <a:rPr lang="en-GB" b="1" i="1" u="none" smtClean="0">
                                      <a:latin typeface="Cambria Math"/>
                                    </a:rPr>
                                    <m:t>𝒑𝒐𝒘𝒆𝒓</m:t>
                                  </m:r>
                                </m:sub>
                              </m:sSub>
                            </m:oMath>
                          </a14:m>
                          <a:r>
                            <a:rPr lang="en-GB" dirty="0"/>
                            <a:t> (mg/</a:t>
                          </a:r>
                          <a:r>
                            <a:rPr lang="en-GB" dirty="0" err="1"/>
                            <a:t>Ws</a:t>
                          </a:r>
                          <a:r>
                            <a:rPr lang="en-GB" dirty="0"/>
                            <a:t>)</a:t>
                          </a:r>
                        </a:p>
                      </a:txBody>
                      <a:tcPr/>
                    </a:tc>
                    <a:tc>
                      <a:txBody>
                        <a:bodyPr/>
                        <a:lstStyle/>
                        <a:p>
                          <a:pPr algn="l"/>
                          <a:r>
                            <a:rPr lang="en-GB" dirty="0"/>
                            <a:t>Cruise</a:t>
                          </a:r>
                        </a:p>
                      </a:txBody>
                      <a:tcPr/>
                    </a:tc>
                    <a:tc>
                      <a:txBody>
                        <a:bodyPr/>
                        <a:lstStyle/>
                        <a:p>
                          <a:pPr algn="l"/>
                          <a:r>
                            <a:rPr lang="en-GB" dirty="0"/>
                            <a:t>Loiter</a:t>
                          </a:r>
                        </a:p>
                      </a:txBody>
                      <a:tcPr/>
                    </a:tc>
                    <a:extLst>
                      <a:ext uri="{0D108BD9-81ED-4DB2-BD59-A6C34878D82A}">
                        <a16:rowId xmlns:a16="http://schemas.microsoft.com/office/drawing/2014/main" val="10000"/>
                      </a:ext>
                    </a:extLst>
                  </a:tr>
                  <a:tr h="370840">
                    <a:tc>
                      <a:txBody>
                        <a:bodyPr/>
                        <a:lstStyle/>
                        <a:p>
                          <a:pPr algn="l"/>
                          <a:r>
                            <a:rPr lang="en-GB" dirty="0"/>
                            <a:t>Piston-prop</a:t>
                          </a:r>
                          <a:r>
                            <a:rPr lang="en-GB" baseline="0" dirty="0"/>
                            <a:t> (fixed pitch)</a:t>
                          </a:r>
                          <a:endParaRPr lang="en-GB" dirty="0"/>
                        </a:p>
                      </a:txBody>
                      <a:tcPr/>
                    </a:tc>
                    <a:tc>
                      <a:txBody>
                        <a:bodyPr/>
                        <a:lstStyle/>
                        <a:p>
                          <a:pPr algn="l"/>
                          <a:r>
                            <a:rPr lang="en-GB" dirty="0"/>
                            <a:t>0.068</a:t>
                          </a:r>
                        </a:p>
                      </a:txBody>
                      <a:tcPr/>
                    </a:tc>
                    <a:tc>
                      <a:txBody>
                        <a:bodyPr/>
                        <a:lstStyle/>
                        <a:p>
                          <a:pPr algn="l"/>
                          <a:r>
                            <a:rPr lang="en-GB" dirty="0"/>
                            <a:t>0.085</a:t>
                          </a:r>
                        </a:p>
                      </a:txBody>
                      <a:tcPr/>
                    </a:tc>
                    <a:extLst>
                      <a:ext uri="{0D108BD9-81ED-4DB2-BD59-A6C34878D82A}">
                        <a16:rowId xmlns:a16="http://schemas.microsoft.com/office/drawing/2014/main" val="10001"/>
                      </a:ext>
                    </a:extLst>
                  </a:tr>
                  <a:tr h="370840">
                    <a:tc>
                      <a:txBody>
                        <a:bodyPr/>
                        <a:lstStyle/>
                        <a:p>
                          <a:pPr algn="l"/>
                          <a:r>
                            <a:rPr lang="en-GB" dirty="0"/>
                            <a:t>Piston-prop (variable pitch)</a:t>
                          </a:r>
                        </a:p>
                      </a:txBody>
                      <a:tcPr/>
                    </a:tc>
                    <a:tc>
                      <a:txBody>
                        <a:bodyPr/>
                        <a:lstStyle/>
                        <a:p>
                          <a:pPr algn="l"/>
                          <a:r>
                            <a:rPr lang="en-GB" dirty="0"/>
                            <a:t>0.068</a:t>
                          </a:r>
                        </a:p>
                      </a:txBody>
                      <a:tcPr/>
                    </a:tc>
                    <a:tc>
                      <a:txBody>
                        <a:bodyPr/>
                        <a:lstStyle/>
                        <a:p>
                          <a:pPr algn="l"/>
                          <a:r>
                            <a:rPr lang="en-GB" dirty="0"/>
                            <a:t>0.085</a:t>
                          </a:r>
                        </a:p>
                      </a:txBody>
                      <a:tcPr/>
                    </a:tc>
                    <a:extLst>
                      <a:ext uri="{0D108BD9-81ED-4DB2-BD59-A6C34878D82A}">
                        <a16:rowId xmlns:a16="http://schemas.microsoft.com/office/drawing/2014/main" val="10002"/>
                      </a:ext>
                    </a:extLst>
                  </a:tr>
                  <a:tr h="370840">
                    <a:tc>
                      <a:txBody>
                        <a:bodyPr/>
                        <a:lstStyle/>
                        <a:p>
                          <a:pPr algn="l"/>
                          <a:r>
                            <a:rPr lang="en-GB" dirty="0"/>
                            <a:t>Turboprop</a:t>
                          </a:r>
                        </a:p>
                      </a:txBody>
                      <a:tcPr/>
                    </a:tc>
                    <a:tc>
                      <a:txBody>
                        <a:bodyPr/>
                        <a:lstStyle/>
                        <a:p>
                          <a:pPr algn="l"/>
                          <a:r>
                            <a:rPr lang="en-GB" dirty="0"/>
                            <a:t>0.085</a:t>
                          </a:r>
                        </a:p>
                      </a:txBody>
                      <a:tcPr/>
                    </a:tc>
                    <a:tc>
                      <a:txBody>
                        <a:bodyPr/>
                        <a:lstStyle/>
                        <a:p>
                          <a:pPr algn="l"/>
                          <a:r>
                            <a:rPr lang="en-GB" dirty="0"/>
                            <a:t>0.101</a:t>
                          </a:r>
                        </a:p>
                      </a:txBody>
                      <a:tcPr/>
                    </a:tc>
                    <a:extLst>
                      <a:ext uri="{0D108BD9-81ED-4DB2-BD59-A6C34878D82A}">
                        <a16:rowId xmlns:a16="http://schemas.microsoft.com/office/drawing/2014/main" val="1000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029448344"/>
                  </p:ext>
                </p:extLst>
              </p:nvPr>
            </p:nvGraphicFramePr>
            <p:xfrm>
              <a:off x="2123728" y="4005064"/>
              <a:ext cx="4908376" cy="1777238"/>
            </p:xfrm>
            <a:graphic>
              <a:graphicData uri="http://schemas.openxmlformats.org/drawingml/2006/table">
                <a:tbl>
                  <a:tblPr firstRow="1" bandRow="1">
                    <a:tableStyleId>{073A0DAA-6AF3-43AB-8588-CEC1D06C72B9}</a:tableStyleId>
                  </a:tblPr>
                  <a:tblGrid>
                    <a:gridCol w="2964160"/>
                    <a:gridCol w="936104"/>
                    <a:gridCol w="1008112"/>
                  </a:tblGrid>
                  <a:tr h="664718">
                    <a:tc>
                      <a:txBody>
                        <a:bodyPr/>
                        <a:lstStyle/>
                        <a:p>
                          <a:endParaRPr lang="en-US"/>
                        </a:p>
                      </a:txBody>
                      <a:tcPr>
                        <a:blipFill rotWithShape="1">
                          <a:blip r:embed="rId3"/>
                          <a:stretch>
                            <a:fillRect t="-4587" r="-65503" b="-181651"/>
                          </a:stretch>
                        </a:blipFill>
                      </a:tcPr>
                    </a:tc>
                    <a:tc>
                      <a:txBody>
                        <a:bodyPr/>
                        <a:lstStyle/>
                        <a:p>
                          <a:pPr algn="l"/>
                          <a:r>
                            <a:rPr lang="en-GB" dirty="0" smtClean="0"/>
                            <a:t>Cruise</a:t>
                          </a:r>
                          <a:endParaRPr lang="en-GB" dirty="0"/>
                        </a:p>
                      </a:txBody>
                      <a:tcPr/>
                    </a:tc>
                    <a:tc>
                      <a:txBody>
                        <a:bodyPr/>
                        <a:lstStyle/>
                        <a:p>
                          <a:pPr algn="l"/>
                          <a:r>
                            <a:rPr lang="en-GB" dirty="0" smtClean="0"/>
                            <a:t>Loiter</a:t>
                          </a:r>
                          <a:endParaRPr lang="en-GB" dirty="0"/>
                        </a:p>
                      </a:txBody>
                      <a:tcPr/>
                    </a:tc>
                  </a:tr>
                  <a:tr h="370840">
                    <a:tc>
                      <a:txBody>
                        <a:bodyPr/>
                        <a:lstStyle/>
                        <a:p>
                          <a:pPr algn="l"/>
                          <a:r>
                            <a:rPr lang="en-GB" dirty="0" smtClean="0"/>
                            <a:t>Piston-prop</a:t>
                          </a:r>
                          <a:r>
                            <a:rPr lang="en-GB" baseline="0" dirty="0" smtClean="0"/>
                            <a:t> (fixed pitch)</a:t>
                          </a:r>
                          <a:endParaRPr lang="en-GB" dirty="0"/>
                        </a:p>
                      </a:txBody>
                      <a:tcPr/>
                    </a:tc>
                    <a:tc>
                      <a:txBody>
                        <a:bodyPr/>
                        <a:lstStyle/>
                        <a:p>
                          <a:pPr algn="l"/>
                          <a:r>
                            <a:rPr lang="en-GB" dirty="0" smtClean="0"/>
                            <a:t>0.068</a:t>
                          </a:r>
                          <a:endParaRPr lang="en-GB" dirty="0"/>
                        </a:p>
                      </a:txBody>
                      <a:tcPr/>
                    </a:tc>
                    <a:tc>
                      <a:txBody>
                        <a:bodyPr/>
                        <a:lstStyle/>
                        <a:p>
                          <a:pPr algn="l"/>
                          <a:r>
                            <a:rPr lang="en-GB" dirty="0" smtClean="0"/>
                            <a:t>0.085</a:t>
                          </a:r>
                          <a:endParaRPr lang="en-GB" dirty="0"/>
                        </a:p>
                      </a:txBody>
                      <a:tcPr/>
                    </a:tc>
                  </a:tr>
                  <a:tr h="370840">
                    <a:tc>
                      <a:txBody>
                        <a:bodyPr/>
                        <a:lstStyle/>
                        <a:p>
                          <a:pPr algn="l"/>
                          <a:r>
                            <a:rPr lang="en-GB" dirty="0" smtClean="0"/>
                            <a:t>Piston-prop (variable pitch)</a:t>
                          </a:r>
                          <a:endParaRPr lang="en-GB" dirty="0"/>
                        </a:p>
                      </a:txBody>
                      <a:tcPr/>
                    </a:tc>
                    <a:tc>
                      <a:txBody>
                        <a:bodyPr/>
                        <a:lstStyle/>
                        <a:p>
                          <a:pPr algn="l"/>
                          <a:r>
                            <a:rPr lang="en-GB" dirty="0" smtClean="0"/>
                            <a:t>0.068</a:t>
                          </a:r>
                          <a:endParaRPr lang="en-GB" dirty="0"/>
                        </a:p>
                      </a:txBody>
                      <a:tcPr/>
                    </a:tc>
                    <a:tc>
                      <a:txBody>
                        <a:bodyPr/>
                        <a:lstStyle/>
                        <a:p>
                          <a:pPr algn="l"/>
                          <a:r>
                            <a:rPr lang="en-GB" dirty="0" smtClean="0"/>
                            <a:t>0.085</a:t>
                          </a:r>
                          <a:endParaRPr lang="en-GB" dirty="0"/>
                        </a:p>
                      </a:txBody>
                      <a:tcPr/>
                    </a:tc>
                  </a:tr>
                  <a:tr h="370840">
                    <a:tc>
                      <a:txBody>
                        <a:bodyPr/>
                        <a:lstStyle/>
                        <a:p>
                          <a:pPr algn="l"/>
                          <a:r>
                            <a:rPr lang="en-GB" dirty="0" smtClean="0"/>
                            <a:t>Turboprop</a:t>
                          </a:r>
                          <a:endParaRPr lang="en-GB" dirty="0"/>
                        </a:p>
                      </a:txBody>
                      <a:tcPr/>
                    </a:tc>
                    <a:tc>
                      <a:txBody>
                        <a:bodyPr/>
                        <a:lstStyle/>
                        <a:p>
                          <a:pPr algn="l"/>
                          <a:r>
                            <a:rPr lang="en-GB" dirty="0" smtClean="0"/>
                            <a:t>0.085</a:t>
                          </a:r>
                          <a:endParaRPr lang="en-GB" dirty="0"/>
                        </a:p>
                      </a:txBody>
                      <a:tcPr/>
                    </a:tc>
                    <a:tc>
                      <a:txBody>
                        <a:bodyPr/>
                        <a:lstStyle/>
                        <a:p>
                          <a:pPr algn="l"/>
                          <a:r>
                            <a:rPr lang="en-GB" dirty="0" smtClean="0"/>
                            <a:t>0.101</a:t>
                          </a:r>
                          <a:endParaRPr lang="en-GB" dirty="0"/>
                        </a:p>
                      </a:txBody>
                      <a:tcPr/>
                    </a:tc>
                  </a:tr>
                </a:tbl>
              </a:graphicData>
            </a:graphic>
          </p:graphicFrame>
        </mc:Fallback>
      </mc:AlternateContent>
    </p:spTree>
    <p:extLst>
      <p:ext uri="{BB962C8B-B14F-4D97-AF65-F5344CB8AC3E}">
        <p14:creationId xmlns:p14="http://schemas.microsoft.com/office/powerpoint/2010/main" val="1629258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Many different methods to estimate the cruise and loiter L/D ratio – also see </a:t>
                </a:r>
                <a:r>
                  <a:rPr lang="en-GB" dirty="0" err="1"/>
                  <a:t>Roskam</a:t>
                </a:r>
                <a:r>
                  <a:rPr lang="en-GB" dirty="0"/>
                  <a:t> for alternative method.</a:t>
                </a:r>
              </a:p>
              <a:p>
                <a:pPr algn="ctr"/>
                <a:r>
                  <a:rPr lang="en-GB" b="1" i="1" dirty="0"/>
                  <a:t>How do we estimate the L/D ratio for something we have not designed yet?!?</a:t>
                </a:r>
              </a:p>
              <a:p>
                <a:pPr>
                  <a:buFont typeface="Arial" panose="020B0604020202020204" pitchFamily="34" charset="0"/>
                  <a:buChar char="•"/>
                </a:pPr>
                <a:r>
                  <a:rPr lang="en-GB" dirty="0"/>
                  <a:t>Aspect ratio? – induced drag….</a:t>
                </a:r>
              </a:p>
              <a:p>
                <a:pPr>
                  <a:buFont typeface="Arial" panose="020B0604020202020204" pitchFamily="34" charset="0"/>
                  <a:buChar char="•"/>
                </a:pPr>
                <a:r>
                  <a:rPr lang="en-GB" dirty="0"/>
                  <a:t>Wetted area? – parasitic drag…</a:t>
                </a:r>
              </a:p>
              <a:p>
                <a:pPr marL="0" indent="0"/>
                <a:r>
                  <a:rPr lang="en-GB" dirty="0"/>
                  <a:t>Neither tells the whole story.</a:t>
                </a:r>
              </a:p>
              <a:p>
                <a:pPr marL="0" indent="0"/>
                <a:r>
                  <a:rPr lang="en-GB" dirty="0"/>
                  <a:t>It turns out that the “wetted aspect ratio” is a good predictor of L/D ratio for preliminary design, where,</a:t>
                </a:r>
              </a:p>
              <a:p>
                <a:pPr marL="0" indent="0"/>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m:oMathPara>
                </a14:m>
                <a:endParaRPr lang="en-GB" dirty="0"/>
              </a:p>
              <a:p>
                <a:pPr marL="0" indent="0"/>
                <a:r>
                  <a:rPr lang="en-GB" dirty="0"/>
                  <a:t>Where A is the aspect ratio, b is the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2102" b="-9850"/>
                </a:stretch>
              </a:blipFill>
            </p:spPr>
            <p:txBody>
              <a:bodyPr/>
              <a:lstStyle/>
              <a:p>
                <a:r>
                  <a:rPr lang="en-GB">
                    <a:noFill/>
                  </a:rPr>
                  <a:t> </a:t>
                </a:r>
              </a:p>
            </p:txBody>
          </p:sp>
        </mc:Fallback>
      </mc:AlternateContent>
    </p:spTree>
    <p:extLst>
      <p:ext uri="{BB962C8B-B14F-4D97-AF65-F5344CB8AC3E}">
        <p14:creationId xmlns:p14="http://schemas.microsoft.com/office/powerpoint/2010/main" val="174623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75856" y="2492896"/>
                <a:ext cx="2736304" cy="2376264"/>
              </a:xfrm>
            </p:spPr>
            <p:txBody>
              <a:bodyPr/>
              <a:lstStyle/>
              <a:p>
                <a14:m>
                  <m:oMath xmlns:m="http://schemas.openxmlformats.org/officeDocument/2006/math">
                    <m:f>
                      <m:fPr>
                        <m:ctrlPr>
                          <a:rPr lang="en-GB" sz="11500" i="1">
                            <a:latin typeface="Cambria Math" panose="02040503050406030204" pitchFamily="18" charset="0"/>
                          </a:rPr>
                        </m:ctrlPr>
                      </m:fPr>
                      <m:num>
                        <m:r>
                          <a:rPr lang="en-GB" sz="11500">
                            <a:latin typeface="Cambria Math"/>
                          </a:rPr>
                          <m:t>𝐿</m:t>
                        </m:r>
                      </m:num>
                      <m:den>
                        <m:r>
                          <a:rPr lang="en-GB" sz="11500">
                            <a:latin typeface="Cambria Math"/>
                          </a:rPr>
                          <m:t>𝐷</m:t>
                        </m:r>
                      </m:den>
                    </m:f>
                  </m:oMath>
                </a14:m>
                <a:r>
                  <a:rPr lang="en-GB" sz="13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75856" y="2492896"/>
                <a:ext cx="2736304" cy="2376264"/>
              </a:xfrm>
              <a:blipFill>
                <a:blip r:embed="rId2"/>
                <a:stretch>
                  <a:fillRect l="-9577" t="-20769" r="-3341" b="-346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5292080" y="476672"/>
                <a:ext cx="3145992" cy="551113"/>
              </a:xfrm>
              <a:prstGeom prst="rect">
                <a:avLst/>
              </a:prstGeom>
            </p:spPr>
            <p:txBody>
              <a:bodyPr wrap="square">
                <a:spAutoFit/>
              </a:bodyPr>
              <a:lstStyle/>
              <a:p>
                <a14:m>
                  <m:oMath xmlns:m="http://schemas.openxmlformats.org/officeDocument/2006/math">
                    <m:r>
                      <a:rPr lang="en-GB">
                        <a:latin typeface="Cambria Math"/>
                      </a:rPr>
                      <m:t>𝑅</m:t>
                    </m:r>
                    <m:r>
                      <a:rPr lang="en-GB">
                        <a:latin typeface="Cambria Math"/>
                      </a:rPr>
                      <m:t>=</m:t>
                    </m:r>
                    <m:f>
                      <m:fPr>
                        <m:ctrlPr>
                          <a:rPr lang="en-GB" i="1">
                            <a:latin typeface="Cambria Math" panose="02040503050406030204" pitchFamily="18" charset="0"/>
                          </a:rPr>
                        </m:ctrlPr>
                      </m:fPr>
                      <m:num>
                        <m:r>
                          <a:rPr lang="en-GB">
                            <a:latin typeface="Cambria Math"/>
                          </a:rPr>
                          <m:t>𝑉</m:t>
                        </m:r>
                      </m:num>
                      <m:den>
                        <m:r>
                          <a:rPr lang="en-GB">
                            <a:latin typeface="Cambria Math"/>
                          </a:rPr>
                          <m:t>𝐶</m:t>
                        </m:r>
                      </m:den>
                    </m:f>
                    <m:f>
                      <m:fPr>
                        <m:ctrlPr>
                          <a:rPr lang="en-GB" i="1">
                            <a:latin typeface="Cambria Math" panose="02040503050406030204" pitchFamily="18" charset="0"/>
                          </a:rPr>
                        </m:ctrlPr>
                      </m:fPr>
                      <m:num>
                        <m:r>
                          <a:rPr lang="en-GB">
                            <a:latin typeface="Cambria Math"/>
                          </a:rPr>
                          <m:t>𝐿</m:t>
                        </m:r>
                      </m:num>
                      <m:den>
                        <m:r>
                          <a:rPr lang="en-GB">
                            <a:latin typeface="Cambria Math"/>
                          </a:rPr>
                          <m:t>𝐷</m:t>
                        </m:r>
                      </m:den>
                    </m:f>
                    <m:r>
                      <a:rPr lang="en-GB">
                        <a:latin typeface="Cambria Math"/>
                      </a:rPr>
                      <m:t>𝑙𝑛</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oMath>
                </a14:m>
                <a:r>
                  <a:rPr lang="en-GB" dirty="0"/>
                  <a:t> or </a:t>
                </a: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𝑖</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𝑖</m:t>
                            </m:r>
                            <m:r>
                              <a:rPr lang="en-GB">
                                <a:latin typeface="Cambria Math"/>
                              </a:rPr>
                              <m:t>−1</m:t>
                            </m:r>
                          </m:sub>
                        </m:sSub>
                      </m:den>
                    </m:f>
                    <m:r>
                      <a:rPr lang="en-GB">
                        <a:latin typeface="Cambria Math"/>
                      </a:rPr>
                      <m:t>=</m:t>
                    </m:r>
                    <m:sSup>
                      <m:sSupPr>
                        <m:ctrlPr>
                          <a:rPr lang="en-GB" i="1">
                            <a:latin typeface="Cambria Math" panose="02040503050406030204" pitchFamily="18" charset="0"/>
                          </a:rPr>
                        </m:ctrlPr>
                      </m:sSupPr>
                      <m:e>
                        <m:r>
                          <a:rPr lang="en-GB">
                            <a:latin typeface="Cambria Math"/>
                          </a:rPr>
                          <m:t>𝑒</m:t>
                        </m:r>
                      </m:e>
                      <m:sup>
                        <m:f>
                          <m:fPr>
                            <m:ctrlPr>
                              <a:rPr lang="en-GB" i="1">
                                <a:latin typeface="Cambria Math" panose="02040503050406030204" pitchFamily="18" charset="0"/>
                              </a:rPr>
                            </m:ctrlPr>
                          </m:fPr>
                          <m:num>
                            <m:r>
                              <a:rPr lang="en-GB">
                                <a:latin typeface="Cambria Math"/>
                              </a:rPr>
                              <m:t>−</m:t>
                            </m:r>
                            <m:r>
                              <a:rPr lang="en-GB">
                                <a:latin typeface="Cambria Math"/>
                              </a:rPr>
                              <m:t>𝑅𝐶</m:t>
                            </m:r>
                          </m:num>
                          <m:den>
                            <m:r>
                              <a:rPr lang="en-GB">
                                <a:latin typeface="Cambria Math"/>
                              </a:rPr>
                              <m:t>𝑉</m:t>
                            </m:r>
                            <m:d>
                              <m:dPr>
                                <m:ctrlPr>
                                  <a:rPr lang="en-GB" i="1">
                                    <a:latin typeface="Cambria Math" panose="02040503050406030204" pitchFamily="18" charset="0"/>
                                  </a:rPr>
                                </m:ctrlPr>
                              </m:dPr>
                              <m:e>
                                <m:f>
                                  <m:fPr>
                                    <m:type m:val="lin"/>
                                    <m:ctrlPr>
                                      <a:rPr lang="en-GB" i="1">
                                        <a:latin typeface="Cambria Math" panose="02040503050406030204" pitchFamily="18" charset="0"/>
                                      </a:rPr>
                                    </m:ctrlPr>
                                  </m:fPr>
                                  <m:num>
                                    <m:r>
                                      <a:rPr lang="en-GB">
                                        <a:latin typeface="Cambria Math"/>
                                      </a:rPr>
                                      <m:t>𝐿</m:t>
                                    </m:r>
                                  </m:num>
                                  <m:den>
                                    <m:r>
                                      <a:rPr lang="en-GB">
                                        <a:latin typeface="Cambria Math"/>
                                      </a:rPr>
                                      <m:t>𝐷</m:t>
                                    </m:r>
                                  </m:den>
                                </m:f>
                              </m:e>
                            </m:d>
                          </m:den>
                        </m:f>
                      </m:sup>
                    </m:sSup>
                  </m:oMath>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5292080" y="476672"/>
                <a:ext cx="3145992" cy="551113"/>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34858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3"/>
                <a:stretch>
                  <a:fillRect l="-1382" t="-17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05117196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05117196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4"/>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4895467" y="2842459"/>
            <a:ext cx="3552444" cy="3911346"/>
          </a:xfrm>
          <a:prstGeom prst="rect">
            <a:avLst/>
          </a:prstGeom>
        </p:spPr>
      </p:pic>
    </p:spTree>
    <p:extLst>
      <p:ext uri="{BB962C8B-B14F-4D97-AF65-F5344CB8AC3E}">
        <p14:creationId xmlns:p14="http://schemas.microsoft.com/office/powerpoint/2010/main" val="364827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Aircraft Sizing</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One of the most important parts of aircraft design</a:t>
            </a:r>
          </a:p>
          <a:p>
            <a:pPr>
              <a:buFont typeface="Arial" panose="020B0604020202020204" pitchFamily="34" charset="0"/>
              <a:buChar char="•"/>
            </a:pPr>
            <a:r>
              <a:rPr lang="en-GB" dirty="0"/>
              <a:t>Determines how big the aircraft is (specifically mass)</a:t>
            </a:r>
          </a:p>
          <a:p>
            <a:pPr>
              <a:buFont typeface="Arial" panose="020B0604020202020204" pitchFamily="34" charset="0"/>
              <a:buChar char="•"/>
            </a:pPr>
            <a:r>
              <a:rPr lang="en-GB" dirty="0"/>
              <a:t>Based on the mission requirements</a:t>
            </a:r>
          </a:p>
          <a:p>
            <a:pPr lvl="1">
              <a:buFont typeface="Arial" panose="020B0604020202020204" pitchFamily="34" charset="0"/>
              <a:buChar char="•"/>
            </a:pPr>
            <a:r>
              <a:rPr lang="en-GB" dirty="0"/>
              <a:t>We know what the aircraft does – its in the specification</a:t>
            </a:r>
          </a:p>
          <a:p>
            <a:pPr lvl="1">
              <a:buFont typeface="Arial" panose="020B0604020202020204" pitchFamily="34" charset="0"/>
              <a:buChar char="•"/>
            </a:pPr>
            <a:r>
              <a:rPr lang="en-GB" dirty="0"/>
              <a:t>We need to determine how big it is.</a:t>
            </a:r>
          </a:p>
          <a:p>
            <a:pPr>
              <a:buFont typeface="Arial" panose="020B0604020202020204" pitchFamily="34" charset="0"/>
              <a:buChar char="•"/>
            </a:pPr>
            <a:r>
              <a:rPr lang="en-GB" dirty="0"/>
              <a:t>One method (the fastest) is to use the mass of the aircraft we will replace</a:t>
            </a:r>
          </a:p>
          <a:p>
            <a:pPr>
              <a:buFont typeface="Arial" panose="020B0604020202020204" pitchFamily="34" charset="0"/>
              <a:buChar char="•"/>
            </a:pPr>
            <a:r>
              <a:rPr lang="en-GB" dirty="0"/>
              <a:t>We will use a </a:t>
            </a:r>
            <a:r>
              <a:rPr lang="en-GB" i="1" dirty="0"/>
              <a:t>slightly</a:t>
            </a:r>
            <a:r>
              <a:rPr lang="en-GB" dirty="0"/>
              <a:t> more sophisticated method</a:t>
            </a:r>
          </a:p>
          <a:p>
            <a:pPr lvl="1">
              <a:buFont typeface="Arial" panose="020B0604020202020204" pitchFamily="34" charset="0"/>
              <a:buChar char="•"/>
            </a:pPr>
            <a:r>
              <a:rPr lang="en-GB" dirty="0"/>
              <a:t>However, it is still based on using past data</a:t>
            </a:r>
          </a:p>
          <a:p>
            <a:pPr>
              <a:buFont typeface="Arial" panose="020B0604020202020204" pitchFamily="34" charset="0"/>
              <a:buChar char="•"/>
            </a:pPr>
            <a:r>
              <a:rPr lang="en-GB" dirty="0"/>
              <a:t>It is also an iterative process</a:t>
            </a:r>
          </a:p>
          <a:p>
            <a:pPr lvl="1">
              <a:buFont typeface="Arial" panose="020B0604020202020204" pitchFamily="34" charset="0"/>
              <a:buChar char="•"/>
            </a:pPr>
            <a:endParaRPr lang="en-GB" dirty="0"/>
          </a:p>
        </p:txBody>
      </p:sp>
    </p:spTree>
    <p:extLst>
      <p:ext uri="{BB962C8B-B14F-4D97-AF65-F5344CB8AC3E}">
        <p14:creationId xmlns:p14="http://schemas.microsoft.com/office/powerpoint/2010/main" val="360917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076056" y="3859975"/>
                <a:ext cx="3528392" cy="1351332"/>
              </a:xfrm>
              <a:prstGeom prst="rect">
                <a:avLst/>
              </a:prstGeom>
              <a:noFill/>
            </p:spPr>
            <p:txBody>
              <a:bodyPr wrap="square" rtlCol="0">
                <a:spAutoFit/>
              </a:bodyPr>
              <a:lstStyle/>
              <a:p>
                <a:pPr marL="363538" indent="-363538">
                  <a:spcBef>
                    <a:spcPts val="0"/>
                  </a:spcBef>
                  <a:spcAft>
                    <a:spcPts val="0"/>
                  </a:spcAft>
                </a:pPr>
                <a:r>
                  <a:rPr lang="en-GB" sz="1800" b="1" u="sng" dirty="0">
                    <a:solidFill>
                      <a:srgbClr val="4B4F55"/>
                    </a:solidFill>
                    <a:latin typeface="+mn-lt"/>
                    <a:cs typeface="+mn-cs"/>
                  </a:rPr>
                  <a:t>But</a:t>
                </a:r>
                <a:r>
                  <a:rPr lang="en-GB" sz="1800" b="1" dirty="0">
                    <a:solidFill>
                      <a:srgbClr val="4B4F55"/>
                    </a:solidFill>
                    <a:latin typeface="+mn-lt"/>
                    <a:cs typeface="+mn-cs"/>
                  </a:rPr>
                  <a:t> </a:t>
                </a:r>
                <a:r>
                  <a:rPr lang="en-GB" sz="1800" i="0" dirty="0">
                    <a:solidFill>
                      <a:srgbClr val="4B4F55"/>
                    </a:solidFill>
                    <a:latin typeface="+mn-lt"/>
                    <a:cs typeface="+mn-cs"/>
                  </a:rPr>
                  <a:t>where does the ratio </a:t>
                </a:r>
                <a14:m>
                  <m:oMath xmlns:m="http://schemas.openxmlformats.org/officeDocument/2006/math">
                    <m:f>
                      <m:fPr>
                        <m:ctrlPr>
                          <a:rPr lang="en-GB" sz="1800" i="1" smtClean="0">
                            <a:solidFill>
                              <a:srgbClr val="4B4F55"/>
                            </a:solidFill>
                            <a:latin typeface="Cambria Math" panose="02040503050406030204" pitchFamily="18" charset="0"/>
                            <a:cs typeface="+mn-cs"/>
                          </a:rPr>
                        </m:ctrlPr>
                      </m:fPr>
                      <m:num>
                        <m:sSub>
                          <m:sSubPr>
                            <m:ctrlPr>
                              <a:rPr lang="en-GB" sz="1800" i="1" smtClean="0">
                                <a:solidFill>
                                  <a:srgbClr val="4B4F55"/>
                                </a:solidFill>
                                <a:latin typeface="Cambria Math" panose="02040503050406030204" pitchFamily="18" charset="0"/>
                                <a:cs typeface="+mn-cs"/>
                              </a:rPr>
                            </m:ctrlPr>
                          </m:sSubPr>
                          <m:e>
                            <m:r>
                              <a:rPr lang="en-GB" sz="1800" b="0" i="1" smtClean="0">
                                <a:solidFill>
                                  <a:srgbClr val="4B4F55"/>
                                </a:solidFill>
                                <a:latin typeface="Cambria Math"/>
                                <a:cs typeface="+mn-cs"/>
                              </a:rPr>
                              <m:t>𝑆</m:t>
                            </m:r>
                          </m:e>
                          <m:sub>
                            <m:r>
                              <a:rPr lang="en-GB" sz="1800" b="0" i="1" smtClean="0">
                                <a:solidFill>
                                  <a:srgbClr val="4B4F55"/>
                                </a:solidFill>
                                <a:latin typeface="Cambria Math"/>
                                <a:cs typeface="+mn-cs"/>
                              </a:rPr>
                              <m:t>𝑤𝑒𝑡</m:t>
                            </m:r>
                          </m:sub>
                        </m:sSub>
                      </m:num>
                      <m:den>
                        <m:sSub>
                          <m:sSubPr>
                            <m:ctrlPr>
                              <a:rPr lang="en-GB" sz="1800" i="1" smtClean="0">
                                <a:solidFill>
                                  <a:srgbClr val="4B4F55"/>
                                </a:solidFill>
                                <a:latin typeface="Cambria Math" panose="02040503050406030204" pitchFamily="18" charset="0"/>
                                <a:cs typeface="+mn-cs"/>
                              </a:rPr>
                            </m:ctrlPr>
                          </m:sSubPr>
                          <m:e>
                            <m:r>
                              <a:rPr lang="en-GB" sz="1800" b="0" i="1" smtClean="0">
                                <a:solidFill>
                                  <a:srgbClr val="4B4F55"/>
                                </a:solidFill>
                                <a:latin typeface="Cambria Math"/>
                                <a:cs typeface="+mn-cs"/>
                              </a:rPr>
                              <m:t>𝑆</m:t>
                            </m:r>
                          </m:e>
                          <m:sub>
                            <m:r>
                              <a:rPr lang="en-GB" sz="1800" b="0" i="1" smtClean="0">
                                <a:solidFill>
                                  <a:srgbClr val="4B4F55"/>
                                </a:solidFill>
                                <a:latin typeface="Cambria Math"/>
                                <a:cs typeface="+mn-cs"/>
                              </a:rPr>
                              <m:t>𝑟𝑒𝑓</m:t>
                            </m:r>
                          </m:sub>
                        </m:sSub>
                      </m:den>
                    </m:f>
                  </m:oMath>
                </a14:m>
                <a:r>
                  <a:rPr lang="en-GB" sz="1800" i="0" dirty="0">
                    <a:solidFill>
                      <a:srgbClr val="4B4F55"/>
                    </a:solidFill>
                    <a:latin typeface="+mn-lt"/>
                    <a:cs typeface="+mn-cs"/>
                  </a:rPr>
                  <a:t> come from?  </a:t>
                </a:r>
                <a:endParaRPr lang="en-GB" sz="1800" b="1" u="sng" dirty="0">
                  <a:solidFill>
                    <a:srgbClr val="4B4F55"/>
                  </a:solidFill>
                  <a:latin typeface="+mn-lt"/>
                  <a:cs typeface="+mn-cs"/>
                </a:endParaRP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076056" y="3859975"/>
                <a:ext cx="3528392" cy="1351332"/>
              </a:xfrm>
              <a:prstGeom prst="rect">
                <a:avLst/>
              </a:prstGeom>
              <a:blipFill rotWithShape="1">
                <a:blip r:embed="rId3"/>
                <a:stretch>
                  <a:fillRect l="-1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497975385"/>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497975385"/>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4"/>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5"/>
                <a:stretch>
                  <a:fillRect l="-1382" t="-1761"/>
                </a:stretch>
              </a:blipFill>
            </p:spPr>
            <p:txBody>
              <a:bodyPr/>
              <a:lstStyle/>
              <a:p>
                <a:r>
                  <a:rPr lang="en-GB">
                    <a:noFill/>
                  </a:rPr>
                  <a:t> </a:t>
                </a:r>
              </a:p>
            </p:txBody>
          </p:sp>
        </mc:Fallback>
      </mc:AlternateContent>
    </p:spTree>
    <p:extLst>
      <p:ext uri="{BB962C8B-B14F-4D97-AF65-F5344CB8AC3E}">
        <p14:creationId xmlns:p14="http://schemas.microsoft.com/office/powerpoint/2010/main" val="129734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429094804"/>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429094804"/>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3"/>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4"/>
                <a:stretch>
                  <a:fillRect l="-1382" t="-1761"/>
                </a:stretch>
              </a:blipFill>
            </p:spPr>
            <p:txBody>
              <a:bodyPr/>
              <a:lstStyle/>
              <a:p>
                <a:r>
                  <a:rPr lang="en-GB">
                    <a:noFill/>
                  </a:rPr>
                  <a:t> </a:t>
                </a:r>
              </a:p>
            </p:txBody>
          </p:sp>
        </mc:Fallback>
      </mc:AlternateContent>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4935955" y="2632997"/>
            <a:ext cx="3571106" cy="4443032"/>
          </a:xfrm>
          <a:prstGeom prst="rect">
            <a:avLst/>
          </a:prstGeom>
        </p:spPr>
      </p:pic>
    </p:spTree>
    <p:extLst>
      <p:ext uri="{BB962C8B-B14F-4D97-AF65-F5344CB8AC3E}">
        <p14:creationId xmlns:p14="http://schemas.microsoft.com/office/powerpoint/2010/main" val="1886839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Lift to Drag Ratio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943100"/>
                <a:ext cx="7543800" cy="2133972"/>
              </a:xfrm>
            </p:spPr>
            <p:txBody>
              <a:bodyPr/>
              <a:lstStyle/>
              <a:p>
                <a:pPr marL="0" indent="0"/>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𝐴</m:t>
                        </m:r>
                      </m:e>
                      <m:sub>
                        <m:r>
                          <a:rPr lang="en-GB" b="0" i="1" smtClean="0">
                            <a:latin typeface="Cambria Math"/>
                          </a:rPr>
                          <m:t>𝑤𝑒𝑡𝑡𝑒𝑑</m:t>
                        </m:r>
                      </m:sub>
                    </m:sSub>
                    <m:r>
                      <a:rPr lang="en-GB" b="0" i="1" smtClean="0">
                        <a:latin typeface="Cambria Math"/>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a:rPr>
                              <m:t>𝑏</m:t>
                            </m:r>
                          </m:e>
                          <m:sup>
                            <m:r>
                              <a:rPr lang="en-GB" b="0" i="1" smtClean="0">
                                <a:latin typeface="Cambria Math"/>
                              </a:rPr>
                              <m:t>2</m:t>
                            </m:r>
                          </m:sup>
                        </m:sSup>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𝑤𝑒𝑡𝑡𝑒𝑑</m:t>
                            </m:r>
                          </m:sub>
                        </m:sSub>
                      </m:den>
                    </m:f>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𝐴</m:t>
                        </m:r>
                      </m:num>
                      <m:den>
                        <m:d>
                          <m:dPr>
                            <m:ctrlPr>
                              <a:rPr lang="en-GB" b="0" i="1" smtClean="0">
                                <a:latin typeface="Cambria Math" panose="02040503050406030204" pitchFamily="18" charset="0"/>
                              </a:rPr>
                            </m:ctrlPr>
                          </m:dPr>
                          <m:e>
                            <m:f>
                              <m:fPr>
                                <m:type m:val="skw"/>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b="0"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e>
                        </m:d>
                      </m:den>
                    </m:f>
                  </m:oMath>
                </a14:m>
                <a:r>
                  <a:rPr lang="en-GB" dirty="0"/>
                  <a:t> Where A is the aspect ratio, b is wing span, and the ratio </a:t>
                </a:r>
                <a14:m>
                  <m:oMath xmlns:m="http://schemas.openxmlformats.org/officeDocument/2006/math">
                    <m:f>
                      <m:fPr>
                        <m:type m:val="skw"/>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𝑤𝑒𝑡</m:t>
                            </m:r>
                          </m:sub>
                        </m:sSub>
                      </m:num>
                      <m:den>
                        <m:sSub>
                          <m:sSubPr>
                            <m:ctrlPr>
                              <a:rPr lang="en-GB" i="1" smtClean="0">
                                <a:latin typeface="Cambria Math" panose="02040503050406030204" pitchFamily="18" charset="0"/>
                              </a:rPr>
                            </m:ctrlPr>
                          </m:sSubPr>
                          <m:e>
                            <m:r>
                              <a:rPr lang="en-GB" b="0" i="1" smtClean="0">
                                <a:latin typeface="Cambria Math"/>
                              </a:rPr>
                              <m:t>𝑆</m:t>
                            </m:r>
                          </m:e>
                          <m:sub>
                            <m:r>
                              <a:rPr lang="en-GB" b="0" i="1" smtClean="0">
                                <a:latin typeface="Cambria Math"/>
                              </a:rPr>
                              <m:t>𝑟𝑒𝑓</m:t>
                            </m:r>
                          </m:sub>
                        </m:sSub>
                      </m:den>
                    </m:f>
                  </m:oMath>
                </a14:m>
                <a:r>
                  <a:rPr lang="en-GB" dirty="0"/>
                  <a:t> is the ratio of the wetted area to the reference area.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943100"/>
                <a:ext cx="7543800" cy="2133972"/>
              </a:xfrm>
              <a:blipFill rotWithShape="1">
                <a:blip r:embed="rId2"/>
                <a:stretch>
                  <a:fillRect l="-1940"/>
                </a:stretch>
              </a:blipFill>
            </p:spPr>
            <p:txBody>
              <a:bodyPr/>
              <a:lstStyle/>
              <a:p>
                <a:r>
                  <a:rPr lang="en-GB">
                    <a:noFill/>
                  </a:rPr>
                  <a:t> </a:t>
                </a:r>
              </a:p>
            </p:txBody>
          </p:sp>
        </mc:Fallback>
      </mc:AlternateContent>
      <p:sp>
        <p:nvSpPr>
          <p:cNvPr id="5" name="TextBox 4"/>
          <p:cNvSpPr txBox="1"/>
          <p:nvPr/>
        </p:nvSpPr>
        <p:spPr>
          <a:xfrm>
            <a:off x="5076056" y="4295998"/>
            <a:ext cx="3528392" cy="1077218"/>
          </a:xfrm>
          <a:prstGeom prst="rect">
            <a:avLst/>
          </a:prstGeom>
          <a:noFill/>
        </p:spPr>
        <p:txBody>
          <a:bodyPr wrap="square" rtlCol="0">
            <a:spAutoFit/>
          </a:bodyPr>
          <a:lstStyle/>
          <a:p>
            <a:pPr marL="363538" indent="-363538">
              <a:spcBef>
                <a:spcPts val="0"/>
              </a:spcBef>
              <a:spcAft>
                <a:spcPts val="0"/>
              </a:spcAft>
            </a:pPr>
            <a:r>
              <a:rPr lang="en-GB" i="0" dirty="0">
                <a:solidFill>
                  <a:srgbClr val="4B4F55"/>
                </a:solidFill>
                <a:latin typeface="+mn-lt"/>
                <a:cs typeface="+mn-cs"/>
              </a:rPr>
              <a:t>The most efficient cruise and loiter velocities for jet and propeller aircraft occur at different conditions.</a:t>
            </a:r>
            <a:endParaRPr lang="en-GB" sz="1800" i="0" dirty="0">
              <a:solidFill>
                <a:srgbClr val="040404"/>
              </a:solidFill>
              <a:latin typeface="+mn-lt"/>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09082715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1" i="1" smtClean="0">
                                        <a:latin typeface="Cambria Math"/>
                                      </a:rPr>
                                      <m:t>𝑲</m:t>
                                    </m:r>
                                  </m:e>
                                  <m:sub>
                                    <m:r>
                                      <a:rPr lang="en-GB" b="1" i="1" smtClean="0">
                                        <a:latin typeface="Cambria Math"/>
                                      </a:rPr>
                                      <m:t>𝑳𝑫</m:t>
                                    </m:r>
                                  </m:sub>
                                </m:sSub>
                              </m:oMath>
                            </m:oMathPara>
                          </a14:m>
                          <a:endParaRPr lang="en-GB" dirty="0"/>
                        </a:p>
                      </a:txBody>
                      <a:tcPr/>
                    </a:tc>
                    <a:tc>
                      <a:txBody>
                        <a:bodyPr/>
                        <a:lstStyle/>
                        <a:p>
                          <a:r>
                            <a:rPr lang="en-GB" dirty="0"/>
                            <a:t>Type</a:t>
                          </a:r>
                        </a:p>
                      </a:txBody>
                      <a:tcPr/>
                    </a:tc>
                    <a:extLst>
                      <a:ext uri="{0D108BD9-81ED-4DB2-BD59-A6C34878D82A}">
                        <a16:rowId xmlns:a16="http://schemas.microsoft.com/office/drawing/2014/main" val="10000"/>
                      </a:ext>
                    </a:extLst>
                  </a:tr>
                  <a:tr h="370840">
                    <a:tc>
                      <a:txBody>
                        <a:bodyPr/>
                        <a:lstStyle/>
                        <a:p>
                          <a:r>
                            <a:rPr lang="en-GB" dirty="0"/>
                            <a:t>15.5</a:t>
                          </a:r>
                        </a:p>
                      </a:txBody>
                      <a:tcPr/>
                    </a:tc>
                    <a:tc>
                      <a:txBody>
                        <a:bodyPr/>
                        <a:lstStyle/>
                        <a:p>
                          <a:r>
                            <a:rPr lang="en-GB" dirty="0"/>
                            <a:t>Civil jets</a:t>
                          </a:r>
                        </a:p>
                      </a:txBody>
                      <a:tcPr/>
                    </a:tc>
                    <a:extLst>
                      <a:ext uri="{0D108BD9-81ED-4DB2-BD59-A6C34878D82A}">
                        <a16:rowId xmlns:a16="http://schemas.microsoft.com/office/drawing/2014/main" val="10001"/>
                      </a:ext>
                    </a:extLst>
                  </a:tr>
                  <a:tr h="370840">
                    <a:tc>
                      <a:txBody>
                        <a:bodyPr/>
                        <a:lstStyle/>
                        <a:p>
                          <a:r>
                            <a:rPr lang="en-GB" dirty="0"/>
                            <a:t>14</a:t>
                          </a:r>
                        </a:p>
                      </a:txBody>
                      <a:tcPr/>
                    </a:tc>
                    <a:tc>
                      <a:txBody>
                        <a:bodyPr/>
                        <a:lstStyle/>
                        <a:p>
                          <a:r>
                            <a:rPr lang="en-GB" dirty="0"/>
                            <a:t>Military jets</a:t>
                          </a:r>
                        </a:p>
                      </a:txBody>
                      <a:tcPr/>
                    </a:tc>
                    <a:extLst>
                      <a:ext uri="{0D108BD9-81ED-4DB2-BD59-A6C34878D82A}">
                        <a16:rowId xmlns:a16="http://schemas.microsoft.com/office/drawing/2014/main" val="10002"/>
                      </a:ext>
                    </a:extLst>
                  </a:tr>
                  <a:tr h="370840">
                    <a:tc>
                      <a:txBody>
                        <a:bodyPr/>
                        <a:lstStyle/>
                        <a:p>
                          <a:r>
                            <a:rPr lang="en-GB" dirty="0"/>
                            <a:t>11</a:t>
                          </a:r>
                        </a:p>
                      </a:txBody>
                      <a:tcPr/>
                    </a:tc>
                    <a:tc>
                      <a:txBody>
                        <a:bodyPr/>
                        <a:lstStyle/>
                        <a:p>
                          <a:r>
                            <a:rPr lang="en-GB" dirty="0"/>
                            <a:t>Retractable prop aircraft</a:t>
                          </a:r>
                        </a:p>
                      </a:txBody>
                      <a:tcPr/>
                    </a:tc>
                    <a:extLst>
                      <a:ext uri="{0D108BD9-81ED-4DB2-BD59-A6C34878D82A}">
                        <a16:rowId xmlns:a16="http://schemas.microsoft.com/office/drawing/2014/main" val="10003"/>
                      </a:ext>
                    </a:extLst>
                  </a:tr>
                  <a:tr h="370840">
                    <a:tc>
                      <a:txBody>
                        <a:bodyPr/>
                        <a:lstStyle/>
                        <a:p>
                          <a:r>
                            <a:rPr lang="en-GB" dirty="0"/>
                            <a:t>9</a:t>
                          </a:r>
                        </a:p>
                      </a:txBody>
                      <a:tcPr/>
                    </a:tc>
                    <a:tc>
                      <a:txBody>
                        <a:bodyPr/>
                        <a:lstStyle/>
                        <a:p>
                          <a:r>
                            <a:rPr lang="en-GB" dirty="0"/>
                            <a:t>Non-retractable</a:t>
                          </a:r>
                          <a:r>
                            <a:rPr lang="en-GB" baseline="0" dirty="0"/>
                            <a:t> prop aircraft</a:t>
                          </a:r>
                          <a:endParaRPr lang="en-GB" dirty="0"/>
                        </a:p>
                      </a:txBody>
                      <a:tcPr/>
                    </a:tc>
                    <a:extLst>
                      <a:ext uri="{0D108BD9-81ED-4DB2-BD59-A6C34878D82A}">
                        <a16:rowId xmlns:a16="http://schemas.microsoft.com/office/drawing/2014/main" val="10004"/>
                      </a:ext>
                    </a:extLst>
                  </a:tr>
                  <a:tr h="370840">
                    <a:tc>
                      <a:txBody>
                        <a:bodyPr/>
                        <a:lstStyle/>
                        <a:p>
                          <a:r>
                            <a:rPr lang="en-GB" dirty="0"/>
                            <a:t>13</a:t>
                          </a:r>
                        </a:p>
                      </a:txBody>
                      <a:tcPr/>
                    </a:tc>
                    <a:tc>
                      <a:txBody>
                        <a:bodyPr/>
                        <a:lstStyle/>
                        <a:p>
                          <a:r>
                            <a:rPr lang="en-GB" dirty="0"/>
                            <a:t>High aspect ratio aircraft</a:t>
                          </a:r>
                        </a:p>
                      </a:txBody>
                      <a:tcPr/>
                    </a:tc>
                    <a:extLst>
                      <a:ext uri="{0D108BD9-81ED-4DB2-BD59-A6C34878D82A}">
                        <a16:rowId xmlns:a16="http://schemas.microsoft.com/office/drawing/2014/main" val="10005"/>
                      </a:ext>
                    </a:extLst>
                  </a:tr>
                  <a:tr h="370840">
                    <a:tc>
                      <a:txBody>
                        <a:bodyPr/>
                        <a:lstStyle/>
                        <a:p>
                          <a:r>
                            <a:rPr lang="en-GB" dirty="0"/>
                            <a:t>15</a:t>
                          </a:r>
                        </a:p>
                      </a:txBody>
                      <a:tcPr/>
                    </a:tc>
                    <a:tc>
                      <a:txBody>
                        <a:bodyPr/>
                        <a:lstStyle/>
                        <a:p>
                          <a:r>
                            <a:rPr lang="en-GB" dirty="0"/>
                            <a:t>Sailplanes</a:t>
                          </a:r>
                        </a:p>
                      </a:txBody>
                      <a:tcPr/>
                    </a:tc>
                    <a:extLst>
                      <a:ext uri="{0D108BD9-81ED-4DB2-BD59-A6C34878D82A}">
                        <a16:rowId xmlns:a16="http://schemas.microsoft.com/office/drawing/2014/main" val="10006"/>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090827158"/>
                  </p:ext>
                </p:extLst>
              </p:nvPr>
            </p:nvGraphicFramePr>
            <p:xfrm>
              <a:off x="575556" y="4217496"/>
              <a:ext cx="3744416" cy="2595880"/>
            </p:xfrm>
            <a:graphic>
              <a:graphicData uri="http://schemas.openxmlformats.org/drawingml/2006/table">
                <a:tbl>
                  <a:tblPr firstRow="1" bandRow="1">
                    <a:tableStyleId>{073A0DAA-6AF3-43AB-8588-CEC1D06C72B9}</a:tableStyleId>
                  </a:tblPr>
                  <a:tblGrid>
                    <a:gridCol w="648072"/>
                    <a:gridCol w="3096344"/>
                  </a:tblGrid>
                  <a:tr h="370840">
                    <a:tc>
                      <a:txBody>
                        <a:bodyPr/>
                        <a:lstStyle/>
                        <a:p>
                          <a:endParaRPr lang="en-US"/>
                        </a:p>
                      </a:txBody>
                      <a:tcPr>
                        <a:blipFill rotWithShape="1">
                          <a:blip r:embed="rId3"/>
                          <a:stretch>
                            <a:fillRect t="-8197" r="-480189" b="-622951"/>
                          </a:stretch>
                        </a:blipFill>
                      </a:tcPr>
                    </a:tc>
                    <a:tc>
                      <a:txBody>
                        <a:bodyPr/>
                        <a:lstStyle/>
                        <a:p>
                          <a:r>
                            <a:rPr lang="en-GB" dirty="0" smtClean="0"/>
                            <a:t>Type</a:t>
                          </a:r>
                          <a:endParaRPr lang="en-GB" dirty="0"/>
                        </a:p>
                      </a:txBody>
                      <a:tcPr/>
                    </a:tc>
                  </a:tr>
                  <a:tr h="370840">
                    <a:tc>
                      <a:txBody>
                        <a:bodyPr/>
                        <a:lstStyle/>
                        <a:p>
                          <a:r>
                            <a:rPr lang="en-GB" dirty="0" smtClean="0"/>
                            <a:t>15.5</a:t>
                          </a:r>
                          <a:endParaRPr lang="en-GB" dirty="0"/>
                        </a:p>
                      </a:txBody>
                      <a:tcPr/>
                    </a:tc>
                    <a:tc>
                      <a:txBody>
                        <a:bodyPr/>
                        <a:lstStyle/>
                        <a:p>
                          <a:r>
                            <a:rPr lang="en-GB" dirty="0" smtClean="0"/>
                            <a:t>Civil jets</a:t>
                          </a:r>
                        </a:p>
                      </a:txBody>
                      <a:tcPr/>
                    </a:tc>
                  </a:tr>
                  <a:tr h="370840">
                    <a:tc>
                      <a:txBody>
                        <a:bodyPr/>
                        <a:lstStyle/>
                        <a:p>
                          <a:r>
                            <a:rPr lang="en-GB" dirty="0" smtClean="0"/>
                            <a:t>14</a:t>
                          </a:r>
                          <a:endParaRPr lang="en-GB" dirty="0"/>
                        </a:p>
                      </a:txBody>
                      <a:tcPr/>
                    </a:tc>
                    <a:tc>
                      <a:txBody>
                        <a:bodyPr/>
                        <a:lstStyle/>
                        <a:p>
                          <a:r>
                            <a:rPr lang="en-GB" dirty="0" smtClean="0"/>
                            <a:t>Military jets</a:t>
                          </a:r>
                        </a:p>
                      </a:txBody>
                      <a:tcPr/>
                    </a:tc>
                  </a:tr>
                  <a:tr h="370840">
                    <a:tc>
                      <a:txBody>
                        <a:bodyPr/>
                        <a:lstStyle/>
                        <a:p>
                          <a:r>
                            <a:rPr lang="en-GB" dirty="0" smtClean="0"/>
                            <a:t>11</a:t>
                          </a:r>
                          <a:endParaRPr lang="en-GB" dirty="0"/>
                        </a:p>
                      </a:txBody>
                      <a:tcPr/>
                    </a:tc>
                    <a:tc>
                      <a:txBody>
                        <a:bodyPr/>
                        <a:lstStyle/>
                        <a:p>
                          <a:r>
                            <a:rPr lang="en-GB" dirty="0" smtClean="0"/>
                            <a:t>Retractable prop aircraft</a:t>
                          </a:r>
                        </a:p>
                      </a:txBody>
                      <a:tcPr/>
                    </a:tc>
                  </a:tr>
                  <a:tr h="370840">
                    <a:tc>
                      <a:txBody>
                        <a:bodyPr/>
                        <a:lstStyle/>
                        <a:p>
                          <a:r>
                            <a:rPr lang="en-GB" dirty="0" smtClean="0"/>
                            <a:t>9</a:t>
                          </a:r>
                          <a:endParaRPr lang="en-GB" dirty="0"/>
                        </a:p>
                      </a:txBody>
                      <a:tcPr/>
                    </a:tc>
                    <a:tc>
                      <a:txBody>
                        <a:bodyPr/>
                        <a:lstStyle/>
                        <a:p>
                          <a:r>
                            <a:rPr lang="en-GB" dirty="0" smtClean="0"/>
                            <a:t>Non-retractable</a:t>
                          </a:r>
                          <a:r>
                            <a:rPr lang="en-GB" baseline="0" dirty="0" smtClean="0"/>
                            <a:t> prop aircraft</a:t>
                          </a:r>
                          <a:endParaRPr lang="en-GB" dirty="0" smtClean="0"/>
                        </a:p>
                      </a:txBody>
                      <a:tcPr/>
                    </a:tc>
                  </a:tr>
                  <a:tr h="370840">
                    <a:tc>
                      <a:txBody>
                        <a:bodyPr/>
                        <a:lstStyle/>
                        <a:p>
                          <a:r>
                            <a:rPr lang="en-GB" dirty="0" smtClean="0"/>
                            <a:t>13</a:t>
                          </a:r>
                          <a:endParaRPr lang="en-GB" dirty="0"/>
                        </a:p>
                      </a:txBody>
                      <a:tcPr/>
                    </a:tc>
                    <a:tc>
                      <a:txBody>
                        <a:bodyPr/>
                        <a:lstStyle/>
                        <a:p>
                          <a:r>
                            <a:rPr lang="en-GB" dirty="0" smtClean="0"/>
                            <a:t>High aspect ratio aircraft</a:t>
                          </a:r>
                        </a:p>
                      </a:txBody>
                      <a:tcPr/>
                    </a:tc>
                  </a:tr>
                  <a:tr h="370840">
                    <a:tc>
                      <a:txBody>
                        <a:bodyPr/>
                        <a:lstStyle/>
                        <a:p>
                          <a:r>
                            <a:rPr lang="en-GB" dirty="0" smtClean="0"/>
                            <a:t>15</a:t>
                          </a:r>
                          <a:endParaRPr lang="en-GB" dirty="0"/>
                        </a:p>
                      </a:txBody>
                      <a:tcPr/>
                    </a:tc>
                    <a:tc>
                      <a:txBody>
                        <a:bodyPr/>
                        <a:lstStyle/>
                        <a:p>
                          <a:r>
                            <a:rPr lang="en-GB" dirty="0" smtClean="0"/>
                            <a:t>Sailplanes</a:t>
                          </a:r>
                        </a:p>
                      </a:txBody>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683568" y="2993360"/>
                <a:ext cx="3528392" cy="1733231"/>
              </a:xfrm>
              <a:prstGeom prst="rect">
                <a:avLst/>
              </a:prstGeom>
              <a:noFill/>
            </p:spPr>
            <p:txBody>
              <a:bodyPr wrap="square" rtlCol="0">
                <a:spAutoFit/>
              </a:bodyPr>
              <a:lstStyle/>
              <a:p>
                <a:pPr marL="363538" indent="-363538">
                  <a:spcBef>
                    <a:spcPts val="0"/>
                  </a:spcBef>
                  <a:spcAft>
                    <a:spcPts val="0"/>
                  </a:spcAft>
                </a:pPr>
                <a:r>
                  <a:rPr lang="en-GB" sz="1800" i="0" dirty="0">
                    <a:solidFill>
                      <a:srgbClr val="4B4F55"/>
                    </a:solidFill>
                    <a:latin typeface="+mn-lt"/>
                    <a:cs typeface="+mn-cs"/>
                  </a:rPr>
                  <a:t>Each of these lines can be described by</a:t>
                </a:r>
              </a:p>
              <a:p>
                <a:pPr marL="363538" indent="-363538">
                  <a:spcBef>
                    <a:spcPts val="0"/>
                  </a:spcBef>
                  <a:spcAft>
                    <a:spcPts val="0"/>
                  </a:spcAft>
                </a:pPr>
                <a:r>
                  <a:rPr lang="en-GB" sz="1800" i="0" dirty="0">
                    <a:solidFill>
                      <a:srgbClr val="4B4F55"/>
                    </a:solidFill>
                    <a:latin typeface="+mn-lt"/>
                    <a:cs typeface="+mn-cs"/>
                  </a:rPr>
                  <a:t> </a:t>
                </a:r>
                <a14:m>
                  <m:oMath xmlns:m="http://schemas.openxmlformats.org/officeDocument/2006/math">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L</m:t>
                        </m:r>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D</m:t>
                            </m:r>
                          </m:e>
                          <m:sub>
                            <m:r>
                              <m:rPr>
                                <m:sty m:val="p"/>
                              </m:rPr>
                              <a:rPr lang="en-GB" sz="1800" i="0">
                                <a:solidFill>
                                  <a:srgbClr val="4B4F55"/>
                                </a:solidFill>
                                <a:latin typeface="Cambria Math"/>
                                <a:cs typeface="+mn-cs"/>
                              </a:rPr>
                              <m:t>max</m:t>
                            </m:r>
                          </m:sub>
                        </m:sSub>
                      </m:den>
                    </m:f>
                    <m:r>
                      <a:rPr lang="en-GB" sz="1800" i="0">
                        <a:solidFill>
                          <a:srgbClr val="4B4F55"/>
                        </a:solidFill>
                        <a:latin typeface="Cambria Math"/>
                        <a:cs typeface="+mn-cs"/>
                      </a:rPr>
                      <m:t>=</m:t>
                    </m:r>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K</m:t>
                        </m:r>
                      </m:e>
                      <m:sub>
                        <m:r>
                          <m:rPr>
                            <m:sty m:val="p"/>
                          </m:rPr>
                          <a:rPr lang="en-GB" sz="1800" i="0">
                            <a:solidFill>
                              <a:srgbClr val="4B4F55"/>
                            </a:solidFill>
                            <a:latin typeface="Cambria Math"/>
                            <a:cs typeface="+mn-cs"/>
                          </a:rPr>
                          <m:t>LD</m:t>
                        </m:r>
                      </m:sub>
                    </m:sSub>
                    <m:rad>
                      <m:radPr>
                        <m:degHide m:val="on"/>
                        <m:ctrlPr>
                          <a:rPr lang="en-GB" sz="1800" i="1">
                            <a:solidFill>
                              <a:srgbClr val="4B4F55"/>
                            </a:solidFill>
                            <a:latin typeface="Cambria Math" panose="02040503050406030204" pitchFamily="18" charset="0"/>
                            <a:cs typeface="+mn-cs"/>
                          </a:rPr>
                        </m:ctrlPr>
                      </m:radPr>
                      <m:deg/>
                      <m:e>
                        <m:f>
                          <m:fPr>
                            <m:ctrlPr>
                              <a:rPr lang="en-GB" sz="1800" i="1">
                                <a:solidFill>
                                  <a:srgbClr val="4B4F55"/>
                                </a:solidFill>
                                <a:latin typeface="Cambria Math" panose="02040503050406030204" pitchFamily="18" charset="0"/>
                                <a:cs typeface="+mn-cs"/>
                              </a:rPr>
                            </m:ctrlPr>
                          </m:fPr>
                          <m:num>
                            <m:r>
                              <m:rPr>
                                <m:sty m:val="p"/>
                              </m:rPr>
                              <a:rPr lang="en-GB" sz="1800" i="0">
                                <a:solidFill>
                                  <a:srgbClr val="4B4F55"/>
                                </a:solidFill>
                                <a:latin typeface="Cambria Math"/>
                                <a:cs typeface="+mn-cs"/>
                              </a:rPr>
                              <m:t>A</m:t>
                            </m:r>
                          </m:num>
                          <m:den>
                            <m:d>
                              <m:dPr>
                                <m:ctrlPr>
                                  <a:rPr lang="en-GB" sz="1800" i="1">
                                    <a:solidFill>
                                      <a:srgbClr val="4B4F55"/>
                                    </a:solidFill>
                                    <a:latin typeface="Cambria Math" panose="02040503050406030204" pitchFamily="18" charset="0"/>
                                    <a:cs typeface="+mn-cs"/>
                                  </a:rPr>
                                </m:ctrlPr>
                              </m:dPr>
                              <m:e>
                                <m:f>
                                  <m:fPr>
                                    <m:type m:val="lin"/>
                                    <m:ctrlPr>
                                      <a:rPr lang="en-GB" sz="1800" i="1">
                                        <a:solidFill>
                                          <a:srgbClr val="4B4F55"/>
                                        </a:solidFill>
                                        <a:latin typeface="Cambria Math" panose="02040503050406030204" pitchFamily="18" charset="0"/>
                                        <a:cs typeface="+mn-cs"/>
                                      </a:rPr>
                                    </m:ctrlPr>
                                  </m:fPr>
                                  <m:num>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wet</m:t>
                                        </m:r>
                                      </m:sub>
                                    </m:sSub>
                                  </m:num>
                                  <m:den>
                                    <m:sSub>
                                      <m:sSubPr>
                                        <m:ctrlPr>
                                          <a:rPr lang="en-GB" sz="1800" i="1">
                                            <a:solidFill>
                                              <a:srgbClr val="4B4F55"/>
                                            </a:solidFill>
                                            <a:latin typeface="Cambria Math" panose="02040503050406030204" pitchFamily="18" charset="0"/>
                                            <a:cs typeface="+mn-cs"/>
                                          </a:rPr>
                                        </m:ctrlPr>
                                      </m:sSubPr>
                                      <m:e>
                                        <m:r>
                                          <m:rPr>
                                            <m:sty m:val="p"/>
                                          </m:rPr>
                                          <a:rPr lang="en-GB" sz="1800" i="0">
                                            <a:solidFill>
                                              <a:srgbClr val="4B4F55"/>
                                            </a:solidFill>
                                            <a:latin typeface="Cambria Math"/>
                                            <a:cs typeface="+mn-cs"/>
                                          </a:rPr>
                                          <m:t>S</m:t>
                                        </m:r>
                                      </m:e>
                                      <m:sub>
                                        <m:r>
                                          <m:rPr>
                                            <m:sty m:val="p"/>
                                          </m:rPr>
                                          <a:rPr lang="en-GB" sz="1800" i="0">
                                            <a:solidFill>
                                              <a:srgbClr val="4B4F55"/>
                                            </a:solidFill>
                                            <a:latin typeface="Cambria Math"/>
                                            <a:cs typeface="+mn-cs"/>
                                          </a:rPr>
                                          <m:t>ref</m:t>
                                        </m:r>
                                      </m:sub>
                                    </m:sSub>
                                  </m:den>
                                </m:f>
                              </m:e>
                            </m:d>
                          </m:den>
                        </m:f>
                      </m:e>
                    </m:rad>
                  </m:oMath>
                </a14:m>
                <a:r>
                  <a:rPr lang="en-GB" sz="1800" i="0" dirty="0">
                    <a:solidFill>
                      <a:srgbClr val="4B4F55"/>
                    </a:solidFill>
                    <a:latin typeface="+mn-lt"/>
                    <a:cs typeface="+mn-cs"/>
                  </a:rPr>
                  <a:t>, where</a:t>
                </a:r>
              </a:p>
              <a:p>
                <a:pPr marL="363538" indent="-363538">
                  <a:spcBef>
                    <a:spcPts val="0"/>
                  </a:spcBef>
                  <a:spcAft>
                    <a:spcPts val="0"/>
                  </a:spcAft>
                </a:pPr>
                <a:endParaRPr lang="en-GB" i="0" dirty="0">
                  <a:solidFill>
                    <a:srgbClr val="4B4F55"/>
                  </a:solidFill>
                  <a:latin typeface="+mn-lt"/>
                  <a:cs typeface="+mn-cs"/>
                </a:endParaRPr>
              </a:p>
              <a:p>
                <a:pPr marL="363538" indent="-363538">
                  <a:spcBef>
                    <a:spcPts val="0"/>
                  </a:spcBef>
                  <a:spcAft>
                    <a:spcPts val="0"/>
                  </a:spcAft>
                </a:pPr>
                <a:endParaRPr lang="en-GB" sz="1800" i="0" dirty="0">
                  <a:solidFill>
                    <a:srgbClr val="040404"/>
                  </a:solidFill>
                  <a:latin typeface="+mn-lt"/>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83568" y="2993360"/>
                <a:ext cx="3528392" cy="1733231"/>
              </a:xfrm>
              <a:prstGeom prst="rect">
                <a:avLst/>
              </a:prstGeom>
              <a:blipFill rotWithShape="1">
                <a:blip r:embed="rId4"/>
                <a:stretch>
                  <a:fillRect l="-1382" t="-17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2261856405"/>
                  </p:ext>
                </p:extLst>
              </p:nvPr>
            </p:nvGraphicFramePr>
            <p:xfrm>
              <a:off x="5076056" y="5373216"/>
              <a:ext cx="3816424" cy="1246188"/>
            </p:xfrm>
            <a:graphic>
              <a:graphicData uri="http://schemas.openxmlformats.org/drawingml/2006/table">
                <a:tbl>
                  <a:tblPr firstRow="1" bandRow="1">
                    <a:tableStyleId>{073A0DAA-6AF3-43AB-8588-CEC1D06C72B9}</a:tableStyleId>
                  </a:tblPr>
                  <a:tblGrid>
                    <a:gridCol w="706745">
                      <a:extLst>
                        <a:ext uri="{9D8B030D-6E8A-4147-A177-3AD203B41FA5}">
                          <a16:colId xmlns:a16="http://schemas.microsoft.com/office/drawing/2014/main" val="20000"/>
                        </a:ext>
                      </a:extLst>
                    </a:gridCol>
                    <a:gridCol w="1484165">
                      <a:extLst>
                        <a:ext uri="{9D8B030D-6E8A-4147-A177-3AD203B41FA5}">
                          <a16:colId xmlns:a16="http://schemas.microsoft.com/office/drawing/2014/main" val="20001"/>
                        </a:ext>
                      </a:extLst>
                    </a:gridCol>
                    <a:gridCol w="1625514">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GB" dirty="0"/>
                            <a:t>Cruise</a:t>
                          </a:r>
                        </a:p>
                      </a:txBody>
                      <a:tcPr/>
                    </a:tc>
                    <a:tc>
                      <a:txBody>
                        <a:bodyPr/>
                        <a:lstStyle/>
                        <a:p>
                          <a:r>
                            <a:rPr lang="en-GB" dirty="0"/>
                            <a:t>Loiter</a:t>
                          </a:r>
                        </a:p>
                      </a:txBody>
                      <a:tcPr/>
                    </a:tc>
                    <a:extLst>
                      <a:ext uri="{0D108BD9-81ED-4DB2-BD59-A6C34878D82A}">
                        <a16:rowId xmlns:a16="http://schemas.microsoft.com/office/drawing/2014/main" val="10000"/>
                      </a:ext>
                    </a:extLst>
                  </a:tr>
                  <a:tr h="370840">
                    <a:tc>
                      <a:txBody>
                        <a:bodyPr/>
                        <a:lstStyle/>
                        <a:p>
                          <a:r>
                            <a:rPr lang="en-GB" dirty="0"/>
                            <a:t>Jet</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0.866</m:t>
                                    </m:r>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m:oMathPara>
                          </a14:m>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extLst>
                      <a:ext uri="{0D108BD9-81ED-4DB2-BD59-A6C34878D82A}">
                        <a16:rowId xmlns:a16="http://schemas.microsoft.com/office/drawing/2014/main" val="10001"/>
                      </a:ext>
                    </a:extLst>
                  </a:tr>
                  <a:tr h="370840">
                    <a:tc>
                      <a:txBody>
                        <a:bodyPr/>
                        <a:lstStyle/>
                        <a:p>
                          <a:r>
                            <a:rPr lang="en-GB" dirty="0"/>
                            <a:t>Prop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0.866</m:t>
                                  </m:r>
                                  <m:f>
                                    <m:fPr>
                                      <m:type m:val="skw"/>
                                      <m:ctrlPr>
                                        <a:rPr lang="en-GB" i="1" smtClean="0">
                                          <a:latin typeface="Cambria Math" panose="02040503050406030204" pitchFamily="18" charset="0"/>
                                        </a:rPr>
                                      </m:ctrlPr>
                                    </m:fPr>
                                    <m:num>
                                      <m:r>
                                        <a:rPr lang="en-GB" b="0" i="1" smtClean="0">
                                          <a:latin typeface="Cambria Math"/>
                                        </a:rPr>
                                        <m:t>𝐿</m:t>
                                      </m:r>
                                    </m:num>
                                    <m:den>
                                      <m:r>
                                        <a:rPr lang="en-GB" b="0" i="1" smtClean="0">
                                          <a:latin typeface="Cambria Math"/>
                                        </a:rPr>
                                        <m:t>𝐷</m:t>
                                      </m:r>
                                    </m:den>
                                  </m:f>
                                </m:e>
                                <m:sub>
                                  <m:r>
                                    <a:rPr lang="en-GB" b="0" i="1" smtClean="0">
                                      <a:latin typeface="Cambria Math"/>
                                    </a:rPr>
                                    <m:t>𝑚𝑎𝑥</m:t>
                                  </m:r>
                                </m:sub>
                              </m:sSub>
                            </m:oMath>
                          </a14:m>
                          <a:endParaRPr lang="en-GB" dirty="0"/>
                        </a:p>
                      </a:txBody>
                      <a:tcPr/>
                    </a:tc>
                    <a:extLst>
                      <a:ext uri="{0D108BD9-81ED-4DB2-BD59-A6C34878D82A}">
                        <a16:rowId xmlns:a16="http://schemas.microsoft.com/office/drawing/2014/main" val="10002"/>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2261856405"/>
                  </p:ext>
                </p:extLst>
              </p:nvPr>
            </p:nvGraphicFramePr>
            <p:xfrm>
              <a:off x="5076056" y="5373216"/>
              <a:ext cx="3816424" cy="1246188"/>
            </p:xfrm>
            <a:graphic>
              <a:graphicData uri="http://schemas.openxmlformats.org/drawingml/2006/table">
                <a:tbl>
                  <a:tblPr firstRow="1" bandRow="1">
                    <a:tableStyleId>{073A0DAA-6AF3-43AB-8588-CEC1D06C72B9}</a:tableStyleId>
                  </a:tblPr>
                  <a:tblGrid>
                    <a:gridCol w="706745"/>
                    <a:gridCol w="1484165"/>
                    <a:gridCol w="1625514"/>
                  </a:tblGrid>
                  <a:tr h="370840">
                    <a:tc>
                      <a:txBody>
                        <a:bodyPr/>
                        <a:lstStyle/>
                        <a:p>
                          <a:endParaRPr lang="en-GB" dirty="0"/>
                        </a:p>
                      </a:txBody>
                      <a:tcPr/>
                    </a:tc>
                    <a:tc>
                      <a:txBody>
                        <a:bodyPr/>
                        <a:lstStyle/>
                        <a:p>
                          <a:r>
                            <a:rPr lang="en-GB" dirty="0" smtClean="0"/>
                            <a:t>Cruise</a:t>
                          </a:r>
                          <a:endParaRPr lang="en-GB" dirty="0"/>
                        </a:p>
                      </a:txBody>
                      <a:tcPr/>
                    </a:tc>
                    <a:tc>
                      <a:txBody>
                        <a:bodyPr/>
                        <a:lstStyle/>
                        <a:p>
                          <a:r>
                            <a:rPr lang="en-GB" dirty="0" smtClean="0"/>
                            <a:t>Loiter</a:t>
                          </a:r>
                          <a:endParaRPr lang="en-GB" dirty="0"/>
                        </a:p>
                      </a:txBody>
                      <a:tcPr/>
                    </a:tc>
                  </a:tr>
                  <a:tr h="481648">
                    <a:tc>
                      <a:txBody>
                        <a:bodyPr/>
                        <a:lstStyle/>
                        <a:p>
                          <a:r>
                            <a:rPr lang="en-GB" dirty="0" smtClean="0"/>
                            <a:t>Jet</a:t>
                          </a:r>
                          <a:endParaRPr lang="en-GB" dirty="0"/>
                        </a:p>
                      </a:txBody>
                      <a:tcPr/>
                    </a:tc>
                    <a:tc>
                      <a:txBody>
                        <a:bodyPr/>
                        <a:lstStyle/>
                        <a:p>
                          <a:endParaRPr lang="en-US"/>
                        </a:p>
                      </a:txBody>
                      <a:tcPr>
                        <a:blipFill rotWithShape="1">
                          <a:blip r:embed="rId5"/>
                          <a:stretch>
                            <a:fillRect l="-48148" t="-113924" r="-109877" b="-213924"/>
                          </a:stretch>
                        </a:blipFill>
                      </a:tcPr>
                    </a:tc>
                    <a:tc>
                      <a:txBody>
                        <a:bodyPr/>
                        <a:lstStyle/>
                        <a:p>
                          <a:endParaRPr lang="en-US"/>
                        </a:p>
                      </a:txBody>
                      <a:tcPr>
                        <a:blipFill rotWithShape="1">
                          <a:blip r:embed="rId5"/>
                          <a:stretch>
                            <a:fillRect l="-134831" t="-113924" b="-213924"/>
                          </a:stretch>
                        </a:blipFill>
                      </a:tcPr>
                    </a:tc>
                  </a:tr>
                  <a:tr h="393700">
                    <a:tc>
                      <a:txBody>
                        <a:bodyPr/>
                        <a:lstStyle/>
                        <a:p>
                          <a:r>
                            <a:rPr lang="en-GB" dirty="0" smtClean="0"/>
                            <a:t>Prop</a:t>
                          </a:r>
                          <a:endParaRPr lang="en-GB" dirty="0"/>
                        </a:p>
                      </a:txBody>
                      <a:tcPr/>
                    </a:tc>
                    <a:tc>
                      <a:txBody>
                        <a:bodyPr/>
                        <a:lstStyle/>
                        <a:p>
                          <a:endParaRPr lang="en-US"/>
                        </a:p>
                      </a:txBody>
                      <a:tcPr>
                        <a:blipFill rotWithShape="1">
                          <a:blip r:embed="rId5"/>
                          <a:stretch>
                            <a:fillRect l="-48148" t="-260000" r="-109877" b="-160000"/>
                          </a:stretch>
                        </a:blipFill>
                      </a:tcPr>
                    </a:tc>
                    <a:tc>
                      <a:txBody>
                        <a:bodyPr/>
                        <a:lstStyle/>
                        <a:p>
                          <a:endParaRPr lang="en-US"/>
                        </a:p>
                      </a:txBody>
                      <a:tcPr>
                        <a:blipFill rotWithShape="1">
                          <a:blip r:embed="rId5"/>
                          <a:stretch>
                            <a:fillRect l="-134831" t="-260000" b="-160000"/>
                          </a:stretch>
                        </a:blipFill>
                      </a:tcPr>
                    </a:tc>
                  </a:tr>
                </a:tbl>
              </a:graphicData>
            </a:graphic>
          </p:graphicFrame>
        </mc:Fallback>
      </mc:AlternateContent>
    </p:spTree>
    <p:extLst>
      <p:ext uri="{BB962C8B-B14F-4D97-AF65-F5344CB8AC3E}">
        <p14:creationId xmlns:p14="http://schemas.microsoft.com/office/powerpoint/2010/main" val="3686246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Fuel Fraction Estimate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By multiplying the flight segment weight fractions together the fuel weight fraction can be obtained, including a 1-2% factor to account for unusable/trapped fuel etc.</a:t>
                </a:r>
              </a:p>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𝑓</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r>
                        <a:rPr lang="en-GB" b="0" i="1" smtClean="0">
                          <a:latin typeface="Cambria Math"/>
                        </a:rPr>
                        <m:t>=1.01</m:t>
                      </m:r>
                      <m:d>
                        <m:dPr>
                          <m:ctrlPr>
                            <a:rPr lang="en-GB" b="0" i="1" smtClean="0">
                              <a:latin typeface="Cambria Math" panose="02040503050406030204" pitchFamily="18" charset="0"/>
                            </a:rPr>
                          </m:ctrlPr>
                        </m:dPr>
                        <m:e>
                          <m:r>
                            <a:rPr lang="en-GB" b="0" i="1" smtClean="0">
                              <a:latin typeface="Cambria Math"/>
                            </a:rPr>
                            <m:t>1</m:t>
                          </m:r>
                          <m:r>
                            <a:rPr lang="en-GB" b="0" i="1" smtClean="0">
                              <a:solidFill>
                                <a:schemeClr val="accent6">
                                  <a:lumMod val="50000"/>
                                </a:schemeClr>
                              </a:solidFill>
                              <a:latin typeface="Cambria Math"/>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𝑥</m:t>
                                  </m:r>
                                </m:sub>
                              </m:sSub>
                            </m:num>
                            <m:den>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e>
                      </m:d>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40" t="-1778" r="-404"/>
                </a:stretch>
              </a:blipFill>
            </p:spPr>
            <p:txBody>
              <a:bodyPr/>
              <a:lstStyle/>
              <a:p>
                <a:r>
                  <a:rPr lang="en-GB">
                    <a:noFill/>
                  </a:rPr>
                  <a:t> </a:t>
                </a:r>
              </a:p>
            </p:txBody>
          </p:sp>
        </mc:Fallback>
      </mc:AlternateContent>
    </p:spTree>
    <p:extLst>
      <p:ext uri="{BB962C8B-B14F-4D97-AF65-F5344CB8AC3E}">
        <p14:creationId xmlns:p14="http://schemas.microsoft.com/office/powerpoint/2010/main" val="244151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it all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We have two equations relating empty weight to the gross take-off weight</a:t>
                </a:r>
              </a:p>
              <a:p>
                <a:endParaRPr lang="en-GB" i="1" dirty="0">
                  <a:latin typeface="Cambria Math"/>
                </a:endParaRPr>
              </a:p>
              <a:p>
                <a:pPr algn="ctr"/>
                <a14:m>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a:latin typeface="Cambria Math"/>
                              </a:rPr>
                              <m:t>𝑊</m:t>
                            </m:r>
                          </m:e>
                          <m:sub>
                            <m:r>
                              <a:rPr lang="en-GB">
                                <a:latin typeface="Cambria Math"/>
                              </a:rPr>
                              <m:t>𝑒</m:t>
                            </m:r>
                          </m:sub>
                        </m:sSub>
                      </m:num>
                      <m:den>
                        <m:sSub>
                          <m:sSubPr>
                            <m:ctrlPr>
                              <a:rPr lang="en-GB" i="1">
                                <a:latin typeface="Cambria Math" panose="02040503050406030204" pitchFamily="18" charset="0"/>
                              </a:rPr>
                            </m:ctrlPr>
                          </m:sSubPr>
                          <m:e>
                            <m:r>
                              <a:rPr lang="en-GB">
                                <a:latin typeface="Cambria Math"/>
                              </a:rPr>
                              <m:t>𝑊</m:t>
                            </m:r>
                          </m:e>
                          <m:sub>
                            <m:r>
                              <a:rPr lang="en-GB">
                                <a:latin typeface="Cambria Math"/>
                              </a:rPr>
                              <m:t>0</m:t>
                            </m:r>
                          </m:sub>
                        </m:sSub>
                      </m:den>
                    </m:f>
                    <m:r>
                      <a:rPr lang="en-GB">
                        <a:latin typeface="Cambria Math"/>
                      </a:rPr>
                      <m:t>=</m:t>
                    </m:r>
                    <m:r>
                      <a:rPr lang="en-GB">
                        <a:latin typeface="Cambria Math"/>
                      </a:rPr>
                      <m:t>𝐴</m:t>
                    </m:r>
                    <m:sSubSup>
                      <m:sSubSupPr>
                        <m:ctrlPr>
                          <a:rPr lang="en-GB" i="1">
                            <a:latin typeface="Cambria Math" panose="02040503050406030204" pitchFamily="18" charset="0"/>
                          </a:rPr>
                        </m:ctrlPr>
                      </m:sSubSupPr>
                      <m:e>
                        <m:r>
                          <a:rPr lang="en-GB">
                            <a:latin typeface="Cambria Math"/>
                          </a:rPr>
                          <m:t>𝑊</m:t>
                        </m:r>
                      </m:e>
                      <m:sub>
                        <m:r>
                          <a:rPr lang="en-GB">
                            <a:latin typeface="Cambria Math"/>
                          </a:rPr>
                          <m:t>0</m:t>
                        </m:r>
                      </m:sub>
                      <m:sup>
                        <m:r>
                          <a:rPr lang="en-GB">
                            <a:latin typeface="Cambria Math"/>
                          </a:rPr>
                          <m:t>𝐶</m:t>
                        </m:r>
                      </m:sup>
                    </m:sSubSup>
                  </m:oMath>
                </a14:m>
                <a:r>
                  <a:rPr lang="en-GB" dirty="0"/>
                  <a:t> (from regression of historical data)</a:t>
                </a:r>
              </a:p>
              <a:p>
                <a:pPr algn="ctr"/>
                <a14:m>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a14:m>
                <a:r>
                  <a:rPr lang="en-GB" dirty="0"/>
                  <a:t> (from the weight build-up calculations)</a:t>
                </a:r>
              </a:p>
              <a:p>
                <a:r>
                  <a:rPr lang="en-GB" dirty="0"/>
                  <a:t>We need a solution which satisfies both equations we can do this by</a:t>
                </a:r>
              </a:p>
              <a:p>
                <a:pPr>
                  <a:buFont typeface="+mj-lt"/>
                  <a:buAutoNum type="arabicPeriod"/>
                </a:pPr>
                <a:r>
                  <a:rPr lang="en-GB" dirty="0"/>
                  <a:t>Producing a table of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oMath>
                </a14:m>
                <a:r>
                  <a:rPr lang="en-GB" dirty="0"/>
                  <a:t> guesses, from these calculating the empty weight fraction (using the first equation above), then using the second to calculate </a:t>
                </a:r>
                <a14:m>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oMath>
                </a14:m>
                <a:r>
                  <a:rPr lang="en-GB" dirty="0"/>
                  <a:t>  - and find where the gross take-off weight is the same.</a:t>
                </a:r>
              </a:p>
              <a:p>
                <a:pPr>
                  <a:buFont typeface="+mj-lt"/>
                  <a:buAutoNum type="arabicPeriod"/>
                </a:pPr>
                <a:r>
                  <a:rPr lang="en-GB" dirty="0"/>
                  <a:t>Plot the weight empty weight fraction from both equations and see where they cross.</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1051"/>
                </a:stretch>
              </a:blipFill>
            </p:spPr>
            <p:txBody>
              <a:bodyPr/>
              <a:lstStyle/>
              <a:p>
                <a:r>
                  <a:rPr lang="en-GB">
                    <a:noFill/>
                  </a:rPr>
                  <a:t> </a:t>
                </a:r>
              </a:p>
            </p:txBody>
          </p:sp>
        </mc:Fallback>
      </mc:AlternateContent>
    </p:spTree>
    <p:extLst>
      <p:ext uri="{BB962C8B-B14F-4D97-AF65-F5344CB8AC3E}">
        <p14:creationId xmlns:p14="http://schemas.microsoft.com/office/powerpoint/2010/main" val="104027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Take-off Weight Build-up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Break up the take-off gross weight into</a:t>
                </a:r>
              </a:p>
              <a:p>
                <a:pPr>
                  <a:buFont typeface="Arial" panose="020B0604020202020204" pitchFamily="34" charset="0"/>
                  <a:buChar char="•"/>
                </a:pPr>
                <a:r>
                  <a:rPr lang="en-GB" dirty="0"/>
                  <a:t>Crew</a:t>
                </a:r>
              </a:p>
              <a:p>
                <a:pPr>
                  <a:buFont typeface="Arial" panose="020B0604020202020204" pitchFamily="34" charset="0"/>
                  <a:buChar char="•"/>
                </a:pPr>
                <a:r>
                  <a:rPr lang="en-GB" dirty="0"/>
                  <a:t>Payload weight</a:t>
                </a:r>
              </a:p>
              <a:p>
                <a:pPr>
                  <a:buFont typeface="Arial" panose="020B0604020202020204" pitchFamily="34" charset="0"/>
                  <a:buChar char="•"/>
                </a:pPr>
                <a:r>
                  <a:rPr lang="en-GB" dirty="0"/>
                  <a:t>Fuel weight</a:t>
                </a:r>
              </a:p>
              <a:p>
                <a:pPr>
                  <a:buFont typeface="Arial" panose="020B0604020202020204" pitchFamily="34" charset="0"/>
                  <a:buChar char="•"/>
                </a:pPr>
                <a:r>
                  <a:rPr lang="en-GB" dirty="0"/>
                  <a:t>Empty weight, which includes</a:t>
                </a:r>
              </a:p>
              <a:p>
                <a:pPr lvl="1">
                  <a:buFont typeface="Arial" panose="020B0604020202020204" pitchFamily="34" charset="0"/>
                  <a:buChar char="•"/>
                </a:pPr>
                <a:r>
                  <a:rPr lang="en-GB" dirty="0"/>
                  <a:t>Structure</a:t>
                </a:r>
              </a:p>
              <a:p>
                <a:pPr lvl="1">
                  <a:buFont typeface="Arial" panose="020B0604020202020204" pitchFamily="34" charset="0"/>
                  <a:buChar char="•"/>
                </a:pPr>
                <a:r>
                  <a:rPr lang="en-GB" dirty="0"/>
                  <a:t>engine</a:t>
                </a:r>
              </a:p>
              <a:p>
                <a:pPr lvl="1">
                  <a:buFont typeface="Arial" panose="020B0604020202020204" pitchFamily="34" charset="0"/>
                  <a:buChar char="•"/>
                </a:pPr>
                <a:r>
                  <a:rPr lang="en-GB" dirty="0"/>
                  <a:t>Landing gear</a:t>
                </a:r>
              </a:p>
              <a:p>
                <a:pPr lvl="1">
                  <a:buFont typeface="Arial" panose="020B0604020202020204" pitchFamily="34" charset="0"/>
                  <a:buChar char="•"/>
                </a:pPr>
                <a:r>
                  <a:rPr lang="en-GB" dirty="0"/>
                  <a:t>Fixed equipment</a:t>
                </a:r>
              </a:p>
              <a:p>
                <a:pPr lvl="1">
                  <a:buFont typeface="Arial" panose="020B0604020202020204" pitchFamily="34" charset="0"/>
                  <a:buChar char="•"/>
                </a:pPr>
                <a:r>
                  <a:rPr lang="en-GB" dirty="0"/>
                  <a:t>Avionics</a:t>
                </a:r>
              </a:p>
              <a:p>
                <a:pPr lvl="1">
                  <a:buFont typeface="Arial" panose="020B0604020202020204" pitchFamily="34" charset="0"/>
                  <a:buChar char="•"/>
                </a:pPr>
                <a:r>
                  <a:rPr lang="en-GB" dirty="0"/>
                  <a:t>Etc….. (everything else!)</a:t>
                </a:r>
              </a:p>
              <a:p>
                <a:pPr marL="381000" lvl="1"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𝑐𝑟𝑒𝑤</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𝑝𝑎𝑦𝑙𝑜𝑎𝑑</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𝑓𝑢𝑒𝑙</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𝑒𝑚𝑝𝑡𝑦</m:t>
                          </m:r>
                        </m:sub>
                      </m:sSub>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a:stretch>
              </a:blipFill>
            </p:spPr>
            <p:txBody>
              <a:bodyPr/>
              <a:lstStyle/>
              <a:p>
                <a:r>
                  <a:rPr lang="en-GB">
                    <a:noFill/>
                  </a:rPr>
                  <a:t> </a:t>
                </a:r>
              </a:p>
            </p:txBody>
          </p:sp>
        </mc:Fallback>
      </mc:AlternateContent>
    </p:spTree>
    <p:extLst>
      <p:ext uri="{BB962C8B-B14F-4D97-AF65-F5344CB8AC3E}">
        <p14:creationId xmlns:p14="http://schemas.microsoft.com/office/powerpoint/2010/main" val="396581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Take-off Weight Build-up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Break up the take-off gross weight into</a:t>
                </a:r>
              </a:p>
              <a:p>
                <a:pPr marL="381000" lvl="1"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𝑐𝑟𝑒𝑤</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𝑝𝑎𝑦𝑙𝑜𝑎𝑑</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𝑓𝑢𝑒𝑙</m:t>
                          </m:r>
                        </m:sub>
                      </m:sSub>
                      <m:r>
                        <a:rPr lang="en-GB" b="0" i="1" smtClean="0">
                          <a:latin typeface="Cambria Math"/>
                        </a:rPr>
                        <m:t>+</m:t>
                      </m:r>
                      <m:sSub>
                        <m:sSubPr>
                          <m:ctrlPr>
                            <a:rPr lang="en-GB" b="0" i="1" smtClean="0">
                              <a:latin typeface="Cambria Math" panose="02040503050406030204" pitchFamily="18" charset="0"/>
                            </a:rPr>
                          </m:ctrlPr>
                        </m:sSubPr>
                        <m:e>
                          <m:r>
                            <a:rPr lang="en-GB" b="0" i="1" smtClean="0">
                              <a:latin typeface="Cambria Math"/>
                            </a:rPr>
                            <m:t>𝑊</m:t>
                          </m:r>
                        </m:e>
                        <m:sub>
                          <m:r>
                            <a:rPr lang="en-GB" b="0" i="1" smtClean="0">
                              <a:latin typeface="Cambria Math"/>
                            </a:rPr>
                            <m:t>𝑒𝑚𝑝𝑡𝑦</m:t>
                          </m:r>
                        </m:sub>
                      </m:sSub>
                    </m:oMath>
                  </m:oMathPara>
                </a14:m>
                <a:endParaRPr lang="en-GB" b="0" dirty="0"/>
              </a:p>
              <a:p>
                <a:r>
                  <a:rPr lang="en-GB" dirty="0"/>
                  <a:t>We can express fuel and empty weight as fractions of the gross take-off weight</a:t>
                </a:r>
              </a:p>
              <a:p>
                <a:pPr marL="3810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r>
                        <a:rPr lang="en-GB" i="1">
                          <a:latin typeface="Cambria Math"/>
                        </a:rPr>
                        <m:t>+</m:t>
                      </m:r>
                      <m:sSub>
                        <m:sSubPr>
                          <m:ctrlPr>
                            <a:rPr lang="en-GB" i="1">
                              <a:latin typeface="Cambria Math" panose="02040503050406030204" pitchFamily="18" charset="0"/>
                            </a:rPr>
                          </m:ctrlPr>
                        </m:sSubPr>
                        <m:e>
                          <m:d>
                            <m:dPr>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𝑓</m:t>
                                      </m:r>
                                    </m:sub>
                                  </m:sSub>
                                </m:num>
                                <m:den>
                                  <m:sSub>
                                    <m:sSubPr>
                                      <m:ctrlPr>
                                        <a:rPr lang="en-GB" i="1" smtClean="0">
                                          <a:latin typeface="Cambria Math" panose="02040503050406030204" pitchFamily="18" charset="0"/>
                                        </a:rPr>
                                      </m:ctrlPr>
                                    </m:sSubPr>
                                    <m:e>
                                      <m:r>
                                        <a:rPr lang="en-GB" b="0" i="1" smtClean="0">
                                          <a:latin typeface="Cambria Math"/>
                                        </a:rPr>
                                        <m:t>𝑊</m:t>
                                      </m:r>
                                    </m:e>
                                    <m:sub>
                                      <m:r>
                                        <a:rPr lang="en-GB" b="0" i="1" smtClean="0">
                                          <a:latin typeface="Cambria Math"/>
                                        </a:rPr>
                                        <m:t>0</m:t>
                                      </m:r>
                                    </m:sub>
                                  </m:sSub>
                                </m:den>
                              </m:f>
                            </m:e>
                          </m:d>
                          <m:r>
                            <a:rPr lang="en-GB" i="1">
                              <a:latin typeface="Cambria Math"/>
                            </a:rPr>
                            <m:t>𝑊</m:t>
                          </m:r>
                        </m:e>
                        <m:sub>
                          <m:r>
                            <a:rPr lang="en-GB" b="0" i="1" smtClean="0">
                              <a:latin typeface="Cambria Math"/>
                            </a:rPr>
                            <m:t>0</m:t>
                          </m:r>
                        </m:sub>
                      </m:sSub>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b="0" i="1" smtClean="0">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sSub>
                        <m:sSubPr>
                          <m:ctrlPr>
                            <a:rPr lang="en-GB" i="1">
                              <a:latin typeface="Cambria Math" panose="02040503050406030204" pitchFamily="18" charset="0"/>
                            </a:rPr>
                          </m:ctrlPr>
                        </m:sSubPr>
                        <m:e>
                          <m:r>
                            <a:rPr lang="en-GB" i="1">
                              <a:latin typeface="Cambria Math"/>
                            </a:rPr>
                            <m:t>𝑊</m:t>
                          </m:r>
                        </m:e>
                        <m:sub>
                          <m:r>
                            <a:rPr lang="en-GB" b="0" i="1" smtClean="0">
                              <a:latin typeface="Cambria Math"/>
                            </a:rPr>
                            <m:t>0</m:t>
                          </m:r>
                        </m:sub>
                      </m:sSub>
                    </m:oMath>
                  </m:oMathPara>
                </a14:m>
                <a:endParaRPr lang="en-GB" dirty="0"/>
              </a:p>
              <a:p>
                <a:r>
                  <a:rPr lang="en-GB" dirty="0"/>
                  <a:t>Which can be rearranged</a:t>
                </a:r>
              </a:p>
              <a:p>
                <a:pPr marL="381000" lvl="1"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smtClean="0">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b="0" i="1" smtClean="0">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b="0" i="1" smtClean="0">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a:p>
                <a:pPr marL="381000" lvl="1" indent="0">
                  <a:buNone/>
                </a:pPr>
                <a:r>
                  <a:rPr lang="en-GB" dirty="0"/>
                  <a:t>Now as the crew and payload weights are usually provided in the specification we need to determine the fuel and empty mass fractions, which in the first instance, we will estimate.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40" t="-1778" r="-404"/>
                </a:stretch>
              </a:blipFill>
            </p:spPr>
            <p:txBody>
              <a:bodyPr/>
              <a:lstStyle/>
              <a:p>
                <a:r>
                  <a:rPr lang="en-GB">
                    <a:noFill/>
                  </a:rPr>
                  <a:t> </a:t>
                </a:r>
              </a:p>
            </p:txBody>
          </p:sp>
        </mc:Fallback>
      </mc:AlternateContent>
    </p:spTree>
    <p:extLst>
      <p:ext uri="{BB962C8B-B14F-4D97-AF65-F5344CB8AC3E}">
        <p14:creationId xmlns:p14="http://schemas.microsoft.com/office/powerpoint/2010/main" val="200982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16216" y="1700808"/>
                <a:ext cx="2369840" cy="1099592"/>
              </a:xfrm>
            </p:spPr>
            <p:txBody>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16216" y="1700808"/>
                <a:ext cx="2369840" cy="1099592"/>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19672" y="2132856"/>
                <a:ext cx="3744416" cy="3372270"/>
              </a:xfrm>
              <a:prstGeom prst="rect">
                <a:avLst/>
              </a:prstGeom>
            </p:spPr>
            <p:txBody>
              <a:bodyPr wrap="square">
                <a:spAutoFit/>
              </a:bodyPr>
              <a:lstStyle/>
              <a:p>
                <a14:m>
                  <m:oMath xmlns:m="http://schemas.openxmlformats.org/officeDocument/2006/math">
                    <m:f>
                      <m:fPr>
                        <m:ctrlPr>
                          <a:rPr lang="en-GB" sz="13800" i="1">
                            <a:latin typeface="Cambria Math" panose="02040503050406030204" pitchFamily="18" charset="0"/>
                          </a:rPr>
                        </m:ctrlPr>
                      </m:fPr>
                      <m:num>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𝑒</m:t>
                            </m:r>
                          </m:sub>
                        </m:sSub>
                      </m:num>
                      <m:den>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0</m:t>
                            </m:r>
                          </m:sub>
                        </m:sSub>
                      </m:den>
                    </m:f>
                  </m:oMath>
                </a14:m>
                <a:r>
                  <a:rPr lang="en-GB" sz="13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619672" y="2132856"/>
                <a:ext cx="3744416" cy="3372270"/>
              </a:xfrm>
              <a:prstGeom prst="rect">
                <a:avLst/>
              </a:prstGeom>
              <a:blipFill>
                <a:blip r:embed="rId3"/>
                <a:stretch>
                  <a:fillRect t="-4340" r="-18893" b="-5425"/>
                </a:stretch>
              </a:blipFill>
            </p:spPr>
            <p:txBody>
              <a:bodyPr/>
              <a:lstStyle/>
              <a:p>
                <a:r>
                  <a:rPr lang="en-GB">
                    <a:noFill/>
                  </a:rPr>
                  <a:t> </a:t>
                </a:r>
              </a:p>
            </p:txBody>
          </p:sp>
        </mc:Fallback>
      </mc:AlternateContent>
    </p:spTree>
    <p:extLst>
      <p:ext uri="{BB962C8B-B14F-4D97-AF65-F5344CB8AC3E}">
        <p14:creationId xmlns:p14="http://schemas.microsoft.com/office/powerpoint/2010/main" val="99684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325436" y="1916862"/>
            <a:ext cx="4668062" cy="4523986"/>
          </a:xfrm>
          <a:prstGeom prst="rect">
            <a:avLst/>
          </a:prstGeom>
        </p:spPr>
      </p:pic>
      <p:sp>
        <p:nvSpPr>
          <p:cNvPr id="2" name="Title 1"/>
          <p:cNvSpPr>
            <a:spLocks noGrp="1"/>
          </p:cNvSpPr>
          <p:nvPr>
            <p:ph type="title"/>
          </p:nvPr>
        </p:nvSpPr>
        <p:spPr/>
        <p:txBody>
          <a:bodyPr/>
          <a:lstStyle/>
          <a:p>
            <a:r>
              <a:rPr lang="en-GB" dirty="0"/>
              <a:t>Empty Weight Estimate</a:t>
            </a:r>
          </a:p>
        </p:txBody>
      </p:sp>
      <p:sp>
        <p:nvSpPr>
          <p:cNvPr id="3" name="Content Placeholder 2"/>
          <p:cNvSpPr>
            <a:spLocks noGrp="1"/>
          </p:cNvSpPr>
          <p:nvPr>
            <p:ph idx="1"/>
          </p:nvPr>
        </p:nvSpPr>
        <p:spPr>
          <a:xfrm>
            <a:off x="838200" y="1943100"/>
            <a:ext cx="3733800" cy="4510236"/>
          </a:xfrm>
        </p:spPr>
        <p:txBody>
          <a:bodyPr/>
          <a:lstStyle/>
          <a:p>
            <a:pPr>
              <a:buFont typeface="Arial" panose="020B0604020202020204" pitchFamily="34" charset="0"/>
              <a:buChar char="•"/>
            </a:pPr>
            <a:r>
              <a:rPr lang="en-GB" dirty="0"/>
              <a:t>The initial empty weight will be estimated from the fraction of empty to take-off weight fraction.</a:t>
            </a:r>
          </a:p>
          <a:p>
            <a:pPr>
              <a:buFont typeface="Arial" panose="020B0604020202020204" pitchFamily="34" charset="0"/>
              <a:buChar char="•"/>
            </a:pPr>
            <a:r>
              <a:rPr lang="en-GB" dirty="0"/>
              <a:t>In future iterations this can be improved by adding the mass of the different components.</a:t>
            </a:r>
          </a:p>
          <a:p>
            <a:pPr>
              <a:buFont typeface="Arial" panose="020B0604020202020204" pitchFamily="34" charset="0"/>
              <a:buChar char="•"/>
            </a:pPr>
            <a:r>
              <a:rPr lang="en-GB" dirty="0"/>
              <a:t>Empty weight fraction will be estimated from historical data.</a:t>
            </a:r>
          </a:p>
          <a:p>
            <a:pPr lvl="1">
              <a:buFont typeface="Arial" panose="020B0604020202020204" pitchFamily="34" charset="0"/>
              <a:buChar char="•"/>
            </a:pPr>
            <a:r>
              <a:rPr lang="en-GB" dirty="0"/>
              <a:t>Typically lies between 0.3 and 0.7 – quite a range!!</a:t>
            </a:r>
          </a:p>
        </p:txBody>
      </p:sp>
    </p:spTree>
    <p:extLst>
      <p:ext uri="{BB962C8B-B14F-4D97-AF65-F5344CB8AC3E}">
        <p14:creationId xmlns:p14="http://schemas.microsoft.com/office/powerpoint/2010/main" val="2454600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Empty Weight Estimate</a:t>
            </a:r>
          </a:p>
        </p:txBody>
      </p:sp>
      <p:graphicFrame>
        <p:nvGraphicFramePr>
          <p:cNvPr id="4" name="Table 3"/>
          <p:cNvGraphicFramePr>
            <a:graphicFrameLocks noGrp="1"/>
          </p:cNvGraphicFramePr>
          <p:nvPr>
            <p:extLst>
              <p:ext uri="{D42A27DB-BD31-4B8C-83A1-F6EECF244321}">
                <p14:modId xmlns:p14="http://schemas.microsoft.com/office/powerpoint/2010/main" val="3481218619"/>
              </p:ext>
            </p:extLst>
          </p:nvPr>
        </p:nvGraphicFramePr>
        <p:xfrm>
          <a:off x="323528" y="1642517"/>
          <a:ext cx="4608513" cy="5181600"/>
        </p:xfrm>
        <a:graphic>
          <a:graphicData uri="http://schemas.openxmlformats.org/drawingml/2006/table">
            <a:tbl>
              <a:tblPr firstRow="1" bandRow="1">
                <a:tableStyleId>{073A0DAA-6AF3-43AB-8588-CEC1D06C72B9}</a:tableStyleId>
              </a:tblPr>
              <a:tblGrid>
                <a:gridCol w="2880320">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008113">
                  <a:extLst>
                    <a:ext uri="{9D8B030D-6E8A-4147-A177-3AD203B41FA5}">
                      <a16:colId xmlns:a16="http://schemas.microsoft.com/office/drawing/2014/main" val="20002"/>
                    </a:ext>
                  </a:extLst>
                </a:gridCol>
              </a:tblGrid>
              <a:tr h="274406">
                <a:tc>
                  <a:txBody>
                    <a:bodyPr/>
                    <a:lstStyle/>
                    <a:p>
                      <a:r>
                        <a:rPr lang="en-GB" sz="1400" dirty="0"/>
                        <a:t>Type</a:t>
                      </a:r>
                    </a:p>
                  </a:txBody>
                  <a:tcPr/>
                </a:tc>
                <a:tc>
                  <a:txBody>
                    <a:bodyPr/>
                    <a:lstStyle/>
                    <a:p>
                      <a:r>
                        <a:rPr lang="en-GB" sz="1400" dirty="0"/>
                        <a:t>A</a:t>
                      </a:r>
                    </a:p>
                  </a:txBody>
                  <a:tcPr/>
                </a:tc>
                <a:tc>
                  <a:txBody>
                    <a:bodyPr/>
                    <a:lstStyle/>
                    <a:p>
                      <a:r>
                        <a:rPr lang="en-GB" sz="1400" dirty="0"/>
                        <a:t>C</a:t>
                      </a:r>
                    </a:p>
                  </a:txBody>
                  <a:tcPr/>
                </a:tc>
                <a:extLst>
                  <a:ext uri="{0D108BD9-81ED-4DB2-BD59-A6C34878D82A}">
                    <a16:rowId xmlns:a16="http://schemas.microsoft.com/office/drawing/2014/main" val="10000"/>
                  </a:ext>
                </a:extLst>
              </a:tr>
              <a:tr h="274406">
                <a:tc>
                  <a:txBody>
                    <a:bodyPr/>
                    <a:lstStyle/>
                    <a:p>
                      <a:r>
                        <a:rPr lang="en-GB" sz="1400" dirty="0"/>
                        <a:t>Sailplane – unpowered</a:t>
                      </a:r>
                    </a:p>
                  </a:txBody>
                  <a:tcPr/>
                </a:tc>
                <a:tc>
                  <a:txBody>
                    <a:bodyPr/>
                    <a:lstStyle/>
                    <a:p>
                      <a:r>
                        <a:rPr lang="en-GB" sz="1400" dirty="0"/>
                        <a:t>0.83</a:t>
                      </a:r>
                    </a:p>
                  </a:txBody>
                  <a:tcPr/>
                </a:tc>
                <a:tc>
                  <a:txBody>
                    <a:bodyPr/>
                    <a:lstStyle/>
                    <a:p>
                      <a:r>
                        <a:rPr lang="en-GB" sz="1400" dirty="0"/>
                        <a:t>-0.05</a:t>
                      </a:r>
                    </a:p>
                  </a:txBody>
                  <a:tcPr/>
                </a:tc>
                <a:extLst>
                  <a:ext uri="{0D108BD9-81ED-4DB2-BD59-A6C34878D82A}">
                    <a16:rowId xmlns:a16="http://schemas.microsoft.com/office/drawing/2014/main" val="10001"/>
                  </a:ext>
                </a:extLst>
              </a:tr>
              <a:tr h="274406">
                <a:tc>
                  <a:txBody>
                    <a:bodyPr/>
                    <a:lstStyle/>
                    <a:p>
                      <a:r>
                        <a:rPr lang="en-GB" sz="1400" dirty="0"/>
                        <a:t>Sailplane – powered</a:t>
                      </a:r>
                    </a:p>
                  </a:txBody>
                  <a:tcPr/>
                </a:tc>
                <a:tc>
                  <a:txBody>
                    <a:bodyPr/>
                    <a:lstStyle/>
                    <a:p>
                      <a:r>
                        <a:rPr lang="en-GB" sz="1400" dirty="0"/>
                        <a:t>0.88</a:t>
                      </a:r>
                    </a:p>
                  </a:txBody>
                  <a:tcPr/>
                </a:tc>
                <a:tc>
                  <a:txBody>
                    <a:bodyPr/>
                    <a:lstStyle/>
                    <a:p>
                      <a:r>
                        <a:rPr lang="en-GB" sz="1400" dirty="0"/>
                        <a:t>-0.05</a:t>
                      </a:r>
                    </a:p>
                  </a:txBody>
                  <a:tcPr/>
                </a:tc>
                <a:extLst>
                  <a:ext uri="{0D108BD9-81ED-4DB2-BD59-A6C34878D82A}">
                    <a16:rowId xmlns:a16="http://schemas.microsoft.com/office/drawing/2014/main" val="10002"/>
                  </a:ext>
                </a:extLst>
              </a:tr>
              <a:tr h="274406">
                <a:tc>
                  <a:txBody>
                    <a:bodyPr/>
                    <a:lstStyle/>
                    <a:p>
                      <a:r>
                        <a:rPr lang="en-GB" sz="1400" dirty="0"/>
                        <a:t>Homebuilt –</a:t>
                      </a:r>
                      <a:r>
                        <a:rPr lang="en-GB" sz="1400" baseline="0" dirty="0"/>
                        <a:t> metal/wood</a:t>
                      </a:r>
                      <a:endParaRPr lang="en-GB" sz="1400" dirty="0"/>
                    </a:p>
                  </a:txBody>
                  <a:tcPr/>
                </a:tc>
                <a:tc>
                  <a:txBody>
                    <a:bodyPr/>
                    <a:lstStyle/>
                    <a:p>
                      <a:r>
                        <a:rPr lang="en-GB" sz="1400" dirty="0"/>
                        <a:t>1.11</a:t>
                      </a:r>
                    </a:p>
                  </a:txBody>
                  <a:tcPr/>
                </a:tc>
                <a:tc>
                  <a:txBody>
                    <a:bodyPr/>
                    <a:lstStyle/>
                    <a:p>
                      <a:r>
                        <a:rPr lang="en-GB" sz="1400" dirty="0"/>
                        <a:t>-0.09</a:t>
                      </a:r>
                    </a:p>
                  </a:txBody>
                  <a:tcPr/>
                </a:tc>
                <a:extLst>
                  <a:ext uri="{0D108BD9-81ED-4DB2-BD59-A6C34878D82A}">
                    <a16:rowId xmlns:a16="http://schemas.microsoft.com/office/drawing/2014/main" val="10003"/>
                  </a:ext>
                </a:extLst>
              </a:tr>
              <a:tr h="274406">
                <a:tc>
                  <a:txBody>
                    <a:bodyPr/>
                    <a:lstStyle/>
                    <a:p>
                      <a:r>
                        <a:rPr lang="en-GB" sz="1400" dirty="0"/>
                        <a:t>Homebuilt – composite</a:t>
                      </a:r>
                    </a:p>
                  </a:txBody>
                  <a:tcPr/>
                </a:tc>
                <a:tc>
                  <a:txBody>
                    <a:bodyPr/>
                    <a:lstStyle/>
                    <a:p>
                      <a:r>
                        <a:rPr lang="en-GB" sz="1400" dirty="0"/>
                        <a:t>1.07</a:t>
                      </a:r>
                    </a:p>
                  </a:txBody>
                  <a:tcPr/>
                </a:tc>
                <a:tc>
                  <a:txBody>
                    <a:bodyPr/>
                    <a:lstStyle/>
                    <a:p>
                      <a:r>
                        <a:rPr lang="en-GB" sz="1400" dirty="0"/>
                        <a:t>-0.09</a:t>
                      </a:r>
                    </a:p>
                  </a:txBody>
                  <a:tcPr/>
                </a:tc>
                <a:extLst>
                  <a:ext uri="{0D108BD9-81ED-4DB2-BD59-A6C34878D82A}">
                    <a16:rowId xmlns:a16="http://schemas.microsoft.com/office/drawing/2014/main" val="10004"/>
                  </a:ext>
                </a:extLst>
              </a:tr>
              <a:tr h="274406">
                <a:tc>
                  <a:txBody>
                    <a:bodyPr/>
                    <a:lstStyle/>
                    <a:p>
                      <a:r>
                        <a:rPr lang="en-GB" sz="1400" dirty="0"/>
                        <a:t>General aircraft – single engine</a:t>
                      </a:r>
                    </a:p>
                  </a:txBody>
                  <a:tcPr/>
                </a:tc>
                <a:tc>
                  <a:txBody>
                    <a:bodyPr/>
                    <a:lstStyle/>
                    <a:p>
                      <a:r>
                        <a:rPr lang="en-GB" sz="1400" dirty="0"/>
                        <a:t>2.05</a:t>
                      </a:r>
                    </a:p>
                  </a:txBody>
                  <a:tcPr/>
                </a:tc>
                <a:tc>
                  <a:txBody>
                    <a:bodyPr/>
                    <a:lstStyle/>
                    <a:p>
                      <a:r>
                        <a:rPr lang="en-GB" sz="1400" dirty="0"/>
                        <a:t>-0.18</a:t>
                      </a:r>
                    </a:p>
                  </a:txBody>
                  <a:tcPr/>
                </a:tc>
                <a:extLst>
                  <a:ext uri="{0D108BD9-81ED-4DB2-BD59-A6C34878D82A}">
                    <a16:rowId xmlns:a16="http://schemas.microsoft.com/office/drawing/2014/main" val="10005"/>
                  </a:ext>
                </a:extLst>
              </a:tr>
              <a:tr h="274406">
                <a:tc>
                  <a:txBody>
                    <a:bodyPr/>
                    <a:lstStyle/>
                    <a:p>
                      <a:r>
                        <a:rPr lang="en-GB" sz="1400" dirty="0"/>
                        <a:t>General</a:t>
                      </a:r>
                      <a:r>
                        <a:rPr lang="en-GB" sz="1400" baseline="0" dirty="0"/>
                        <a:t> aircraft – twin engine</a:t>
                      </a:r>
                      <a:endParaRPr lang="en-GB" sz="1400" dirty="0"/>
                    </a:p>
                  </a:txBody>
                  <a:tcPr/>
                </a:tc>
                <a:tc>
                  <a:txBody>
                    <a:bodyPr/>
                    <a:lstStyle/>
                    <a:p>
                      <a:r>
                        <a:rPr lang="en-GB" sz="1400" dirty="0"/>
                        <a:t>1.40</a:t>
                      </a:r>
                    </a:p>
                  </a:txBody>
                  <a:tcPr/>
                </a:tc>
                <a:tc>
                  <a:txBody>
                    <a:bodyPr/>
                    <a:lstStyle/>
                    <a:p>
                      <a:r>
                        <a:rPr lang="en-GB" sz="1400" dirty="0"/>
                        <a:t>-0.10</a:t>
                      </a:r>
                    </a:p>
                  </a:txBody>
                  <a:tcPr/>
                </a:tc>
                <a:extLst>
                  <a:ext uri="{0D108BD9-81ED-4DB2-BD59-A6C34878D82A}">
                    <a16:rowId xmlns:a16="http://schemas.microsoft.com/office/drawing/2014/main" val="10006"/>
                  </a:ext>
                </a:extLst>
              </a:tr>
              <a:tr h="274406">
                <a:tc>
                  <a:txBody>
                    <a:bodyPr/>
                    <a:lstStyle/>
                    <a:p>
                      <a:r>
                        <a:rPr lang="en-GB" sz="1400" dirty="0"/>
                        <a:t>Agricultural aircraft</a:t>
                      </a:r>
                    </a:p>
                  </a:txBody>
                  <a:tcPr/>
                </a:tc>
                <a:tc>
                  <a:txBody>
                    <a:bodyPr/>
                    <a:lstStyle/>
                    <a:p>
                      <a:r>
                        <a:rPr lang="en-GB" sz="1400" dirty="0"/>
                        <a:t>0.72</a:t>
                      </a:r>
                    </a:p>
                  </a:txBody>
                  <a:tcPr/>
                </a:tc>
                <a:tc>
                  <a:txBody>
                    <a:bodyPr/>
                    <a:lstStyle/>
                    <a:p>
                      <a:r>
                        <a:rPr lang="en-GB" sz="1400" dirty="0"/>
                        <a:t>-0.03</a:t>
                      </a:r>
                    </a:p>
                  </a:txBody>
                  <a:tcPr/>
                </a:tc>
                <a:extLst>
                  <a:ext uri="{0D108BD9-81ED-4DB2-BD59-A6C34878D82A}">
                    <a16:rowId xmlns:a16="http://schemas.microsoft.com/office/drawing/2014/main" val="10007"/>
                  </a:ext>
                </a:extLst>
              </a:tr>
              <a:tr h="274406">
                <a:tc>
                  <a:txBody>
                    <a:bodyPr/>
                    <a:lstStyle/>
                    <a:p>
                      <a:r>
                        <a:rPr lang="en-GB" sz="1400" dirty="0"/>
                        <a:t>Twin turboprop</a:t>
                      </a:r>
                    </a:p>
                  </a:txBody>
                  <a:tcPr/>
                </a:tc>
                <a:tc>
                  <a:txBody>
                    <a:bodyPr/>
                    <a:lstStyle/>
                    <a:p>
                      <a:r>
                        <a:rPr lang="en-GB" sz="1400" dirty="0"/>
                        <a:t>0.92</a:t>
                      </a:r>
                    </a:p>
                  </a:txBody>
                  <a:tcPr/>
                </a:tc>
                <a:tc>
                  <a:txBody>
                    <a:bodyPr/>
                    <a:lstStyle/>
                    <a:p>
                      <a:r>
                        <a:rPr lang="en-GB" sz="1400" dirty="0"/>
                        <a:t>-0.05</a:t>
                      </a:r>
                    </a:p>
                  </a:txBody>
                  <a:tcPr/>
                </a:tc>
                <a:extLst>
                  <a:ext uri="{0D108BD9-81ED-4DB2-BD59-A6C34878D82A}">
                    <a16:rowId xmlns:a16="http://schemas.microsoft.com/office/drawing/2014/main" val="10008"/>
                  </a:ext>
                </a:extLst>
              </a:tr>
              <a:tr h="274406">
                <a:tc>
                  <a:txBody>
                    <a:bodyPr/>
                    <a:lstStyle/>
                    <a:p>
                      <a:r>
                        <a:rPr lang="en-GB" sz="1400" dirty="0"/>
                        <a:t>Flying boat</a:t>
                      </a:r>
                    </a:p>
                  </a:txBody>
                  <a:tcPr/>
                </a:tc>
                <a:tc>
                  <a:txBody>
                    <a:bodyPr/>
                    <a:lstStyle/>
                    <a:p>
                      <a:r>
                        <a:rPr lang="en-GB" sz="1400" dirty="0"/>
                        <a:t>1.05</a:t>
                      </a:r>
                    </a:p>
                  </a:txBody>
                  <a:tcPr/>
                </a:tc>
                <a:tc>
                  <a:txBody>
                    <a:bodyPr/>
                    <a:lstStyle/>
                    <a:p>
                      <a:r>
                        <a:rPr lang="en-GB" sz="1400" dirty="0"/>
                        <a:t>-0.05</a:t>
                      </a:r>
                    </a:p>
                  </a:txBody>
                  <a:tcPr/>
                </a:tc>
                <a:extLst>
                  <a:ext uri="{0D108BD9-81ED-4DB2-BD59-A6C34878D82A}">
                    <a16:rowId xmlns:a16="http://schemas.microsoft.com/office/drawing/2014/main" val="10009"/>
                  </a:ext>
                </a:extLst>
              </a:tr>
              <a:tr h="274406">
                <a:tc>
                  <a:txBody>
                    <a:bodyPr/>
                    <a:lstStyle/>
                    <a:p>
                      <a:r>
                        <a:rPr lang="en-GB" sz="1400" dirty="0"/>
                        <a:t>Jet</a:t>
                      </a:r>
                      <a:r>
                        <a:rPr lang="en-GB" sz="1400" baseline="0" dirty="0"/>
                        <a:t> trainer</a:t>
                      </a:r>
                      <a:endParaRPr lang="en-GB" sz="1400" dirty="0"/>
                    </a:p>
                  </a:txBody>
                  <a:tcPr/>
                </a:tc>
                <a:tc>
                  <a:txBody>
                    <a:bodyPr/>
                    <a:lstStyle/>
                    <a:p>
                      <a:r>
                        <a:rPr lang="en-GB" sz="1400" dirty="0"/>
                        <a:t>1.47</a:t>
                      </a:r>
                    </a:p>
                  </a:txBody>
                  <a:tcPr/>
                </a:tc>
                <a:tc>
                  <a:txBody>
                    <a:bodyPr/>
                    <a:lstStyle/>
                    <a:p>
                      <a:r>
                        <a:rPr lang="en-GB" sz="1400" dirty="0"/>
                        <a:t>-0.10</a:t>
                      </a:r>
                    </a:p>
                  </a:txBody>
                  <a:tcPr/>
                </a:tc>
                <a:extLst>
                  <a:ext uri="{0D108BD9-81ED-4DB2-BD59-A6C34878D82A}">
                    <a16:rowId xmlns:a16="http://schemas.microsoft.com/office/drawing/2014/main" val="10010"/>
                  </a:ext>
                </a:extLst>
              </a:tr>
              <a:tr h="274406">
                <a:tc>
                  <a:txBody>
                    <a:bodyPr/>
                    <a:lstStyle/>
                    <a:p>
                      <a:r>
                        <a:rPr lang="en-GB" sz="1400" dirty="0"/>
                        <a:t>Jet</a:t>
                      </a:r>
                      <a:r>
                        <a:rPr lang="en-GB" sz="1400" baseline="0" dirty="0"/>
                        <a:t> fighter</a:t>
                      </a:r>
                      <a:endParaRPr lang="en-GB" sz="1400" dirty="0"/>
                    </a:p>
                  </a:txBody>
                  <a:tcPr/>
                </a:tc>
                <a:tc>
                  <a:txBody>
                    <a:bodyPr/>
                    <a:lstStyle/>
                    <a:p>
                      <a:r>
                        <a:rPr lang="en-GB" sz="1400" dirty="0"/>
                        <a:t>2.11</a:t>
                      </a:r>
                    </a:p>
                  </a:txBody>
                  <a:tcPr/>
                </a:tc>
                <a:tc>
                  <a:txBody>
                    <a:bodyPr/>
                    <a:lstStyle/>
                    <a:p>
                      <a:r>
                        <a:rPr lang="en-GB" sz="1400" dirty="0"/>
                        <a:t>-0.13</a:t>
                      </a:r>
                    </a:p>
                  </a:txBody>
                  <a:tcPr/>
                </a:tc>
                <a:extLst>
                  <a:ext uri="{0D108BD9-81ED-4DB2-BD59-A6C34878D82A}">
                    <a16:rowId xmlns:a16="http://schemas.microsoft.com/office/drawing/2014/main" val="10011"/>
                  </a:ext>
                </a:extLst>
              </a:tr>
              <a:tr h="274406">
                <a:tc>
                  <a:txBody>
                    <a:bodyPr/>
                    <a:lstStyle/>
                    <a:p>
                      <a:r>
                        <a:rPr lang="en-GB" sz="1400" dirty="0"/>
                        <a:t>Military cargo/bomber</a:t>
                      </a:r>
                    </a:p>
                  </a:txBody>
                  <a:tcPr/>
                </a:tc>
                <a:tc>
                  <a:txBody>
                    <a:bodyPr/>
                    <a:lstStyle/>
                    <a:p>
                      <a:r>
                        <a:rPr lang="en-GB" sz="1400" dirty="0"/>
                        <a:t>0.88</a:t>
                      </a:r>
                    </a:p>
                  </a:txBody>
                  <a:tcPr/>
                </a:tc>
                <a:tc>
                  <a:txBody>
                    <a:bodyPr/>
                    <a:lstStyle/>
                    <a:p>
                      <a:r>
                        <a:rPr lang="en-GB" sz="1400" dirty="0"/>
                        <a:t>-0.07</a:t>
                      </a:r>
                    </a:p>
                  </a:txBody>
                  <a:tcPr/>
                </a:tc>
                <a:extLst>
                  <a:ext uri="{0D108BD9-81ED-4DB2-BD59-A6C34878D82A}">
                    <a16:rowId xmlns:a16="http://schemas.microsoft.com/office/drawing/2014/main" val="10012"/>
                  </a:ext>
                </a:extLst>
              </a:tr>
              <a:tr h="274406">
                <a:tc>
                  <a:txBody>
                    <a:bodyPr/>
                    <a:lstStyle/>
                    <a:p>
                      <a:r>
                        <a:rPr lang="en-GB" sz="1400" dirty="0"/>
                        <a:t>Jet</a:t>
                      </a:r>
                      <a:r>
                        <a:rPr lang="en-GB" sz="1400" baseline="0" dirty="0"/>
                        <a:t> transport</a:t>
                      </a:r>
                      <a:endParaRPr lang="en-GB" sz="1400" dirty="0"/>
                    </a:p>
                  </a:txBody>
                  <a:tcPr/>
                </a:tc>
                <a:tc>
                  <a:txBody>
                    <a:bodyPr/>
                    <a:lstStyle/>
                    <a:p>
                      <a:r>
                        <a:rPr lang="en-GB" sz="1400" dirty="0"/>
                        <a:t>0.97</a:t>
                      </a:r>
                    </a:p>
                  </a:txBody>
                  <a:tcPr/>
                </a:tc>
                <a:tc>
                  <a:txBody>
                    <a:bodyPr/>
                    <a:lstStyle/>
                    <a:p>
                      <a:r>
                        <a:rPr lang="en-GB" sz="1400" dirty="0"/>
                        <a:t>-0.06</a:t>
                      </a:r>
                    </a:p>
                  </a:txBody>
                  <a:tcPr/>
                </a:tc>
                <a:extLst>
                  <a:ext uri="{0D108BD9-81ED-4DB2-BD59-A6C34878D82A}">
                    <a16:rowId xmlns:a16="http://schemas.microsoft.com/office/drawing/2014/main" val="10013"/>
                  </a:ext>
                </a:extLst>
              </a:tr>
              <a:tr h="274406">
                <a:tc>
                  <a:txBody>
                    <a:bodyPr/>
                    <a:lstStyle/>
                    <a:p>
                      <a:r>
                        <a:rPr lang="en-GB" sz="1400" dirty="0"/>
                        <a:t>UAV – tactical recce</a:t>
                      </a:r>
                      <a:r>
                        <a:rPr lang="en-GB" sz="1400" baseline="0" dirty="0"/>
                        <a:t> &amp; UCAV</a:t>
                      </a:r>
                      <a:endParaRPr lang="en-GB" sz="1400" dirty="0"/>
                    </a:p>
                  </a:txBody>
                  <a:tcPr/>
                </a:tc>
                <a:tc>
                  <a:txBody>
                    <a:bodyPr/>
                    <a:lstStyle/>
                    <a:p>
                      <a:r>
                        <a:rPr lang="en-GB" sz="1400" dirty="0"/>
                        <a:t>1.53</a:t>
                      </a:r>
                    </a:p>
                  </a:txBody>
                  <a:tcPr/>
                </a:tc>
                <a:tc>
                  <a:txBody>
                    <a:bodyPr/>
                    <a:lstStyle/>
                    <a:p>
                      <a:r>
                        <a:rPr lang="en-GB" sz="1400" dirty="0"/>
                        <a:t>-0.16</a:t>
                      </a:r>
                    </a:p>
                  </a:txBody>
                  <a:tcPr/>
                </a:tc>
                <a:extLst>
                  <a:ext uri="{0D108BD9-81ED-4DB2-BD59-A6C34878D82A}">
                    <a16:rowId xmlns:a16="http://schemas.microsoft.com/office/drawing/2014/main" val="10014"/>
                  </a:ext>
                </a:extLst>
              </a:tr>
              <a:tr h="274406">
                <a:tc>
                  <a:txBody>
                    <a:bodyPr/>
                    <a:lstStyle/>
                    <a:p>
                      <a:r>
                        <a:rPr lang="en-GB" sz="1400" dirty="0"/>
                        <a:t>UAV – high altitude</a:t>
                      </a:r>
                    </a:p>
                  </a:txBody>
                  <a:tcPr/>
                </a:tc>
                <a:tc>
                  <a:txBody>
                    <a:bodyPr/>
                    <a:lstStyle/>
                    <a:p>
                      <a:r>
                        <a:rPr lang="en-GB" sz="1400" dirty="0"/>
                        <a:t>2.48</a:t>
                      </a:r>
                    </a:p>
                  </a:txBody>
                  <a:tcPr/>
                </a:tc>
                <a:tc>
                  <a:txBody>
                    <a:bodyPr/>
                    <a:lstStyle/>
                    <a:p>
                      <a:r>
                        <a:rPr lang="en-GB" sz="1400" dirty="0"/>
                        <a:t>-0.18</a:t>
                      </a:r>
                    </a:p>
                  </a:txBody>
                  <a:tcPr/>
                </a:tc>
                <a:extLst>
                  <a:ext uri="{0D108BD9-81ED-4DB2-BD59-A6C34878D82A}">
                    <a16:rowId xmlns:a16="http://schemas.microsoft.com/office/drawing/2014/main" val="10015"/>
                  </a:ext>
                </a:extLst>
              </a:tr>
              <a:tr h="274406">
                <a:tc>
                  <a:txBody>
                    <a:bodyPr/>
                    <a:lstStyle/>
                    <a:p>
                      <a:r>
                        <a:rPr lang="en-GB" sz="1400" dirty="0"/>
                        <a:t>UAV small</a:t>
                      </a:r>
                    </a:p>
                  </a:txBody>
                  <a:tcPr/>
                </a:tc>
                <a:tc>
                  <a:txBody>
                    <a:bodyPr/>
                    <a:lstStyle/>
                    <a:p>
                      <a:r>
                        <a:rPr lang="en-GB" sz="1400" dirty="0"/>
                        <a:t>0.86</a:t>
                      </a:r>
                    </a:p>
                  </a:txBody>
                  <a:tcPr/>
                </a:tc>
                <a:tc>
                  <a:txBody>
                    <a:bodyPr/>
                    <a:lstStyle/>
                    <a:p>
                      <a:r>
                        <a:rPr lang="en-GB" sz="1400" dirty="0"/>
                        <a:t>-0.06</a:t>
                      </a:r>
                    </a:p>
                  </a:txBody>
                  <a:tcPr/>
                </a:tc>
                <a:extLst>
                  <a:ext uri="{0D108BD9-81ED-4DB2-BD59-A6C34878D82A}">
                    <a16:rowId xmlns:a16="http://schemas.microsoft.com/office/drawing/2014/main" val="10016"/>
                  </a:ext>
                </a:extLst>
              </a:tr>
            </a:tbl>
          </a:graphicData>
        </a:graphic>
      </p:graphicFrame>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5076056" y="1556792"/>
                <a:ext cx="3943400" cy="5299298"/>
              </a:xfrm>
            </p:spPr>
            <p:txBody>
              <a:bodyPr/>
              <a:lstStyle/>
              <a:p>
                <a:pPr>
                  <a:buFont typeface="Arial" panose="020B0604020202020204" pitchFamily="34" charset="0"/>
                  <a:buChar char="•"/>
                </a:pPr>
                <a:r>
                  <a:rPr lang="en-GB" dirty="0"/>
                  <a:t>Empty weight fraction will be estimated from historical data.</a:t>
                </a:r>
              </a:p>
              <a:p>
                <a:pPr lvl="1">
                  <a:buFont typeface="Arial" panose="020B0604020202020204" pitchFamily="34" charset="0"/>
                  <a:buChar char="•"/>
                </a:pPr>
                <a:r>
                  <a:rPr lang="en-GB" dirty="0"/>
                  <a:t>Typically lies between 0.3 and 0.7 – quite a range!!</a:t>
                </a:r>
              </a:p>
              <a:p>
                <a:pPr lvl="1">
                  <a:buFont typeface="Arial" panose="020B0604020202020204" pitchFamily="34" charset="0"/>
                  <a:buChar char="•"/>
                </a:pPr>
                <a:r>
                  <a:rPr lang="en-GB" dirty="0"/>
                  <a:t>Historical data follows the following trend</a:t>
                </a:r>
              </a:p>
              <a:p>
                <a:pPr marL="381000" lvl="1"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r>
                        <a:rPr lang="en-GB" i="1">
                          <a:latin typeface="Cambria Math"/>
                        </a:rPr>
                        <m:t>=</m:t>
                      </m:r>
                      <m:r>
                        <a:rPr lang="en-GB" i="1">
                          <a:latin typeface="Cambria Math"/>
                        </a:rPr>
                        <m:t>𝐴</m:t>
                      </m:r>
                      <m:sSubSup>
                        <m:sSubSupPr>
                          <m:ctrlPr>
                            <a:rPr lang="en-GB" i="1">
                              <a:latin typeface="Cambria Math" panose="02040503050406030204" pitchFamily="18" charset="0"/>
                            </a:rPr>
                          </m:ctrlPr>
                        </m:sSubSupPr>
                        <m:e>
                          <m:r>
                            <a:rPr lang="en-GB" i="1">
                              <a:latin typeface="Cambria Math"/>
                            </a:rPr>
                            <m:t>𝑊</m:t>
                          </m:r>
                        </m:e>
                        <m:sub>
                          <m:r>
                            <a:rPr lang="en-GB" i="1">
                              <a:latin typeface="Cambria Math"/>
                            </a:rPr>
                            <m:t>0</m:t>
                          </m:r>
                        </m:sub>
                        <m:sup>
                          <m:r>
                            <a:rPr lang="en-GB" i="1">
                              <a:latin typeface="Cambria Math"/>
                            </a:rPr>
                            <m:t>𝐶</m:t>
                          </m:r>
                        </m:sup>
                      </m:sSubSup>
                    </m:oMath>
                  </m:oMathPara>
                </a14:m>
                <a:endParaRPr lang="en-GB" dirty="0"/>
              </a:p>
              <a:p>
                <a:pPr marL="381000" lvl="1" indent="0">
                  <a:buNone/>
                </a:pPr>
                <a:r>
                  <a:rPr lang="en-GB" dirty="0"/>
                  <a:t>Where A and C are constants which are dependent on the type of aircraft.</a:t>
                </a:r>
              </a:p>
              <a:p>
                <a:r>
                  <a:rPr lang="en-GB" dirty="0"/>
                  <a:t>Note: variable sweep wings are heavier than fixed wings, to account for this multiply the empty weight fraction by 1.04.</a:t>
                </a:r>
              </a:p>
              <a:p>
                <a:r>
                  <a:rPr lang="en-GB" dirty="0"/>
                  <a:t>Based on limited data of composite aircraft multiply the empty weight of these aircraft by 0.95.</a:t>
                </a:r>
              </a:p>
              <a:p>
                <a:pPr lvl="1">
                  <a:buFont typeface="Arial" panose="020B0604020202020204" pitchFamily="34" charset="0"/>
                  <a:buChar char="•"/>
                </a:pPr>
                <a:endParaRPr lang="en-GB" dirty="0"/>
              </a:p>
              <a:p>
                <a:endParaRPr lang="en-GB"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5076056" y="1556792"/>
                <a:ext cx="3943400" cy="5299298"/>
              </a:xfrm>
              <a:blipFill rotWithShape="1">
                <a:blip r:embed="rId2"/>
                <a:stretch>
                  <a:fillRect l="-3709" t="-1379" r="-4637"/>
                </a:stretch>
              </a:blipFill>
            </p:spPr>
            <p:txBody>
              <a:bodyPr/>
              <a:lstStyle/>
              <a:p>
                <a:r>
                  <a:rPr lang="en-GB">
                    <a:noFill/>
                  </a:rPr>
                  <a:t> </a:t>
                </a:r>
              </a:p>
            </p:txBody>
          </p:sp>
        </mc:Fallback>
      </mc:AlternateContent>
    </p:spTree>
    <p:extLst>
      <p:ext uri="{BB962C8B-B14F-4D97-AF65-F5344CB8AC3E}">
        <p14:creationId xmlns:p14="http://schemas.microsoft.com/office/powerpoint/2010/main" val="323992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16216" y="1700808"/>
                <a:ext cx="2369840" cy="1099592"/>
              </a:xfrm>
            </p:spPr>
            <p:txBody>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𝑐𝑟𝑒𝑤</m:t>
                              </m:r>
                            </m:sub>
                          </m:sSub>
                          <m:r>
                            <a:rPr lang="en-GB" i="1">
                              <a:latin typeface="Cambria Math"/>
                            </a:rPr>
                            <m:t>+</m:t>
                          </m:r>
                          <m:sSub>
                            <m:sSubPr>
                              <m:ctrlPr>
                                <a:rPr lang="en-GB" i="1">
                                  <a:latin typeface="Cambria Math" panose="02040503050406030204" pitchFamily="18" charset="0"/>
                                </a:rPr>
                              </m:ctrlPr>
                            </m:sSubPr>
                            <m:e>
                              <m:r>
                                <a:rPr lang="en-GB" i="1">
                                  <a:latin typeface="Cambria Math"/>
                                </a:rPr>
                                <m:t>𝑊</m:t>
                              </m:r>
                            </m:e>
                            <m:sub>
                              <m:r>
                                <a:rPr lang="en-GB" i="1">
                                  <a:latin typeface="Cambria Math"/>
                                </a:rPr>
                                <m:t>𝑝𝑎𝑦𝑙𝑜𝑎𝑑</m:t>
                              </m:r>
                            </m:sub>
                          </m:sSub>
                        </m:num>
                        <m:den>
                          <m:r>
                            <a:rPr lang="en-GB" i="1">
                              <a:latin typeface="Cambria Math"/>
                            </a:rPr>
                            <m:t>1−</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𝑓</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r>
                            <a:rPr lang="en-GB" i="1">
                              <a:latin typeface="Cambria Math"/>
                            </a:rPr>
                            <m:t>−</m:t>
                          </m:r>
                          <m:d>
                            <m:dPr>
                              <m:ctrlPr>
                                <a:rPr lang="en-GB" i="1">
                                  <a:latin typeface="Cambria Math" panose="02040503050406030204" pitchFamily="18" charset="0"/>
                                </a:rPr>
                              </m:ctrlPr>
                            </m:dPr>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𝑊</m:t>
                                      </m:r>
                                    </m:e>
                                    <m:sub>
                                      <m:r>
                                        <a:rPr lang="en-GB" i="1">
                                          <a:latin typeface="Cambria Math"/>
                                        </a:rPr>
                                        <m:t>𝑒</m:t>
                                      </m:r>
                                    </m:sub>
                                  </m:sSub>
                                </m:num>
                                <m:den>
                                  <m:sSub>
                                    <m:sSubPr>
                                      <m:ctrlPr>
                                        <a:rPr lang="en-GB" i="1">
                                          <a:latin typeface="Cambria Math" panose="02040503050406030204" pitchFamily="18" charset="0"/>
                                        </a:rPr>
                                      </m:ctrlPr>
                                    </m:sSubPr>
                                    <m:e>
                                      <m:r>
                                        <a:rPr lang="en-GB" i="1">
                                          <a:latin typeface="Cambria Math"/>
                                        </a:rPr>
                                        <m:t>𝑊</m:t>
                                      </m:r>
                                    </m:e>
                                    <m:sub>
                                      <m:r>
                                        <a:rPr lang="en-GB" i="1">
                                          <a:latin typeface="Cambria Math"/>
                                        </a:rPr>
                                        <m:t>0</m:t>
                                      </m:r>
                                    </m:sub>
                                  </m:sSub>
                                </m:den>
                              </m:f>
                            </m:e>
                          </m:d>
                        </m:den>
                      </m:f>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16216" y="1700808"/>
                <a:ext cx="2369840" cy="1099592"/>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619672" y="2132856"/>
                <a:ext cx="3744416" cy="3512821"/>
              </a:xfrm>
              <a:prstGeom prst="rect">
                <a:avLst/>
              </a:prstGeom>
            </p:spPr>
            <p:txBody>
              <a:bodyPr wrap="square">
                <a:spAutoFit/>
              </a:bodyPr>
              <a:lstStyle/>
              <a:p>
                <a14:m>
                  <m:oMath xmlns:m="http://schemas.openxmlformats.org/officeDocument/2006/math">
                    <m:f>
                      <m:fPr>
                        <m:ctrlPr>
                          <a:rPr lang="en-GB" sz="13800" i="1" smtClean="0">
                            <a:latin typeface="Cambria Math" panose="02040503050406030204" pitchFamily="18" charset="0"/>
                          </a:rPr>
                        </m:ctrlPr>
                      </m:fPr>
                      <m:num>
                        <m:sSub>
                          <m:sSubPr>
                            <m:ctrlPr>
                              <a:rPr lang="en-GB" sz="13800" i="1">
                                <a:latin typeface="Cambria Math" panose="02040503050406030204" pitchFamily="18" charset="0"/>
                              </a:rPr>
                            </m:ctrlPr>
                          </m:sSubPr>
                          <m:e>
                            <m:r>
                              <a:rPr lang="en-GB" sz="13800">
                                <a:latin typeface="Cambria Math"/>
                              </a:rPr>
                              <m:t>𝑊</m:t>
                            </m:r>
                          </m:e>
                          <m:sub>
                            <m:r>
                              <a:rPr lang="en-GB" sz="13800" b="0" i="1" smtClean="0">
                                <a:latin typeface="Cambria Math" panose="02040503050406030204" pitchFamily="18" charset="0"/>
                              </a:rPr>
                              <m:t>𝑓</m:t>
                            </m:r>
                          </m:sub>
                        </m:sSub>
                      </m:num>
                      <m:den>
                        <m:sSub>
                          <m:sSubPr>
                            <m:ctrlPr>
                              <a:rPr lang="en-GB" sz="13800" i="1">
                                <a:latin typeface="Cambria Math" panose="02040503050406030204" pitchFamily="18" charset="0"/>
                              </a:rPr>
                            </m:ctrlPr>
                          </m:sSubPr>
                          <m:e>
                            <m:r>
                              <a:rPr lang="en-GB" sz="13800">
                                <a:latin typeface="Cambria Math"/>
                              </a:rPr>
                              <m:t>𝑊</m:t>
                            </m:r>
                          </m:e>
                          <m:sub>
                            <m:r>
                              <a:rPr lang="en-GB" sz="13800">
                                <a:latin typeface="Cambria Math"/>
                              </a:rPr>
                              <m:t>0</m:t>
                            </m:r>
                          </m:sub>
                        </m:sSub>
                      </m:den>
                    </m:f>
                  </m:oMath>
                </a14:m>
                <a:r>
                  <a:rPr lang="en-GB" sz="13800" dirty="0"/>
                  <a:t> ?</a:t>
                </a:r>
              </a:p>
            </p:txBody>
          </p:sp>
        </mc:Choice>
        <mc:Fallback xmlns="">
          <p:sp>
            <p:nvSpPr>
              <p:cNvPr id="4" name="Rectangle 3"/>
              <p:cNvSpPr>
                <a:spLocks noRot="1" noChangeAspect="1" noMove="1" noResize="1" noEditPoints="1" noAdjustHandles="1" noChangeArrowheads="1" noChangeShapeType="1" noTextEdit="1"/>
              </p:cNvSpPr>
              <p:nvPr/>
            </p:nvSpPr>
            <p:spPr>
              <a:xfrm>
                <a:off x="1619672" y="2132856"/>
                <a:ext cx="3744416" cy="3512821"/>
              </a:xfrm>
              <a:prstGeom prst="rect">
                <a:avLst/>
              </a:prstGeom>
              <a:blipFill>
                <a:blip r:embed="rId3"/>
                <a:stretch>
                  <a:fillRect t="-174" r="-25407" b="-5208"/>
                </a:stretch>
              </a:blipFill>
            </p:spPr>
            <p:txBody>
              <a:bodyPr/>
              <a:lstStyle/>
              <a:p>
                <a:r>
                  <a:rPr lang="en-GB">
                    <a:noFill/>
                  </a:rPr>
                  <a:t> </a:t>
                </a:r>
              </a:p>
            </p:txBody>
          </p:sp>
        </mc:Fallback>
      </mc:AlternateContent>
    </p:spTree>
    <p:extLst>
      <p:ext uri="{BB962C8B-B14F-4D97-AF65-F5344CB8AC3E}">
        <p14:creationId xmlns:p14="http://schemas.microsoft.com/office/powerpoint/2010/main" val="160782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Fuel Fraction Estimates</a:t>
            </a:r>
          </a:p>
        </p:txBody>
      </p:sp>
      <p:sp>
        <p:nvSpPr>
          <p:cNvPr id="3" name="Content Placeholder 2"/>
          <p:cNvSpPr>
            <a:spLocks noGrp="1"/>
          </p:cNvSpPr>
          <p:nvPr>
            <p:ph idx="1"/>
          </p:nvPr>
        </p:nvSpPr>
        <p:spPr/>
        <p:txBody>
          <a:bodyPr/>
          <a:lstStyle/>
          <a:p>
            <a:pPr>
              <a:buFont typeface="Arial" panose="020B0604020202020204" pitchFamily="34" charset="0"/>
              <a:buChar char="•"/>
            </a:pPr>
            <a:r>
              <a:rPr lang="en-GB" dirty="0"/>
              <a:t>Highly dependent on the mission profile</a:t>
            </a:r>
          </a:p>
          <a:p>
            <a:pPr>
              <a:buFont typeface="Arial" panose="020B0604020202020204" pitchFamily="34" charset="0"/>
              <a:buChar char="•"/>
            </a:pPr>
            <a:r>
              <a:rPr lang="en-GB" dirty="0"/>
              <a:t>Therefore need to </a:t>
            </a:r>
            <a:r>
              <a:rPr lang="en-GB" i="1" dirty="0"/>
              <a:t>fly</a:t>
            </a:r>
            <a:r>
              <a:rPr lang="en-GB" dirty="0"/>
              <a:t> the mission</a:t>
            </a:r>
          </a:p>
          <a:p>
            <a:pPr>
              <a:buFont typeface="Arial" panose="020B0604020202020204" pitchFamily="34" charset="0"/>
              <a:buChar char="•"/>
            </a:pPr>
            <a:r>
              <a:rPr lang="en-GB" dirty="0"/>
              <a:t>In the first instance, fuel can be considered to be proportional to the aircraft weight so fuel fraction can be estimated based on the mission flown.</a:t>
            </a:r>
          </a:p>
          <a:p>
            <a:pPr marL="0" indent="0"/>
            <a:r>
              <a:rPr lang="en-GB" b="1" dirty="0"/>
              <a:t>Mission Profiles</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391304" y="2797290"/>
            <a:ext cx="3426714" cy="4377690"/>
          </a:xfrm>
          <a:prstGeom prst="rect">
            <a:avLst/>
          </a:prstGeom>
        </p:spPr>
      </p:pic>
    </p:spTree>
    <p:extLst>
      <p:ext uri="{BB962C8B-B14F-4D97-AF65-F5344CB8AC3E}">
        <p14:creationId xmlns:p14="http://schemas.microsoft.com/office/powerpoint/2010/main" val="3208767433"/>
      </p:ext>
    </p:extLst>
  </p:cSld>
  <p:clrMapOvr>
    <a:masterClrMapping/>
  </p:clrMapOvr>
</p:sld>
</file>

<file path=ppt/theme/theme1.xml><?xml version="1.0" encoding="utf-8"?>
<a:theme xmlns:a="http://schemas.openxmlformats.org/drawingml/2006/main" name="Standarddesign">
  <a:themeElements>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1600" b="0" i="1" u="none" strike="noStrike" cap="none" normalizeH="0" baseline="0" smtClean="0">
            <a:ln>
              <a:noFill/>
            </a:ln>
            <a:solidFill>
              <a:srgbClr val="6E6E6F"/>
            </a:solidFill>
            <a:effectLst/>
            <a:latin typeface="Verdana" pitchFamily="34" charset="0"/>
            <a:cs typeface="Times New Roman" pitchFamily="18" charset="0"/>
          </a:defRPr>
        </a:defPPr>
      </a:lstStyle>
    </a:lnDef>
    <a:txDef>
      <a:spPr>
        <a:noFill/>
      </a:spPr>
      <a:bodyPr wrap="none" rtlCol="0">
        <a:spAutoFit/>
      </a:bodyPr>
      <a:lstStyle>
        <a:defPPr marL="363538" indent="-363538">
          <a:spcBef>
            <a:spcPts val="0"/>
          </a:spcBef>
          <a:spcAft>
            <a:spcPts val="0"/>
          </a:spcAft>
          <a:defRPr sz="1800" i="0" dirty="0" smtClean="0">
            <a:solidFill>
              <a:srgbClr val="040404"/>
            </a:solidFill>
            <a:latin typeface="+mn-lt"/>
          </a:defRPr>
        </a:defPPr>
      </a:lstStyle>
    </a:txDef>
  </a:objectDefaults>
  <a:extraClrSchemeLst>
    <a:extraClrScheme>
      <a:clrScheme name="Standarddesign 1">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2">
        <a:dk1>
          <a:srgbClr val="6C7070"/>
        </a:dk1>
        <a:lt1>
          <a:srgbClr val="FFFFFF"/>
        </a:lt1>
        <a:dk2>
          <a:srgbClr val="003D81"/>
        </a:dk2>
        <a:lt2>
          <a:srgbClr val="009067"/>
        </a:lt2>
        <a:accent1>
          <a:srgbClr val="C51638"/>
        </a:accent1>
        <a:accent2>
          <a:srgbClr val="47226C"/>
        </a:accent2>
        <a:accent3>
          <a:srgbClr val="FFFFFF"/>
        </a:accent3>
        <a:accent4>
          <a:srgbClr val="5B5F5F"/>
        </a:accent4>
        <a:accent5>
          <a:srgbClr val="DFABAE"/>
        </a:accent5>
        <a:accent6>
          <a:srgbClr val="3F1E61"/>
        </a:accent6>
        <a:hlink>
          <a:srgbClr val="003966"/>
        </a:hlink>
        <a:folHlink>
          <a:srgbClr val="E68E2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8819</TotalTime>
  <Words>1506</Words>
  <Application>Microsoft Office PowerPoint</Application>
  <PresentationFormat>On-screen Show (4:3)</PresentationFormat>
  <Paragraphs>287</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Cambria Math</vt:lpstr>
      <vt:lpstr>Impact</vt:lpstr>
      <vt:lpstr>Times New Roman</vt:lpstr>
      <vt:lpstr>Verdana</vt:lpstr>
      <vt:lpstr>Wingdings</vt:lpstr>
      <vt:lpstr>Standarddesign</vt:lpstr>
      <vt:lpstr>Initial Sizing</vt:lpstr>
      <vt:lpstr>Aircraft Sizing</vt:lpstr>
      <vt:lpstr>Take-off Weight Build-up</vt:lpstr>
      <vt:lpstr>Take-off Weight Build-up</vt:lpstr>
      <vt:lpstr>PowerPoint Presentation</vt:lpstr>
      <vt:lpstr>Empty Weight Estimate</vt:lpstr>
      <vt:lpstr>Empty Weight Estimate</vt:lpstr>
      <vt:lpstr>PowerPoint Presentation</vt:lpstr>
      <vt:lpstr>Fuel Fraction Estimates</vt:lpstr>
      <vt:lpstr>Mission Profiles</vt:lpstr>
      <vt:lpstr>Mission Profiles</vt:lpstr>
      <vt:lpstr>Mission Profiles</vt:lpstr>
      <vt:lpstr>Mission Profiles</vt:lpstr>
      <vt:lpstr>PowerPoint Presentation</vt:lpstr>
      <vt:lpstr>Specific Fuel Consumption</vt:lpstr>
      <vt:lpstr>Specific Fuel Consumption (propeller)</vt:lpstr>
      <vt:lpstr>Lift to Drag Ratio Estimation</vt:lpstr>
      <vt:lpstr>PowerPoint Presentation</vt:lpstr>
      <vt:lpstr>Lift to Drag Ratio Estimation</vt:lpstr>
      <vt:lpstr>Lift to Drag Ratio Estimation</vt:lpstr>
      <vt:lpstr>Lift to Drag Ratio Estimation</vt:lpstr>
      <vt:lpstr>Lift to Drag Ratio Estimation</vt:lpstr>
      <vt:lpstr>Fuel Fraction Estimate</vt:lpstr>
      <vt:lpstr>Putting it all together</vt:lpstr>
    </vt:vector>
  </TitlesOfParts>
  <Company>Publications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Imperial College London</dc:title>
  <dc:creator>Seipp, Karsten</dc:creator>
  <cp:lastModifiedBy>Hewson, Robert W</cp:lastModifiedBy>
  <cp:revision>258</cp:revision>
  <dcterms:modified xsi:type="dcterms:W3CDTF">2020-10-12T13:11:48Z</dcterms:modified>
</cp:coreProperties>
</file>