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77" r:id="rId5"/>
    <p:sldId id="271" r:id="rId6"/>
    <p:sldId id="272" r:id="rId7"/>
    <p:sldId id="276" r:id="rId8"/>
    <p:sldId id="273" r:id="rId9"/>
    <p:sldId id="275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0" autoAdjust="0"/>
    <p:restoredTop sz="95535" autoAdjust="0"/>
  </p:normalViewPr>
  <p:slideViewPr>
    <p:cSldViewPr snapToGrid="0" showGuides="1">
      <p:cViewPr varScale="1">
        <p:scale>
          <a:sx n="92" d="100"/>
          <a:sy n="92" d="100"/>
        </p:scale>
        <p:origin x="44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7F619-F6A4-4E6C-A3EF-C7B4111D1685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002C-99B7-45C3-B37C-F5287BBA5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002C-99B7-45C3-B37C-F5287BBA59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563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002C-99B7-45C3-B37C-F5287BBA59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conn system/PW</a:t>
            </a:r>
          </a:p>
          <a:p>
            <a:r>
              <a:rPr kumimoji="1" lang="en-US" altLang="ja-JP" dirty="0"/>
              <a:t>create user </a:t>
            </a:r>
            <a:r>
              <a:rPr kumimoji="1" lang="en-US" altLang="ja-JP" dirty="0" err="1"/>
              <a:t>nc_admin</a:t>
            </a:r>
            <a:r>
              <a:rPr kumimoji="1" lang="en-US" altLang="ja-JP" dirty="0"/>
              <a:t> identified by </a:t>
            </a:r>
            <a:r>
              <a:rPr kumimoji="1" lang="en-US" altLang="ja-JP" dirty="0" err="1"/>
              <a:t>nc_admin</a:t>
            </a:r>
            <a:r>
              <a:rPr kumimoji="1" lang="en-US" altLang="ja-JP" dirty="0"/>
              <a:t>;</a:t>
            </a:r>
          </a:p>
          <a:p>
            <a:r>
              <a:rPr kumimoji="1" lang="en-US" altLang="ja-JP" dirty="0"/>
              <a:t>grant dba to </a:t>
            </a:r>
            <a:r>
              <a:rPr kumimoji="1" lang="en-US" altLang="ja-JP" dirty="0" err="1"/>
              <a:t>nc_admin</a:t>
            </a:r>
            <a:r>
              <a:rPr kumimoji="1" lang="en-US" altLang="ja-JP" dirty="0"/>
              <a:t>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conn </a:t>
            </a:r>
            <a:r>
              <a:rPr kumimoji="1" lang="en-US" altLang="ja-JP" dirty="0" err="1"/>
              <a:t>nc_admin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nc_admin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create table </a:t>
            </a:r>
            <a:r>
              <a:rPr kumimoji="1" lang="en-US" altLang="ja-JP" dirty="0" err="1"/>
              <a:t>db_table</a:t>
            </a:r>
            <a:r>
              <a:rPr kumimoji="1" lang="en-US" altLang="ja-JP" dirty="0"/>
              <a:t>(</a:t>
            </a:r>
          </a:p>
          <a:p>
            <a:r>
              <a:rPr kumimoji="1" lang="en-US" altLang="ja-JP" dirty="0" err="1"/>
              <a:t>db_id</a:t>
            </a:r>
            <a:r>
              <a:rPr kumimoji="1" lang="en-US" altLang="ja-JP" dirty="0"/>
              <a:t>	number,</a:t>
            </a:r>
          </a:p>
          <a:p>
            <a:r>
              <a:rPr kumimoji="1" lang="en-US" altLang="ja-JP" dirty="0" err="1"/>
              <a:t>db_name_en</a:t>
            </a:r>
            <a:r>
              <a:rPr kumimoji="1" lang="en-US" altLang="ja-JP" dirty="0"/>
              <a:t>	varchar2(256),</a:t>
            </a:r>
          </a:p>
          <a:p>
            <a:r>
              <a:rPr kumimoji="1" lang="en-US" altLang="ja-JP" dirty="0" err="1"/>
              <a:t>db_name_ja</a:t>
            </a:r>
            <a:r>
              <a:rPr kumimoji="1" lang="en-US" altLang="ja-JP" dirty="0"/>
              <a:t>	varchar2(256),</a:t>
            </a:r>
          </a:p>
          <a:p>
            <a:r>
              <a:rPr kumimoji="1" lang="en-US" altLang="ja-JP" dirty="0" err="1"/>
              <a:t>db_info</a:t>
            </a:r>
            <a:r>
              <a:rPr kumimoji="1" lang="en-US" altLang="ja-JP" dirty="0"/>
              <a:t>	varchar2(2000),</a:t>
            </a:r>
          </a:p>
          <a:p>
            <a:r>
              <a:rPr kumimoji="1" lang="en-US" altLang="ja-JP" dirty="0" err="1"/>
              <a:t>sort_num</a:t>
            </a:r>
            <a:r>
              <a:rPr kumimoji="1" lang="en-US" altLang="ja-JP" dirty="0"/>
              <a:t>	number,</a:t>
            </a:r>
          </a:p>
          <a:p>
            <a:r>
              <a:rPr kumimoji="1" lang="en-US" altLang="ja-JP" dirty="0" err="1"/>
              <a:t>delete_flg</a:t>
            </a:r>
            <a:r>
              <a:rPr kumimoji="1" lang="en-US" altLang="ja-JP" dirty="0"/>
              <a:t>	number(1),</a:t>
            </a:r>
          </a:p>
          <a:p>
            <a:r>
              <a:rPr kumimoji="1" lang="en-US" altLang="ja-JP" dirty="0" err="1"/>
              <a:t>modify_date</a:t>
            </a:r>
            <a:r>
              <a:rPr kumimoji="1" lang="en-US" altLang="ja-JP" dirty="0"/>
              <a:t>	date</a:t>
            </a:r>
          </a:p>
          <a:p>
            <a:r>
              <a:rPr kumimoji="1" lang="en-US" altLang="ja-JP" dirty="0"/>
              <a:t>);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create table </a:t>
            </a:r>
            <a:r>
              <a:rPr kumimoji="1" lang="en-US" altLang="ja-JP" dirty="0" err="1"/>
              <a:t>tab_table</a:t>
            </a:r>
            <a:r>
              <a:rPr kumimoji="1" lang="en-US" altLang="ja-JP" dirty="0"/>
              <a:t>(</a:t>
            </a:r>
          </a:p>
          <a:p>
            <a:r>
              <a:rPr kumimoji="1" lang="en-US" altLang="ja-JP" dirty="0" err="1"/>
              <a:t>db_id</a:t>
            </a:r>
            <a:r>
              <a:rPr kumimoji="1" lang="en-US" altLang="ja-JP" dirty="0"/>
              <a:t>	number,	</a:t>
            </a:r>
          </a:p>
          <a:p>
            <a:r>
              <a:rPr kumimoji="1" lang="en-US" altLang="ja-JP" dirty="0" err="1"/>
              <a:t>table_id</a:t>
            </a:r>
            <a:r>
              <a:rPr kumimoji="1" lang="en-US" altLang="ja-JP" dirty="0"/>
              <a:t>	number,	</a:t>
            </a:r>
          </a:p>
          <a:p>
            <a:r>
              <a:rPr kumimoji="1" lang="en-US" altLang="ja-JP" dirty="0" err="1"/>
              <a:t>table_name_en</a:t>
            </a:r>
            <a:r>
              <a:rPr kumimoji="1" lang="en-US" altLang="ja-JP" dirty="0"/>
              <a:t>	varchar2(32), </a:t>
            </a:r>
          </a:p>
          <a:p>
            <a:r>
              <a:rPr kumimoji="1" lang="en-US" altLang="ja-JP" dirty="0" err="1"/>
              <a:t>table_name_ja</a:t>
            </a:r>
            <a:r>
              <a:rPr kumimoji="1" lang="en-US" altLang="ja-JP" dirty="0"/>
              <a:t>	varchar2(256), </a:t>
            </a:r>
          </a:p>
          <a:p>
            <a:r>
              <a:rPr kumimoji="1" lang="en-US" altLang="ja-JP" dirty="0" err="1"/>
              <a:t>table_info</a:t>
            </a:r>
            <a:r>
              <a:rPr kumimoji="1" lang="en-US" altLang="ja-JP" dirty="0"/>
              <a:t>	varchar2(2000), </a:t>
            </a:r>
          </a:p>
          <a:p>
            <a:r>
              <a:rPr kumimoji="1" lang="en-US" altLang="ja-JP" dirty="0" err="1"/>
              <a:t>delete_flg</a:t>
            </a:r>
            <a:r>
              <a:rPr kumimoji="1" lang="en-US" altLang="ja-JP" dirty="0"/>
              <a:t>	number(1),</a:t>
            </a:r>
          </a:p>
          <a:p>
            <a:r>
              <a:rPr kumimoji="1" lang="en-US" altLang="ja-JP" dirty="0" err="1"/>
              <a:t>modify_date</a:t>
            </a:r>
            <a:r>
              <a:rPr kumimoji="1" lang="en-US" altLang="ja-JP" dirty="0"/>
              <a:t>	date</a:t>
            </a:r>
          </a:p>
          <a:p>
            <a:r>
              <a:rPr kumimoji="1" lang="en-US" altLang="ja-JP" dirty="0"/>
              <a:t>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create table </a:t>
            </a:r>
            <a:r>
              <a:rPr kumimoji="1" lang="en-US" altLang="ja-JP" dirty="0" err="1"/>
              <a:t>col_table</a:t>
            </a:r>
            <a:r>
              <a:rPr kumimoji="1" lang="en-US" altLang="ja-JP" dirty="0"/>
              <a:t>(</a:t>
            </a:r>
          </a:p>
          <a:p>
            <a:r>
              <a:rPr kumimoji="1" lang="en-US" altLang="ja-JP" dirty="0" err="1"/>
              <a:t>db_id</a:t>
            </a:r>
            <a:r>
              <a:rPr kumimoji="1" lang="en-US" altLang="ja-JP" dirty="0"/>
              <a:t>	number,	</a:t>
            </a:r>
          </a:p>
          <a:p>
            <a:r>
              <a:rPr kumimoji="1" lang="en-US" altLang="ja-JP" dirty="0" err="1"/>
              <a:t>table_id</a:t>
            </a:r>
            <a:r>
              <a:rPr kumimoji="1" lang="en-US" altLang="ja-JP" dirty="0"/>
              <a:t>	number,</a:t>
            </a:r>
          </a:p>
          <a:p>
            <a:r>
              <a:rPr kumimoji="1" lang="en-US" altLang="ja-JP" dirty="0" err="1"/>
              <a:t>column_name_en</a:t>
            </a:r>
            <a:r>
              <a:rPr kumimoji="1" lang="en-US" altLang="ja-JP" dirty="0"/>
              <a:t>	varchar2(64),</a:t>
            </a:r>
          </a:p>
          <a:p>
            <a:r>
              <a:rPr kumimoji="1" lang="en-US" altLang="ja-JP" dirty="0" err="1"/>
              <a:t>column_name_ja</a:t>
            </a:r>
            <a:r>
              <a:rPr kumimoji="1" lang="en-US" altLang="ja-JP" dirty="0"/>
              <a:t>	varchar2(256),</a:t>
            </a:r>
          </a:p>
          <a:p>
            <a:r>
              <a:rPr kumimoji="1" lang="en-US" altLang="ja-JP" dirty="0" err="1"/>
              <a:t>column_type</a:t>
            </a:r>
            <a:r>
              <a:rPr kumimoji="1" lang="en-US" altLang="ja-JP" dirty="0"/>
              <a:t>	varchar2(64),</a:t>
            </a:r>
          </a:p>
          <a:p>
            <a:r>
              <a:rPr kumimoji="1" lang="en-US" altLang="ja-JP" dirty="0" err="1"/>
              <a:t>column_length</a:t>
            </a:r>
            <a:r>
              <a:rPr kumimoji="1" lang="en-US" altLang="ja-JP" dirty="0"/>
              <a:t>	number,	</a:t>
            </a:r>
          </a:p>
          <a:p>
            <a:r>
              <a:rPr kumimoji="1" lang="en-US" altLang="ja-JP" dirty="0" err="1"/>
              <a:t>column_num</a:t>
            </a:r>
            <a:r>
              <a:rPr kumimoji="1" lang="en-US" altLang="ja-JP" dirty="0"/>
              <a:t>	number,</a:t>
            </a:r>
          </a:p>
          <a:p>
            <a:r>
              <a:rPr kumimoji="1" lang="en-US" altLang="ja-JP" dirty="0" err="1"/>
              <a:t>column_info</a:t>
            </a:r>
            <a:r>
              <a:rPr kumimoji="1" lang="en-US" altLang="ja-JP" dirty="0"/>
              <a:t>	varchar2(1000),</a:t>
            </a:r>
          </a:p>
          <a:p>
            <a:r>
              <a:rPr kumimoji="1" lang="en-US" altLang="ja-JP" dirty="0" err="1"/>
              <a:t>modify_date</a:t>
            </a:r>
            <a:r>
              <a:rPr kumimoji="1" lang="en-US" altLang="ja-JP" dirty="0"/>
              <a:t>	date	</a:t>
            </a:r>
          </a:p>
          <a:p>
            <a:r>
              <a:rPr kumimoji="1" lang="en-US" altLang="ja-JP" dirty="0"/>
              <a:t>);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7002C-99B7-45C3-B37C-F5287BBA591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6E431-B2A8-477D-A690-FBB41A025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6CFFC6-5CA4-4934-BDD3-F5914244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DD135-8175-439A-8D56-38C13C8F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3D7D2-64D5-495F-92D2-1FD808F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5CFC9-9555-4071-BA3F-4A3777A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3B2C0-4EC4-461B-A268-360C14D8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6C13B5-1AE6-496B-BAB9-45708D18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28884-15FA-4AE8-90C4-D0FB1846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BD7EF-036E-4132-AE77-BDA01275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F6B7B-3B5A-4572-964F-E194503D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1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7B5E79-4F47-4763-BD04-61314E2CD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8F5F6B-599A-4475-805F-BDA31EB3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40B692-5734-47C0-A953-AD90E5A1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F8BF5-49B2-46FC-A6B5-1260A9CE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8537E-1D26-455A-8B46-8A5EEA9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2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EBF5A-CE9E-4DBC-9271-496F59DD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E8E16-18BA-47FF-B56A-B58A480F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15AEE7-94B1-4261-A564-01DDCE52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45784-601B-4D12-8D05-6E1576B1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ADDF8A-EBD1-4F97-85F3-DFC2C90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34654-4508-4A25-9FFF-68ECD4DD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4805B-4E33-45FE-8FBE-88F85BAEF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8A7D2-91C3-4323-A3CC-51CA4602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3B37A-2020-4E87-A58C-2956F892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3CAAD-573E-448F-91B3-F9A3EEFA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73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EFCD2-157E-4ACC-AA9F-FEC6872E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75DA2-3908-445F-995B-FE66E3C67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4D9548-DD64-4DC5-B802-0AF79F726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98C62-09D6-484F-B162-AC3462D1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805A32-F6CC-439E-B41A-AB0C9D61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905C75-6E81-49BA-9342-1DFBA2FE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F465-71E4-4EF4-B0C5-35CB6208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F2B325-FD7B-4732-B26B-318AA27D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A5F4B8-14F1-4EEF-855A-5C986134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47EADB-6BF3-44AA-95DE-76A74E099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3B497-14F4-4381-964B-BD62C3FD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2540CC-8F51-4FF1-ACF4-4D3CD8F3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6D501-8001-47C8-8A78-692BBE39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C8199-00D9-4973-B184-98AB9A1C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63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301EC-72FB-4919-AA13-58875E18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2C6A0-753F-437F-834F-67A19EB8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06B340-525B-4E52-9DA5-D7146C0E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8A870D-CB03-4E90-8C62-C0E3C30F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38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E8C3B2-CC35-4980-BC0F-FCCF46C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782F51-9CED-4C0E-A516-B3CA1C05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93230D-4EBE-40A1-B4DF-C11A868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05CC4-2A0D-42D5-8352-F323A10E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02CEA0-E051-4B8B-810A-6798DFCF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1835E0-F7C2-4A17-95FA-A858D550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FBE3C-5351-4B77-9DEF-8DCBA84D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4C9402-7AD9-43C2-AB88-820DCB41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6EB7BA-06AE-402B-BCB3-BBBFCF7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6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16812-0CB8-4954-8B1B-B6383F7F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FCBEBC-08BC-4284-BBC2-792D1FB5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6B107-197D-40D1-A819-020215E3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F73EEB-9571-44AD-9A7F-B883DC70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C99A87-1240-40C2-B6CB-AF9359BC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FA94CB-A6C9-458D-AD44-0CC05BAD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93E8F2-EB43-4F3C-97DC-7FBF4F3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67C61F-3F7A-4510-8B9A-70267255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4AAC3-044A-48AF-987A-9E09D3FA2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7541-F703-4556-A66B-1E7B57D02F22}" type="datetimeFigureOut">
              <a:rPr kumimoji="1" lang="ja-JP" altLang="en-US" smtClean="0"/>
              <a:t>2018/11/22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4ABAB-D9CE-4D6E-BEC3-A27A1242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DCD95-2DE5-4C44-A201-94DC413EA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FCCE-3FFA-4AE4-AF49-091BE5990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FBECD-C053-4994-B346-45CDDDB0D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ご提案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B6CFAB-671C-4ACC-86FA-A4C33C1E2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54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E7183-42DE-42CA-8B20-80A287851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D23313-3C8B-415C-BCA3-D68EA2A2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1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3EDE81C4-2CE7-4848-B05D-5A9272864577}"/>
              </a:ext>
            </a:extLst>
          </p:cNvPr>
          <p:cNvSpPr/>
          <p:nvPr/>
        </p:nvSpPr>
        <p:spPr>
          <a:xfrm>
            <a:off x="3089429" y="1438183"/>
            <a:ext cx="5646198" cy="4856085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93F5A2-08E1-4522-ACA2-D005F4A9EF46}"/>
              </a:ext>
            </a:extLst>
          </p:cNvPr>
          <p:cNvSpPr txBox="1"/>
          <p:nvPr/>
        </p:nvSpPr>
        <p:spPr>
          <a:xfrm>
            <a:off x="4749553" y="62143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Oracle DB </a:t>
            </a:r>
            <a:r>
              <a:rPr kumimoji="1" lang="en-US" altLang="ja-JP" dirty="0" err="1"/>
              <a:t>Instanace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4A21D7-90D9-42C4-BA9D-41EDE1673C2E}"/>
              </a:ext>
            </a:extLst>
          </p:cNvPr>
          <p:cNvSpPr txBox="1"/>
          <p:nvPr/>
        </p:nvSpPr>
        <p:spPr>
          <a:xfrm>
            <a:off x="4181383" y="3429000"/>
            <a:ext cx="3684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NC_Admin</a:t>
            </a:r>
            <a:r>
              <a:rPr kumimoji="1" lang="en-US" altLang="ja-JP" dirty="0"/>
              <a:t> (Admin schema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NC_DB1</a:t>
            </a:r>
            <a:r>
              <a:rPr lang="ja-JP" altLang="en-US" dirty="0"/>
              <a:t>　（</a:t>
            </a:r>
            <a:r>
              <a:rPr lang="en-US" altLang="ja-JP" dirty="0"/>
              <a:t>Data Schema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NC_DB2</a:t>
            </a:r>
            <a:r>
              <a:rPr kumimoji="1" lang="ja-JP" altLang="en-US" dirty="0"/>
              <a:t>     </a:t>
            </a:r>
            <a:r>
              <a:rPr lang="ja-JP" altLang="en-US" dirty="0"/>
              <a:t>（</a:t>
            </a:r>
            <a:r>
              <a:rPr lang="en-US" altLang="ja-JP" dirty="0"/>
              <a:t> Data Schema 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84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625E7-3C7F-43D0-8E1C-F2D21BE6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Admin Schema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DC98A-4CAA-4A24-8CB4-1691B8A1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3 Tables</a:t>
            </a:r>
          </a:p>
          <a:p>
            <a:pPr lvl="1"/>
            <a:r>
              <a:rPr lang="en-US" altLang="ja-JP" dirty="0" err="1">
                <a:solidFill>
                  <a:schemeClr val="accent1"/>
                </a:solidFill>
              </a:rPr>
              <a:t>db_table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db_id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db_name_en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db_name_ja</a:t>
            </a:r>
            <a:endParaRPr lang="en-US" altLang="ja-JP" dirty="0">
              <a:solidFill>
                <a:schemeClr val="accent1"/>
              </a:solidFill>
            </a:endParaRPr>
          </a:p>
          <a:p>
            <a:pPr lvl="1"/>
            <a:r>
              <a:rPr kumimoji="1" lang="en-US" altLang="ja-JP" dirty="0" err="1">
                <a:solidFill>
                  <a:schemeClr val="accent1"/>
                </a:solidFill>
              </a:rPr>
              <a:t>tab_table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db_id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table_id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table_name_en</a:t>
            </a:r>
            <a:endParaRPr lang="en-US" altLang="ja-JP" dirty="0">
              <a:solidFill>
                <a:schemeClr val="accent1"/>
              </a:solidFill>
            </a:endParaRPr>
          </a:p>
          <a:p>
            <a:pPr lvl="2"/>
            <a:r>
              <a:rPr lang="en-US" altLang="ja-JP" dirty="0" err="1">
                <a:solidFill>
                  <a:schemeClr val="accent1"/>
                </a:solidFill>
              </a:rPr>
              <a:t>table_name_ja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lvl="1"/>
            <a:r>
              <a:rPr lang="en-US" altLang="ja-JP" dirty="0" err="1"/>
              <a:t>col_table</a:t>
            </a:r>
            <a:endParaRPr lang="en-US" altLang="ja-JP" dirty="0"/>
          </a:p>
          <a:p>
            <a:pPr lvl="2"/>
            <a:r>
              <a:rPr lang="en-US" altLang="ja-JP" dirty="0" err="1"/>
              <a:t>db_id</a:t>
            </a:r>
            <a:endParaRPr lang="en-US" altLang="ja-JP" dirty="0"/>
          </a:p>
          <a:p>
            <a:pPr lvl="2"/>
            <a:r>
              <a:rPr lang="en-US" altLang="ja-JP" dirty="0" err="1"/>
              <a:t>table_id</a:t>
            </a:r>
            <a:endParaRPr lang="en-US" altLang="ja-JP" dirty="0"/>
          </a:p>
          <a:p>
            <a:pPr lvl="2"/>
            <a:r>
              <a:rPr lang="en-US" altLang="ja-JP" dirty="0" err="1"/>
              <a:t>column_name_en</a:t>
            </a:r>
            <a:endParaRPr lang="en-US" altLang="ja-JP" dirty="0"/>
          </a:p>
          <a:p>
            <a:pPr lvl="2"/>
            <a:r>
              <a:rPr lang="en-US" altLang="ja-JP" dirty="0" err="1"/>
              <a:t>column_name_ja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6D833E3-67FA-46C7-AAD7-52EFF20A536C}"/>
              </a:ext>
            </a:extLst>
          </p:cNvPr>
          <p:cNvSpPr txBox="1">
            <a:spLocks/>
          </p:cNvSpPr>
          <p:nvPr/>
        </p:nvSpPr>
        <p:spPr>
          <a:xfrm>
            <a:off x="6235931" y="18335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 View</a:t>
            </a:r>
          </a:p>
          <a:p>
            <a:pPr lvl="1"/>
            <a:r>
              <a:rPr lang="en-US" altLang="ja-JP" dirty="0" err="1"/>
              <a:t>db_tab_view</a:t>
            </a:r>
            <a:endParaRPr lang="en-US" altLang="ja-JP" dirty="0"/>
          </a:p>
          <a:p>
            <a:pPr lvl="2"/>
            <a:r>
              <a:rPr lang="en-US" altLang="ja-JP" dirty="0" err="1"/>
              <a:t>db_id</a:t>
            </a:r>
            <a:endParaRPr lang="en-US" altLang="ja-JP" dirty="0"/>
          </a:p>
          <a:p>
            <a:pPr lvl="2"/>
            <a:r>
              <a:rPr lang="en-US" altLang="ja-JP" dirty="0" err="1"/>
              <a:t>db_name_en</a:t>
            </a:r>
            <a:endParaRPr lang="en-US" altLang="ja-JP" dirty="0"/>
          </a:p>
          <a:p>
            <a:pPr lvl="2"/>
            <a:r>
              <a:rPr lang="en-US" altLang="ja-JP" dirty="0" err="1"/>
              <a:t>db_name_ja</a:t>
            </a:r>
            <a:endParaRPr lang="en-US" altLang="ja-JP" dirty="0"/>
          </a:p>
          <a:p>
            <a:pPr lvl="2"/>
            <a:r>
              <a:rPr lang="en-US" altLang="ja-JP" dirty="0" err="1"/>
              <a:t>table_id</a:t>
            </a:r>
            <a:endParaRPr lang="en-US" altLang="ja-JP" dirty="0"/>
          </a:p>
          <a:p>
            <a:pPr lvl="2"/>
            <a:r>
              <a:rPr lang="en-US" altLang="ja-JP" dirty="0" err="1"/>
              <a:t>table_name_en</a:t>
            </a:r>
            <a:endParaRPr lang="en-US" altLang="ja-JP" dirty="0"/>
          </a:p>
          <a:p>
            <a:pPr lvl="2"/>
            <a:r>
              <a:rPr lang="en-US" altLang="ja-JP" dirty="0" err="1"/>
              <a:t>table_name_ja</a:t>
            </a:r>
            <a:endParaRPr lang="en-US" altLang="ja-JP" dirty="0"/>
          </a:p>
          <a:p>
            <a:pPr lvl="2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67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2D6F-416E-4375-8E7C-92AB6B53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Steps with “NC Data Connector”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8039E-1B82-41D8-B178-BEF36AC0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Call </a:t>
            </a:r>
            <a:r>
              <a:rPr kumimoji="1" lang="en-US" altLang="ja-JP" dirty="0" err="1"/>
              <a:t>Query_Data_procedure</a:t>
            </a:r>
            <a:r>
              <a:rPr kumimoji="1" lang="en-US" altLang="ja-JP" dirty="0"/>
              <a:t>(</a:t>
            </a:r>
            <a:r>
              <a:rPr lang="en-US" altLang="ja-JP" dirty="0" err="1"/>
              <a:t>db_name_en</a:t>
            </a:r>
            <a:r>
              <a:rPr lang="en-US" altLang="ja-JP" dirty="0"/>
              <a:t>, </a:t>
            </a:r>
            <a:r>
              <a:rPr lang="en-US" altLang="ja-JP" dirty="0" err="1"/>
              <a:t>table_name_en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Call </a:t>
            </a:r>
            <a:r>
              <a:rPr lang="en-US" altLang="ja-JP" dirty="0" err="1"/>
              <a:t>col_table</a:t>
            </a:r>
            <a:r>
              <a:rPr lang="en-US" altLang="ja-JP" dirty="0"/>
              <a:t> IL to get below meta data</a:t>
            </a:r>
          </a:p>
          <a:p>
            <a:pPr lvl="1"/>
            <a:r>
              <a:rPr lang="en-US" altLang="ja-JP" dirty="0" err="1">
                <a:solidFill>
                  <a:schemeClr val="accent1"/>
                </a:solidFill>
              </a:rPr>
              <a:t>db_id</a:t>
            </a:r>
            <a:endParaRPr lang="en-US" altLang="ja-JP" dirty="0">
              <a:solidFill>
                <a:schemeClr val="accent1"/>
              </a:solidFill>
            </a:endParaRPr>
          </a:p>
          <a:p>
            <a:pPr lvl="1"/>
            <a:r>
              <a:rPr lang="en-US" altLang="ja-JP" dirty="0" err="1">
                <a:solidFill>
                  <a:schemeClr val="accent1"/>
                </a:solidFill>
              </a:rPr>
              <a:t>table_id</a:t>
            </a:r>
            <a:endParaRPr lang="en-US" altLang="ja-JP" dirty="0">
              <a:solidFill>
                <a:schemeClr val="accent1"/>
              </a:solidFill>
            </a:endParaRPr>
          </a:p>
          <a:p>
            <a:pPr lvl="1"/>
            <a:r>
              <a:rPr lang="en-US" altLang="ja-JP" dirty="0" err="1"/>
              <a:t>column_name_en</a:t>
            </a:r>
            <a:endParaRPr lang="en-US" altLang="ja-JP" dirty="0"/>
          </a:p>
          <a:p>
            <a:pPr lvl="1"/>
            <a:r>
              <a:rPr lang="en-US" altLang="ja-JP" dirty="0" err="1"/>
              <a:t>column_name_ja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Replace column names from </a:t>
            </a:r>
            <a:r>
              <a:rPr lang="en-US" altLang="ja-JP" dirty="0" err="1"/>
              <a:t>column_name_en</a:t>
            </a:r>
            <a:r>
              <a:rPr lang="en-US" altLang="ja-JP" dirty="0"/>
              <a:t>  to </a:t>
            </a:r>
            <a:r>
              <a:rPr lang="en-US" altLang="ja-JP" dirty="0" err="1"/>
              <a:t>column_name_ja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66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F5E9B-9C10-4291-93B1-EFD1D2D9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Requirement of </a:t>
            </a:r>
            <a:r>
              <a:rPr lang="en-US" altLang="ja-JP" dirty="0"/>
              <a:t>NC Data Connector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59004-F261-4792-BC43-600D22C1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Make Class Public </a:t>
            </a:r>
          </a:p>
          <a:p>
            <a:pPr lvl="1"/>
            <a:r>
              <a:rPr lang="en-US" altLang="ja-JP" dirty="0"/>
              <a:t>New </a:t>
            </a:r>
            <a:r>
              <a:rPr lang="en-US" altLang="ja-JP" dirty="0" err="1"/>
              <a:t>DCDataConnector</a:t>
            </a:r>
            <a:r>
              <a:rPr lang="en-US" altLang="ja-JP" dirty="0"/>
              <a:t>(</a:t>
            </a:r>
            <a:r>
              <a:rPr lang="en-US" altLang="ja-JP" dirty="0" err="1"/>
              <a:t>db_name_en,table_name_en,OPTION</a:t>
            </a:r>
            <a:r>
              <a:rPr lang="en-US" altLang="ja-JP" dirty="0"/>
              <a:t> </a:t>
            </a:r>
            <a:r>
              <a:rPr lang="en-US" altLang="ja-JP" dirty="0" err="1"/>
              <a:t>CompList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Add License Item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5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C89B34E-0652-4180-B72C-04CC9460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" y="1501955"/>
            <a:ext cx="6754642" cy="44549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1260-B726-46E4-86DA-FA1B922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検索画面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194A36-2014-4CC5-A840-BD1E921EC197}"/>
              </a:ext>
            </a:extLst>
          </p:cNvPr>
          <p:cNvSpPr txBox="1"/>
          <p:nvPr/>
        </p:nvSpPr>
        <p:spPr>
          <a:xfrm>
            <a:off x="7464669" y="589085"/>
            <a:ext cx="43873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操作の流れ</a:t>
            </a:r>
            <a:endParaRPr kumimoji="1"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【</a:t>
            </a:r>
            <a:r>
              <a:rPr lang="ja-JP" altLang="en-US" sz="1600" dirty="0"/>
              <a:t>オプション</a:t>
            </a:r>
            <a:r>
              <a:rPr lang="en-US" altLang="ja-JP" sz="1600" dirty="0"/>
              <a:t>】</a:t>
            </a:r>
            <a:r>
              <a:rPr kumimoji="1" lang="en-US" altLang="ja-JP" sz="1600" dirty="0"/>
              <a:t>Search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from structure</a:t>
            </a:r>
            <a:r>
              <a:rPr kumimoji="1" lang="ja-JP" altLang="en-US" sz="1600" dirty="0"/>
              <a:t>欄に構造式を入力して構造検索を行う</a:t>
            </a:r>
            <a:endParaRPr kumimoji="1"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【</a:t>
            </a:r>
            <a:r>
              <a:rPr lang="ja-JP" altLang="en-US" sz="1600" dirty="0"/>
              <a:t>オプション</a:t>
            </a:r>
            <a:r>
              <a:rPr lang="en-US" altLang="ja-JP" sz="1600" dirty="0"/>
              <a:t>】 Search</a:t>
            </a:r>
            <a:r>
              <a:rPr lang="ja-JP" altLang="en-US" sz="1600" dirty="0"/>
              <a:t> </a:t>
            </a:r>
            <a:r>
              <a:rPr lang="en-US" altLang="ja-JP" sz="1600" dirty="0"/>
              <a:t>From</a:t>
            </a:r>
            <a:r>
              <a:rPr lang="ja-JP" altLang="en-US" sz="1600" dirty="0"/>
              <a:t> </a:t>
            </a:r>
            <a:r>
              <a:rPr lang="en-US" altLang="ja-JP" sz="1600" dirty="0"/>
              <a:t>Compound</a:t>
            </a:r>
            <a:r>
              <a:rPr lang="ja-JP" altLang="en-US" sz="1600" dirty="0"/>
              <a:t> </a:t>
            </a:r>
            <a:r>
              <a:rPr lang="en-US" altLang="ja-JP" sz="1600" dirty="0"/>
              <a:t>List</a:t>
            </a:r>
            <a:r>
              <a:rPr lang="ja-JP" altLang="en-US" sz="1600" dirty="0"/>
              <a:t>欄で化合物</a:t>
            </a:r>
            <a:r>
              <a:rPr lang="en-US" altLang="ja-JP" sz="1600" dirty="0"/>
              <a:t>ID</a:t>
            </a:r>
            <a:r>
              <a:rPr lang="ja-JP" altLang="en-US" sz="1600" dirty="0"/>
              <a:t>の類似検索を行う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Search</a:t>
            </a:r>
            <a:r>
              <a:rPr lang="ja-JP" altLang="en-US" sz="1600" dirty="0"/>
              <a:t> </a:t>
            </a:r>
            <a:r>
              <a:rPr lang="en-US" altLang="ja-JP" sz="1600" dirty="0"/>
              <a:t>Type</a:t>
            </a:r>
            <a:r>
              <a:rPr lang="ja-JP" altLang="en-US" sz="1600" dirty="0"/>
              <a:t>を選択する</a:t>
            </a:r>
            <a:endParaRPr lang="en-US" altLang="ja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All data in selected table: 1</a:t>
            </a:r>
            <a:r>
              <a:rPr lang="ja-JP" altLang="en-US" sz="1600" dirty="0"/>
              <a:t>と２の条件を無視し、テーブルのすべてデータを取得</a:t>
            </a:r>
            <a:endParaRPr lang="en-US" altLang="ja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Hit compound’s record only</a:t>
            </a:r>
            <a:r>
              <a:rPr lang="ja-JP" altLang="en-US" sz="1600" dirty="0"/>
              <a:t>：ヒットした化合物のレコードのみ取得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Database</a:t>
            </a:r>
            <a:r>
              <a:rPr lang="ja-JP" altLang="en-US" sz="1600" dirty="0"/>
              <a:t> </a:t>
            </a:r>
            <a:r>
              <a:rPr lang="en-US" altLang="ja-JP" sz="1600" dirty="0"/>
              <a:t>Name</a:t>
            </a:r>
            <a:r>
              <a:rPr lang="ja-JP" altLang="en-US" sz="1600" dirty="0"/>
              <a:t>から</a:t>
            </a:r>
            <a:r>
              <a:rPr lang="en-US" altLang="ja-JP" sz="1600" dirty="0"/>
              <a:t>DB</a:t>
            </a:r>
            <a:r>
              <a:rPr lang="ja-JP" altLang="en-US" sz="1600" dirty="0"/>
              <a:t>名を選択する（単一選択）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Table</a:t>
            </a:r>
            <a:r>
              <a:rPr lang="ja-JP" altLang="en-US" sz="1600" dirty="0"/>
              <a:t> </a:t>
            </a:r>
            <a:r>
              <a:rPr lang="en-US" altLang="ja-JP" sz="1600" dirty="0"/>
              <a:t>Name</a:t>
            </a:r>
            <a:r>
              <a:rPr lang="ja-JP" altLang="en-US" sz="1600" dirty="0"/>
              <a:t>欄から１つ以上のテーブル名を選択する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【</a:t>
            </a:r>
            <a:r>
              <a:rPr lang="ja-JP" altLang="en-US" sz="1600" dirty="0"/>
              <a:t>オプション</a:t>
            </a:r>
            <a:r>
              <a:rPr lang="en-US" altLang="ja-JP" sz="1600" dirty="0"/>
              <a:t>】 Key</a:t>
            </a:r>
            <a:r>
              <a:rPr lang="ja-JP" altLang="en-US" sz="1600" dirty="0"/>
              <a:t> </a:t>
            </a:r>
            <a:r>
              <a:rPr lang="en-US" altLang="ja-JP" sz="1600" dirty="0"/>
              <a:t>Table</a:t>
            </a:r>
            <a:r>
              <a:rPr lang="ja-JP" altLang="en-US" sz="1600" dirty="0"/>
              <a:t>欄からキーになるテーブルを選択する。（なしに指定することが可能）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/>
              <a:t>Retrieve</a:t>
            </a:r>
            <a:r>
              <a:rPr lang="ja-JP" altLang="en-US" sz="1600" dirty="0"/>
              <a:t> </a:t>
            </a:r>
            <a:r>
              <a:rPr lang="en-US" altLang="ja-JP" sz="1600" dirty="0"/>
              <a:t>Assay</a:t>
            </a:r>
            <a:r>
              <a:rPr lang="ja-JP" altLang="en-US" sz="1600" dirty="0"/>
              <a:t> </a:t>
            </a:r>
            <a:r>
              <a:rPr lang="en-US" altLang="ja-JP" sz="1600" dirty="0"/>
              <a:t>Data</a:t>
            </a:r>
            <a:r>
              <a:rPr lang="ja-JP" altLang="en-US" sz="1600" dirty="0"/>
              <a:t>ボタンをクリックし、各テーブルのデータを</a:t>
            </a:r>
            <a:r>
              <a:rPr lang="en-US" altLang="ja-JP" sz="1600" dirty="0"/>
              <a:t>Spotfire</a:t>
            </a:r>
            <a:r>
              <a:rPr lang="ja-JP" altLang="en-US" sz="1600" dirty="0"/>
              <a:t>に読み取り、ページを追加する</a:t>
            </a:r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6F6DC-16EB-4E50-B447-ABE8E0921278}"/>
              </a:ext>
            </a:extLst>
          </p:cNvPr>
          <p:cNvSpPr txBox="1"/>
          <p:nvPr/>
        </p:nvSpPr>
        <p:spPr>
          <a:xfrm>
            <a:off x="5916115" y="3158431"/>
            <a:ext cx="141051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選択した</a:t>
            </a:r>
            <a:r>
              <a:rPr kumimoji="1" lang="en-US" altLang="ja-JP" sz="1200" dirty="0">
                <a:solidFill>
                  <a:srgbClr val="FF0000"/>
                </a:solidFill>
              </a:rPr>
              <a:t>DB</a:t>
            </a:r>
            <a:r>
              <a:rPr kumimoji="1" lang="ja-JP" altLang="en-US" sz="1200" dirty="0">
                <a:solidFill>
                  <a:srgbClr val="FF0000"/>
                </a:solidFill>
              </a:rPr>
              <a:t>に所属するテーブル名が項目として表示される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09E01FA6-5113-4CCA-B3E7-70BEEB8E562C}"/>
              </a:ext>
            </a:extLst>
          </p:cNvPr>
          <p:cNvSpPr/>
          <p:nvPr/>
        </p:nvSpPr>
        <p:spPr>
          <a:xfrm>
            <a:off x="6035360" y="4341034"/>
            <a:ext cx="1322773" cy="644716"/>
          </a:xfrm>
          <a:prstGeom prst="wedgeRectCallout">
            <a:avLst>
              <a:gd name="adj1" fmla="val -69156"/>
              <a:gd name="adj2" fmla="val -214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rgbClr val="FF0000"/>
                </a:solidFill>
              </a:rPr>
              <a:t>選択したテーブル名が項目として表示される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0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0D8D7-12B0-46B1-88AB-1C82E303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Retrieve</a:t>
            </a:r>
            <a:r>
              <a:rPr lang="ja-JP" altLang="en-US" dirty="0"/>
              <a:t> </a:t>
            </a:r>
            <a:r>
              <a:rPr lang="en-US" altLang="ja-JP" dirty="0"/>
              <a:t>Assay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ボタンの処理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5F6E4-592C-4F85-936A-920E0247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2" y="1589103"/>
            <a:ext cx="5650149" cy="4971495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選択した各テーブルを</a:t>
            </a:r>
            <a:r>
              <a:rPr kumimoji="1" lang="en-US" altLang="ja-JP" dirty="0"/>
              <a:t>Spotfire</a:t>
            </a:r>
            <a:r>
              <a:rPr kumimoji="1" lang="ja-JP" altLang="en-US" dirty="0"/>
              <a:t>にデータテーブルとして追加し、データテーブル名を</a:t>
            </a:r>
            <a:r>
              <a:rPr lang="ja-JP" altLang="en-US" dirty="0"/>
              <a:t>テーブル名に指定し、カラム名は日本語カラム名にリネームする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Key</a:t>
            </a:r>
            <a:r>
              <a:rPr lang="ja-JP" altLang="en-US" dirty="0"/>
              <a:t> </a:t>
            </a:r>
            <a:r>
              <a:rPr lang="en-US" altLang="ja-JP" dirty="0"/>
              <a:t>Table</a:t>
            </a:r>
            <a:r>
              <a:rPr lang="ja-JP" altLang="en-US" dirty="0"/>
              <a:t>が指定される場合、</a:t>
            </a:r>
            <a:r>
              <a:rPr lang="en-US" altLang="ja-JP" dirty="0"/>
              <a:t>Key Table</a:t>
            </a:r>
            <a:r>
              <a:rPr lang="ja-JP" altLang="en-US" dirty="0"/>
              <a:t>と各データテーブル間のリレーションを追加し、（化合物</a:t>
            </a:r>
            <a:r>
              <a:rPr lang="en-US" altLang="ja-JP" dirty="0"/>
              <a:t>ID</a:t>
            </a:r>
            <a:r>
              <a:rPr lang="ja-JP" altLang="en-US" dirty="0"/>
              <a:t>カラムでリンクする）、各データテーブルが</a:t>
            </a:r>
            <a:r>
              <a:rPr lang="en-US" altLang="ja-JP" dirty="0"/>
              <a:t>Key Table</a:t>
            </a:r>
            <a:r>
              <a:rPr lang="ja-JP" altLang="en-US" dirty="0"/>
              <a:t>のフィルター条件を参照するように設定する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追加したデータテーブル毎で、</a:t>
            </a:r>
            <a:r>
              <a:rPr kumimoji="1" lang="en-US" altLang="ja-JP" dirty="0" err="1"/>
              <a:t>Filter_TABLENAME</a:t>
            </a:r>
            <a:r>
              <a:rPr kumimoji="1" lang="ja-JP" altLang="en-US" dirty="0"/>
              <a:t>ページを追加する。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※TABLENAME</a:t>
            </a:r>
            <a:r>
              <a:rPr lang="ja-JP" altLang="en-US" dirty="0"/>
              <a:t>：データテーブル名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※ </a:t>
            </a:r>
            <a:r>
              <a:rPr lang="en-US" altLang="ja-JP" dirty="0" err="1"/>
              <a:t>Filter_TABLENAME</a:t>
            </a:r>
            <a:r>
              <a:rPr lang="ja-JP" altLang="en-US" dirty="0"/>
              <a:t>ページは</a:t>
            </a:r>
            <a:r>
              <a:rPr lang="en-US" altLang="ja-JP" dirty="0"/>
              <a:t>Filter</a:t>
            </a:r>
            <a:r>
              <a:rPr lang="ja-JP" altLang="en-US" dirty="0"/>
              <a:t>というマスターページからコピーして作成する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Filter_TABLENAME</a:t>
            </a:r>
            <a:r>
              <a:rPr lang="ja-JP" altLang="en-US" dirty="0"/>
              <a:t>ページに以下の必須項目が用意される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項目</a:t>
            </a:r>
            <a:r>
              <a:rPr lang="en-US" altLang="ja-JP" dirty="0"/>
              <a:t>1:</a:t>
            </a:r>
            <a:r>
              <a:rPr lang="ja-JP" altLang="en-US" dirty="0"/>
              <a:t>　</a:t>
            </a:r>
            <a:r>
              <a:rPr lang="en-US" altLang="ja-JP" dirty="0"/>
              <a:t>Search</a:t>
            </a:r>
            <a:r>
              <a:rPr lang="ja-JP" altLang="en-US" dirty="0"/>
              <a:t> </a:t>
            </a:r>
            <a:r>
              <a:rPr lang="en-US" altLang="ja-JP" dirty="0"/>
              <a:t>with </a:t>
            </a:r>
            <a:r>
              <a:rPr lang="en-US" altLang="ja-JP" dirty="0" err="1"/>
              <a:t>chemdraw</a:t>
            </a:r>
            <a:r>
              <a:rPr lang="ja-JP" altLang="en-US" dirty="0"/>
              <a:t>ビジュアライゼーション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項目</a:t>
            </a:r>
            <a:r>
              <a:rPr lang="en-US" altLang="ja-JP" dirty="0"/>
              <a:t>2 :</a:t>
            </a:r>
            <a:r>
              <a:rPr lang="ja-JP" altLang="en-US" dirty="0"/>
              <a:t> テキストエリア（フィルター名入力ボックス、ボタン）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項目</a:t>
            </a:r>
            <a:r>
              <a:rPr lang="en-US" altLang="ja-JP" dirty="0"/>
              <a:t>3:</a:t>
            </a:r>
            <a:r>
              <a:rPr lang="ja-JP" altLang="en-US" dirty="0"/>
              <a:t> </a:t>
            </a:r>
            <a:r>
              <a:rPr lang="en-US" altLang="ja-JP" dirty="0"/>
              <a:t>Table</a:t>
            </a:r>
            <a:r>
              <a:rPr lang="ja-JP" altLang="en-US" dirty="0"/>
              <a:t> </a:t>
            </a:r>
            <a:r>
              <a:rPr lang="en-US" altLang="ja-JP" dirty="0"/>
              <a:t>Plot</a:t>
            </a:r>
            <a:r>
              <a:rPr lang="ja-JP" altLang="en-US" dirty="0"/>
              <a:t>　　</a:t>
            </a:r>
            <a:r>
              <a:rPr lang="en-US" altLang="ja-JP" dirty="0"/>
              <a:t> TABLENAME</a:t>
            </a:r>
            <a:r>
              <a:rPr lang="ja-JP" altLang="en-US" dirty="0"/>
              <a:t>のデータと</a:t>
            </a:r>
            <a:r>
              <a:rPr lang="en-US" altLang="ja-JP" dirty="0"/>
              <a:t>Structures</a:t>
            </a:r>
            <a:r>
              <a:rPr lang="ja-JP" altLang="en-US" dirty="0"/>
              <a:t>仮想カラムが表示される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項目</a:t>
            </a:r>
            <a:r>
              <a:rPr lang="en-US" altLang="ja-JP" dirty="0"/>
              <a:t>4:</a:t>
            </a:r>
            <a:r>
              <a:rPr lang="ja-JP" altLang="en-US" dirty="0"/>
              <a:t> </a:t>
            </a:r>
            <a:r>
              <a:rPr lang="en-US" altLang="ja-JP" dirty="0"/>
              <a:t>Filter</a:t>
            </a:r>
            <a:r>
              <a:rPr lang="ja-JP" altLang="en-US" dirty="0"/>
              <a:t> </a:t>
            </a:r>
            <a:r>
              <a:rPr lang="en-US" altLang="ja-JP" dirty="0"/>
              <a:t>Panel</a:t>
            </a:r>
            <a:r>
              <a:rPr lang="ja-JP" altLang="en-US" dirty="0"/>
              <a:t>　  </a:t>
            </a:r>
            <a:r>
              <a:rPr lang="en-US" altLang="ja-JP" dirty="0"/>
              <a:t> TABLENAME</a:t>
            </a:r>
            <a:r>
              <a:rPr lang="ja-JP" altLang="en-US" dirty="0"/>
              <a:t>のフィルターのみ表示される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Filter_TABLENAME</a:t>
            </a:r>
            <a:r>
              <a:rPr lang="ja-JP" altLang="en-US" dirty="0"/>
              <a:t>ページで各</a:t>
            </a:r>
            <a:r>
              <a:rPr lang="en-US" altLang="ja-JP" dirty="0"/>
              <a:t>TABLENAME</a:t>
            </a:r>
            <a:r>
              <a:rPr lang="ja-JP" altLang="en-US" dirty="0"/>
              <a:t>に対し、データの絞込みを行う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Search</a:t>
            </a:r>
            <a:r>
              <a:rPr lang="ja-JP" altLang="en-US" dirty="0"/>
              <a:t> </a:t>
            </a:r>
            <a:r>
              <a:rPr lang="en-US" altLang="ja-JP" dirty="0"/>
              <a:t>with </a:t>
            </a:r>
            <a:r>
              <a:rPr lang="en-US" altLang="ja-JP" dirty="0" err="1"/>
              <a:t>chemdraw</a:t>
            </a:r>
            <a:r>
              <a:rPr lang="ja-JP" altLang="en-US" dirty="0"/>
              <a:t>で検索を行い、「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structure search Flag column</a:t>
            </a:r>
            <a:r>
              <a:rPr lang="ja-JP" altLang="en-US" dirty="0"/>
              <a:t>」ボタンで</a:t>
            </a:r>
            <a:r>
              <a:rPr lang="en-US" altLang="ja-JP" dirty="0"/>
              <a:t>Hit</a:t>
            </a:r>
            <a:r>
              <a:rPr lang="ja-JP" altLang="en-US" dirty="0"/>
              <a:t> </a:t>
            </a:r>
            <a:r>
              <a:rPr lang="en-US" altLang="ja-JP" dirty="0"/>
              <a:t>Flag</a:t>
            </a:r>
            <a:r>
              <a:rPr lang="ja-JP" altLang="en-US" dirty="0"/>
              <a:t>カラムを</a:t>
            </a:r>
            <a:r>
              <a:rPr lang="en-US" altLang="ja-JP" dirty="0"/>
              <a:t>TABLENAME</a:t>
            </a:r>
            <a:r>
              <a:rPr lang="ja-JP" altLang="en-US" dirty="0"/>
              <a:t>に追加し、絞込みを行う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Filter</a:t>
            </a:r>
            <a:r>
              <a:rPr lang="ja-JP" altLang="en-US" dirty="0"/>
              <a:t> </a:t>
            </a:r>
            <a:r>
              <a:rPr lang="en-US" altLang="ja-JP" dirty="0"/>
              <a:t>Panel</a:t>
            </a:r>
            <a:r>
              <a:rPr lang="ja-JP" altLang="en-US" dirty="0"/>
              <a:t>で各数字カラム、テキストカラムの</a:t>
            </a:r>
            <a:r>
              <a:rPr lang="en-US" altLang="ja-JP" dirty="0"/>
              <a:t>Filter</a:t>
            </a:r>
            <a:r>
              <a:rPr lang="ja-JP" altLang="en-US" dirty="0"/>
              <a:t>を操作してデータの絞込みを行う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1AD37C-3515-442F-B97E-9559C13AEDE8}"/>
              </a:ext>
            </a:extLst>
          </p:cNvPr>
          <p:cNvSpPr txBox="1"/>
          <p:nvPr/>
        </p:nvSpPr>
        <p:spPr>
          <a:xfrm>
            <a:off x="6779112" y="2199977"/>
            <a:ext cx="419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Filter_TABLENAME</a:t>
            </a:r>
            <a:r>
              <a:rPr kumimoji="1" lang="ja-JP" altLang="en-US" dirty="0"/>
              <a:t>ページ例</a:t>
            </a:r>
            <a:endParaRPr kumimoji="1"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D5EA6A-CC09-4D35-9A6D-031BFD20BE14}"/>
              </a:ext>
            </a:extLst>
          </p:cNvPr>
          <p:cNvGrpSpPr/>
          <p:nvPr/>
        </p:nvGrpSpPr>
        <p:grpSpPr>
          <a:xfrm>
            <a:off x="6349630" y="2689965"/>
            <a:ext cx="5354984" cy="3172216"/>
            <a:chOff x="6349630" y="2689965"/>
            <a:chExt cx="5354984" cy="317221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FCCD247-31AF-478C-A93B-B590166CE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630" y="2689965"/>
              <a:ext cx="5284457" cy="3172216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9633871-F91B-43BF-B03D-0D6EFEA4A1D7}"/>
                </a:ext>
              </a:extLst>
            </p:cNvPr>
            <p:cNvSpPr/>
            <p:nvPr/>
          </p:nvSpPr>
          <p:spPr>
            <a:xfrm>
              <a:off x="6349630" y="3147060"/>
              <a:ext cx="1773290" cy="195834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項目１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9ADC80A-6061-4E92-A96C-F6BFA3ACF47D}"/>
                </a:ext>
              </a:extLst>
            </p:cNvPr>
            <p:cNvSpPr/>
            <p:nvPr/>
          </p:nvSpPr>
          <p:spPr>
            <a:xfrm>
              <a:off x="6402970" y="5158740"/>
              <a:ext cx="1719950" cy="6096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項目</a:t>
              </a:r>
              <a:r>
                <a:rPr lang="en-US" altLang="ja-JP" dirty="0">
                  <a:solidFill>
                    <a:srgbClr val="FF0000"/>
                  </a:solidFill>
                </a:rPr>
                <a:t>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D3E45F9-A919-4E1B-A1D9-F457D2270C0F}"/>
                </a:ext>
              </a:extLst>
            </p:cNvPr>
            <p:cNvSpPr/>
            <p:nvPr/>
          </p:nvSpPr>
          <p:spPr>
            <a:xfrm>
              <a:off x="8176260" y="3200400"/>
              <a:ext cx="2590800" cy="256794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項目</a:t>
              </a:r>
              <a:r>
                <a:rPr lang="en-US" altLang="ja-JP" dirty="0">
                  <a:solidFill>
                    <a:srgbClr val="FF0000"/>
                  </a:solidFill>
                </a:rPr>
                <a:t>3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5DD053F-A542-41A3-A7BD-3103F7D4236D}"/>
                </a:ext>
              </a:extLst>
            </p:cNvPr>
            <p:cNvSpPr/>
            <p:nvPr/>
          </p:nvSpPr>
          <p:spPr>
            <a:xfrm>
              <a:off x="10820400" y="3179941"/>
              <a:ext cx="884214" cy="256794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項目</a:t>
              </a:r>
              <a:r>
                <a:rPr lang="en-US" altLang="ja-JP" dirty="0">
                  <a:solidFill>
                    <a:srgbClr val="FF0000"/>
                  </a:solidFill>
                </a:rPr>
                <a:t>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51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EDBFC-9BC3-40B8-A538-6E78DA8B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テンプレートの利用手順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0FDD2-49C6-435C-AFC6-72480014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基本操作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Consumer</a:t>
            </a:r>
            <a:r>
              <a:rPr lang="ja-JP" altLang="en-US" dirty="0"/>
              <a:t>ユーザが</a:t>
            </a:r>
            <a:r>
              <a:rPr lang="en-US" altLang="ja-JP" dirty="0"/>
              <a:t>Web</a:t>
            </a:r>
            <a:r>
              <a:rPr lang="ja-JP" altLang="en-US" dirty="0"/>
              <a:t> </a:t>
            </a:r>
            <a:r>
              <a:rPr lang="en-US" altLang="ja-JP" dirty="0"/>
              <a:t>Player</a:t>
            </a:r>
            <a:r>
              <a:rPr lang="ja-JP" altLang="en-US" dirty="0"/>
              <a:t>にログイン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ライブラリフォルダからテンプレートを開く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Search</a:t>
            </a:r>
            <a:r>
              <a:rPr kumimoji="1" lang="ja-JP" altLang="en-US" dirty="0"/>
              <a:t>ページで各条件を指定し、</a:t>
            </a:r>
            <a:r>
              <a:rPr lang="en-US" altLang="ja-JP" dirty="0"/>
              <a:t> Retrieve</a:t>
            </a:r>
            <a:r>
              <a:rPr lang="ja-JP" altLang="en-US" dirty="0"/>
              <a:t> </a:t>
            </a:r>
            <a:r>
              <a:rPr lang="en-US" altLang="ja-JP" dirty="0"/>
              <a:t>Assay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ボタンで各テーブルデータを読み取り、ページを追加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追加した各ページで、</a:t>
            </a:r>
            <a:r>
              <a:rPr kumimoji="1" lang="en-US" altLang="ja-JP" dirty="0"/>
              <a:t>Table</a:t>
            </a:r>
            <a:r>
              <a:rPr kumimoji="1" lang="ja-JP" altLang="en-US" dirty="0"/>
              <a:t>単位でデータの絞込みを行う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オプション操作</a:t>
            </a:r>
            <a:endParaRPr lang="en-US" altLang="ja-JP" dirty="0"/>
          </a:p>
          <a:p>
            <a:pPr lvl="1"/>
            <a:r>
              <a:rPr lang="en-US" altLang="ja-JP" dirty="0"/>
              <a:t>Retrieve</a:t>
            </a:r>
            <a:r>
              <a:rPr lang="ja-JP" altLang="en-US" dirty="0"/>
              <a:t> </a:t>
            </a:r>
            <a:r>
              <a:rPr lang="en-US" altLang="ja-JP" dirty="0"/>
              <a:t>Assay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の再実行手順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/>
              <a:t>ライブラリフォルダからテンプレートを開く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DB Search</a:t>
            </a:r>
            <a:r>
              <a:rPr lang="ja-JP" altLang="en-US" dirty="0"/>
              <a:t>ページで各条件を指定し、 </a:t>
            </a:r>
            <a:r>
              <a:rPr lang="en-US" altLang="ja-JP" dirty="0"/>
              <a:t>Retrieve Assay Data</a:t>
            </a:r>
            <a:r>
              <a:rPr lang="ja-JP" altLang="en-US" dirty="0"/>
              <a:t>ボタンで各テーブルデータを読み取り、ページを追加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構造式を埋め込む</a:t>
            </a:r>
            <a:r>
              <a:rPr kumimoji="1" lang="en-US" altLang="ja-JP" dirty="0" err="1"/>
              <a:t>dxp</a:t>
            </a:r>
            <a:r>
              <a:rPr kumimoji="1" lang="ja-JP" altLang="en-US" dirty="0"/>
              <a:t>ファイルの作成</a:t>
            </a:r>
            <a:endParaRPr kumimoji="1"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/>
              <a:t>データテーブル単位で</a:t>
            </a:r>
            <a:r>
              <a:rPr lang="en-US" altLang="ja-JP" dirty="0"/>
              <a:t>Structure</a:t>
            </a:r>
            <a:r>
              <a:rPr lang="ja-JP" altLang="en-US" dirty="0"/>
              <a:t> </a:t>
            </a:r>
            <a:r>
              <a:rPr lang="en-US" altLang="ja-JP" dirty="0"/>
              <a:t>Filter</a:t>
            </a:r>
            <a:r>
              <a:rPr lang="ja-JP" altLang="en-US" dirty="0"/>
              <a:t>を利用して仮想カラムを実カラムに変換する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ja-JP" dirty="0" err="1"/>
              <a:t>Dxp</a:t>
            </a:r>
            <a:r>
              <a:rPr kumimoji="1" lang="ja-JP" altLang="en-US" dirty="0"/>
              <a:t>ファイルをダウンロードする</a:t>
            </a:r>
            <a:endParaRPr kumimoji="1" lang="en-US" altLang="ja-JP" dirty="0"/>
          </a:p>
          <a:p>
            <a:pPr lvl="1"/>
            <a:r>
              <a:rPr lang="ja-JP" altLang="en-US" dirty="0"/>
              <a:t>ヒット化合物を</a:t>
            </a:r>
            <a:r>
              <a:rPr lang="en-US" altLang="ja-JP" dirty="0"/>
              <a:t>SD</a:t>
            </a:r>
            <a:r>
              <a:rPr lang="ja-JP" altLang="en-US" dirty="0"/>
              <a:t>ファイルとしてエクスポート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ja-JP" altLang="en-US" dirty="0"/>
              <a:t>対象になるデータテーブルに対し、</a:t>
            </a:r>
            <a:r>
              <a:rPr lang="en-US" altLang="ja-JP" dirty="0"/>
              <a:t>Structure</a:t>
            </a:r>
            <a:r>
              <a:rPr lang="ja-JP" altLang="en-US" dirty="0"/>
              <a:t> </a:t>
            </a:r>
            <a:r>
              <a:rPr lang="en-US" altLang="ja-JP" dirty="0"/>
              <a:t>Filter</a:t>
            </a:r>
            <a:r>
              <a:rPr lang="ja-JP" altLang="en-US" dirty="0"/>
              <a:t>を利用して仮想カラムを実カラムに変換する</a:t>
            </a: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Export</a:t>
            </a:r>
            <a:r>
              <a:rPr lang="ja-JP" altLang="en-US" dirty="0"/>
              <a:t>＞＞</a:t>
            </a:r>
            <a:r>
              <a:rPr lang="en-US" altLang="ja-JP" dirty="0"/>
              <a:t>Export</a:t>
            </a:r>
            <a:r>
              <a:rPr lang="ja-JP" altLang="en-US" dirty="0"/>
              <a:t> </a:t>
            </a:r>
            <a:r>
              <a:rPr lang="en-US" altLang="ja-JP" dirty="0"/>
              <a:t>to </a:t>
            </a:r>
            <a:r>
              <a:rPr lang="en-US" altLang="ja-JP" dirty="0" err="1"/>
              <a:t>SDFile</a:t>
            </a:r>
            <a:r>
              <a:rPr lang="ja-JP" altLang="en-US" dirty="0"/>
              <a:t>メニューで</a:t>
            </a:r>
            <a:r>
              <a:rPr lang="en-US" altLang="ja-JP" dirty="0"/>
              <a:t>SD</a:t>
            </a:r>
            <a:r>
              <a:rPr lang="ja-JP" altLang="en-US" dirty="0"/>
              <a:t>ファイルをダウンロードする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59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166ED-B2F2-4F88-8D79-F3200820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Filter_TABLENAME</a:t>
            </a:r>
            <a:r>
              <a:rPr lang="ja-JP" altLang="en-US" dirty="0"/>
              <a:t>ページの追加について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E5504-89DB-47AE-B1D7-A8AB6D61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を複製してページを追加する</a:t>
            </a:r>
            <a:endParaRPr kumimoji="1" lang="en-US" altLang="ja-JP" dirty="0"/>
          </a:p>
          <a:p>
            <a:pPr lvl="1"/>
            <a:r>
              <a:rPr lang="en-US" altLang="ja-JP" dirty="0"/>
              <a:t>Master</a:t>
            </a:r>
            <a:r>
              <a:rPr lang="ja-JP" altLang="en-US" dirty="0"/>
              <a:t> </a:t>
            </a:r>
            <a:r>
              <a:rPr lang="en-US" altLang="ja-JP" dirty="0"/>
              <a:t>Page</a:t>
            </a:r>
            <a:r>
              <a:rPr lang="ja-JP" altLang="en-US" dirty="0"/>
              <a:t>を複製し、複製できたページに対し、以下処理を行う</a:t>
            </a:r>
            <a:endParaRPr lang="en-US" altLang="ja-JP" dirty="0"/>
          </a:p>
          <a:p>
            <a:pPr lvl="2"/>
            <a:r>
              <a:rPr kumimoji="1" lang="ja-JP" altLang="en-US" dirty="0"/>
              <a:t>ページタイトルを</a:t>
            </a:r>
            <a:r>
              <a:rPr lang="en-US" altLang="ja-JP" dirty="0"/>
              <a:t>TABLENAME</a:t>
            </a:r>
            <a:r>
              <a:rPr lang="ja-JP" altLang="en-US" dirty="0"/>
              <a:t>に</a:t>
            </a:r>
            <a:r>
              <a:rPr kumimoji="1" lang="ja-JP" altLang="en-US" dirty="0"/>
              <a:t>更新する。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すべての</a:t>
            </a:r>
            <a:r>
              <a:rPr kumimoji="1" lang="en-US" altLang="ja-JP" dirty="0"/>
              <a:t>Visual</a:t>
            </a:r>
            <a:r>
              <a:rPr lang="en-US" altLang="ja-JP" dirty="0"/>
              <a:t>ization</a:t>
            </a:r>
            <a:r>
              <a:rPr lang="ja-JP" altLang="en-US" dirty="0"/>
              <a:t>のデータを</a:t>
            </a:r>
            <a:r>
              <a:rPr lang="en-US" altLang="ja-JP" dirty="0"/>
              <a:t>TABLENAME</a:t>
            </a:r>
            <a:r>
              <a:rPr lang="ja-JP" altLang="en-US" dirty="0"/>
              <a:t>に指定する</a:t>
            </a:r>
            <a:endParaRPr lang="en-US" altLang="ja-JP" dirty="0"/>
          </a:p>
          <a:p>
            <a:pPr lvl="2"/>
            <a:r>
              <a:rPr kumimoji="1" lang="en-US" altLang="ja-JP" dirty="0"/>
              <a:t>Filter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Panel</a:t>
            </a:r>
            <a:r>
              <a:rPr kumimoji="1" lang="ja-JP" altLang="en-US" dirty="0"/>
              <a:t>の表示データテーブルを</a:t>
            </a:r>
            <a:r>
              <a:rPr lang="en-US" altLang="ja-JP" dirty="0"/>
              <a:t>TABLENAME</a:t>
            </a:r>
            <a:r>
              <a:rPr lang="ja-JP" altLang="en-US" dirty="0"/>
              <a:t>に指定する。（他のデータテーブルを非表示する）</a:t>
            </a:r>
            <a:endParaRPr lang="en-US" altLang="ja-JP" dirty="0"/>
          </a:p>
          <a:p>
            <a:pPr lvl="2"/>
            <a:r>
              <a:rPr kumimoji="1" lang="en-US" altLang="ja-JP" dirty="0"/>
              <a:t>Table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Plot</a:t>
            </a:r>
            <a:r>
              <a:rPr kumimoji="1" lang="ja-JP" altLang="en-US" dirty="0"/>
              <a:t>の場合は、</a:t>
            </a:r>
            <a:r>
              <a:rPr kumimoji="1" lang="en-US" altLang="ja-JP" dirty="0"/>
              <a:t>Structures</a:t>
            </a:r>
            <a:r>
              <a:rPr kumimoji="1" lang="ja-JP" altLang="en-US" dirty="0"/>
              <a:t>仮想カラムを追加する</a:t>
            </a:r>
            <a:endParaRPr kumimoji="1" lang="en-US" altLang="ja-JP" dirty="0"/>
          </a:p>
          <a:p>
            <a:pPr lvl="1"/>
            <a:r>
              <a:rPr lang="en-US" altLang="ja-JP" dirty="0"/>
              <a:t>Master</a:t>
            </a:r>
            <a:r>
              <a:rPr lang="ja-JP" altLang="en-US" dirty="0"/>
              <a:t> </a:t>
            </a:r>
            <a:r>
              <a:rPr lang="en-US" altLang="ja-JP" dirty="0"/>
              <a:t>Page</a:t>
            </a:r>
            <a:r>
              <a:rPr lang="ja-JP" altLang="en-US" dirty="0"/>
              <a:t>の複製のメリット</a:t>
            </a:r>
            <a:endParaRPr lang="en-US" altLang="ja-JP" dirty="0"/>
          </a:p>
          <a:p>
            <a:pPr lvl="2"/>
            <a:r>
              <a:rPr kumimoji="1" lang="ja-JP" altLang="en-US" dirty="0"/>
              <a:t>完全に</a:t>
            </a:r>
            <a:r>
              <a:rPr kumimoji="1" lang="en-US" altLang="ja-JP" dirty="0"/>
              <a:t>C#</a:t>
            </a:r>
            <a:r>
              <a:rPr kumimoji="1" lang="ja-JP" altLang="en-US" dirty="0"/>
              <a:t>コードを利用してページを追加する案より、ページのレイアウトなどが調整しやすい。</a:t>
            </a:r>
            <a:endParaRPr kumimoji="1" lang="en-US" altLang="ja-JP" dirty="0"/>
          </a:p>
          <a:p>
            <a:pPr lvl="1"/>
            <a:r>
              <a:rPr lang="ja-JP" altLang="en-US" dirty="0"/>
              <a:t>ページ複製後、</a:t>
            </a:r>
            <a:r>
              <a:rPr lang="en-US" altLang="ja-JP" dirty="0"/>
              <a:t> Master</a:t>
            </a:r>
            <a:r>
              <a:rPr lang="ja-JP" altLang="en-US" dirty="0"/>
              <a:t> </a:t>
            </a:r>
            <a:r>
              <a:rPr lang="en-US" altLang="ja-JP" dirty="0"/>
              <a:t>Page</a:t>
            </a:r>
            <a:r>
              <a:rPr lang="ja-JP" altLang="en-US"/>
              <a:t>は</a:t>
            </a:r>
            <a:r>
              <a:rPr lang="ja-JP" altLang="en-US" dirty="0"/>
              <a:t>テンプレートに残す。（一番左側に残す）。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757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77023-E34E-4741-AC06-33310E90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技術調査項目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2BEF6-840A-46CE-8E10-A1C86A03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69835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一括で複数データテーブルの追加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/>
                </a:solidFill>
              </a:rPr>
              <a:t>Web</a:t>
            </a:r>
            <a:r>
              <a:rPr kumimoji="1" lang="ja-JP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Player</a:t>
            </a:r>
            <a:r>
              <a:rPr kumimoji="1" lang="ja-JP" altLang="en-US" dirty="0">
                <a:solidFill>
                  <a:schemeClr val="accent1"/>
                </a:solidFill>
              </a:rPr>
              <a:t>で</a:t>
            </a:r>
            <a:r>
              <a:rPr lang="en-US" altLang="ja-JP" dirty="0">
                <a:solidFill>
                  <a:schemeClr val="accent1"/>
                </a:solidFill>
              </a:rPr>
              <a:t>Search</a:t>
            </a:r>
            <a:r>
              <a:rPr lang="ja-JP" altLang="en-US" dirty="0">
                <a:solidFill>
                  <a:schemeClr val="accent1"/>
                </a:solidFill>
              </a:rPr>
              <a:t> </a:t>
            </a:r>
            <a:r>
              <a:rPr lang="en-US" altLang="ja-JP" dirty="0">
                <a:solidFill>
                  <a:schemeClr val="accent1"/>
                </a:solidFill>
              </a:rPr>
              <a:t>with </a:t>
            </a:r>
            <a:r>
              <a:rPr lang="en-US" altLang="ja-JP" dirty="0" err="1">
                <a:solidFill>
                  <a:schemeClr val="accent1"/>
                </a:solidFill>
              </a:rPr>
              <a:t>chemdraw</a:t>
            </a:r>
            <a:r>
              <a:rPr lang="ja-JP" altLang="en-US" dirty="0">
                <a:solidFill>
                  <a:schemeClr val="accent1"/>
                </a:solidFill>
              </a:rPr>
              <a:t>が入る</a:t>
            </a:r>
            <a:r>
              <a:rPr kumimoji="1" lang="ja-JP" altLang="en-US" dirty="0">
                <a:solidFill>
                  <a:schemeClr val="accent1"/>
                </a:solidFill>
              </a:rPr>
              <a:t>ページの複製　</a:t>
            </a:r>
            <a:r>
              <a:rPr kumimoji="1" lang="en-US" altLang="ja-JP" dirty="0">
                <a:solidFill>
                  <a:schemeClr val="accent1"/>
                </a:solidFill>
              </a:rPr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Filter</a:t>
            </a:r>
            <a:r>
              <a:rPr lang="ja-JP" altLang="en-US" dirty="0"/>
              <a:t> </a:t>
            </a:r>
            <a:r>
              <a:rPr lang="en-US" altLang="ja-JP" dirty="0"/>
              <a:t>Panel</a:t>
            </a:r>
            <a:r>
              <a:rPr lang="ja-JP" altLang="en-US" dirty="0"/>
              <a:t>表示データテーブルの指定（</a:t>
            </a:r>
            <a:r>
              <a:rPr lang="en-US" altLang="ja-JP" dirty="0"/>
              <a:t>Organize</a:t>
            </a:r>
            <a:r>
              <a:rPr lang="ja-JP" altLang="en-US" dirty="0"/>
              <a:t> </a:t>
            </a:r>
            <a:r>
              <a:rPr lang="en-US" altLang="ja-JP" dirty="0"/>
              <a:t>Filter</a:t>
            </a:r>
            <a:r>
              <a:rPr lang="ja-JP" altLang="en-US" dirty="0"/>
              <a:t>）　</a:t>
            </a:r>
            <a:r>
              <a:rPr lang="en-US" altLang="ja-JP" dirty="0"/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Key Table</a:t>
            </a:r>
            <a:r>
              <a:rPr lang="ja-JP" altLang="en-US" dirty="0"/>
              <a:t>のフィルター参照の指定（</a:t>
            </a:r>
            <a:r>
              <a:rPr lang="en-US" altLang="ja-JP" dirty="0"/>
              <a:t>Filtered</a:t>
            </a:r>
            <a:r>
              <a:rPr lang="ja-JP" altLang="en-US" dirty="0"/>
              <a:t> </a:t>
            </a:r>
            <a:r>
              <a:rPr lang="en-US" altLang="ja-JP" dirty="0"/>
              <a:t>Rows</a:t>
            </a:r>
            <a:r>
              <a:rPr lang="ja-JP" altLang="en-US" dirty="0"/>
              <a:t> </a:t>
            </a:r>
            <a:r>
              <a:rPr lang="en-US" altLang="ja-JP" dirty="0"/>
              <a:t>Only</a:t>
            </a:r>
            <a:r>
              <a:rPr lang="ja-JP" altLang="en-US" dirty="0"/>
              <a:t>）</a:t>
            </a:r>
            <a:r>
              <a:rPr lang="en-US" altLang="ja-JP" dirty="0"/>
              <a:t>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Table</a:t>
            </a:r>
            <a:r>
              <a:rPr lang="ja-JP" altLang="en-US" dirty="0"/>
              <a:t>間リレーションの設定　</a:t>
            </a:r>
            <a:r>
              <a:rPr lang="en-US" altLang="ja-JP" dirty="0"/>
              <a:t>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Filter</a:t>
            </a:r>
            <a:r>
              <a:rPr lang="ja-JP" altLang="en-US" dirty="0"/>
              <a:t>設定　</a:t>
            </a:r>
            <a:r>
              <a:rPr lang="en-US" altLang="ja-JP" dirty="0"/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Table</a:t>
            </a:r>
            <a:r>
              <a:rPr lang="ja-JP" altLang="en-US" dirty="0"/>
              <a:t> </a:t>
            </a:r>
            <a:r>
              <a:rPr lang="en-US" altLang="ja-JP" dirty="0"/>
              <a:t>Plot</a:t>
            </a:r>
            <a:r>
              <a:rPr lang="ja-JP" altLang="en-US" dirty="0"/>
              <a:t>に</a:t>
            </a:r>
            <a:r>
              <a:rPr lang="en-US" altLang="ja-JP" dirty="0"/>
              <a:t>Structures</a:t>
            </a:r>
            <a:r>
              <a:rPr lang="ja-JP" altLang="en-US" dirty="0"/>
              <a:t>仮想カラムの指定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変更しようとするデータテーブルに化合物</a:t>
            </a:r>
            <a:r>
              <a:rPr lang="en-US" altLang="ja-JP" dirty="0"/>
              <a:t>ID</a:t>
            </a:r>
            <a:r>
              <a:rPr lang="ja-JP" altLang="en-US" dirty="0"/>
              <a:t>カラムが存在すれば、</a:t>
            </a:r>
            <a:r>
              <a:rPr lang="en-US" altLang="ja-JP" dirty="0"/>
              <a:t> Structures</a:t>
            </a:r>
            <a:r>
              <a:rPr lang="ja-JP" altLang="en-US" dirty="0"/>
              <a:t>仮想カラムが</a:t>
            </a:r>
            <a:r>
              <a:rPr lang="en-US" altLang="ja-JP" dirty="0"/>
              <a:t>Table</a:t>
            </a:r>
            <a:r>
              <a:rPr lang="ja-JP" altLang="en-US" dirty="0"/>
              <a:t> </a:t>
            </a:r>
            <a:r>
              <a:rPr lang="en-US" altLang="ja-JP" dirty="0"/>
              <a:t>Plot</a:t>
            </a:r>
            <a:r>
              <a:rPr lang="ja-JP" altLang="en-US" dirty="0" err="1"/>
              <a:t>に維</a:t>
            </a:r>
            <a:r>
              <a:rPr lang="ja-JP" altLang="en-US" dirty="0"/>
              <a:t>持される。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Table Columns</a:t>
            </a:r>
            <a:r>
              <a:rPr lang="ja-JP" altLang="en-US" dirty="0">
                <a:solidFill>
                  <a:schemeClr val="accent1"/>
                </a:solidFill>
              </a:rPr>
              <a:t>の順序設定</a:t>
            </a:r>
            <a:r>
              <a:rPr lang="ja-JP" altLang="en-US" dirty="0"/>
              <a:t>　</a:t>
            </a:r>
            <a:r>
              <a:rPr lang="en-US" altLang="ja-JP" dirty="0"/>
              <a:t>OK</a:t>
            </a:r>
            <a:r>
              <a:rPr lang="ja-JP" altLang="en-US" dirty="0"/>
              <a:t>　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solidFill>
                  <a:schemeClr val="bg2"/>
                </a:solidFill>
              </a:rPr>
              <a:t>API</a:t>
            </a:r>
            <a:r>
              <a:rPr lang="ja-JP" altLang="en-US" dirty="0">
                <a:solidFill>
                  <a:schemeClr val="bg2"/>
                </a:solidFill>
              </a:rPr>
              <a:t>から仮想カラムの追加調査（</a:t>
            </a:r>
            <a:r>
              <a:rPr lang="en-US" altLang="ja-JP" dirty="0">
                <a:solidFill>
                  <a:schemeClr val="bg2"/>
                </a:solidFill>
              </a:rPr>
              <a:t>Low</a:t>
            </a:r>
            <a:r>
              <a:rPr lang="ja-JP" altLang="en-US" dirty="0">
                <a:solidFill>
                  <a:schemeClr val="bg2"/>
                </a:solidFill>
              </a:rPr>
              <a:t> </a:t>
            </a:r>
            <a:r>
              <a:rPr lang="en-US" altLang="ja-JP" dirty="0">
                <a:solidFill>
                  <a:schemeClr val="bg2"/>
                </a:solidFill>
              </a:rPr>
              <a:t>Priority</a:t>
            </a:r>
            <a:r>
              <a:rPr lang="ja-JP" altLang="en-US" dirty="0">
                <a:solidFill>
                  <a:schemeClr val="bg2"/>
                </a:solidFill>
              </a:rPr>
              <a:t>）</a:t>
            </a:r>
            <a:endParaRPr lang="en-US" altLang="ja-JP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>
                <a:solidFill>
                  <a:schemeClr val="bg2"/>
                </a:solidFill>
              </a:rPr>
              <a:t>TextArea</a:t>
            </a:r>
            <a:r>
              <a:rPr lang="ja-JP" altLang="en-US" dirty="0">
                <a:solidFill>
                  <a:schemeClr val="bg2"/>
                </a:solidFill>
              </a:rPr>
              <a:t>項目の編集（</a:t>
            </a:r>
            <a:r>
              <a:rPr lang="en-US" altLang="ja-JP" dirty="0">
                <a:solidFill>
                  <a:schemeClr val="bg2"/>
                </a:solidFill>
              </a:rPr>
              <a:t>Low</a:t>
            </a:r>
            <a:r>
              <a:rPr lang="ja-JP" altLang="en-US" dirty="0">
                <a:solidFill>
                  <a:schemeClr val="bg2"/>
                </a:solidFill>
              </a:rPr>
              <a:t> </a:t>
            </a:r>
            <a:r>
              <a:rPr lang="en-US" altLang="ja-JP" dirty="0">
                <a:solidFill>
                  <a:schemeClr val="bg2"/>
                </a:solidFill>
              </a:rPr>
              <a:t>Priority</a:t>
            </a:r>
            <a:r>
              <a:rPr lang="ja-JP" altLang="en-US" dirty="0">
                <a:solidFill>
                  <a:schemeClr val="bg2"/>
                </a:solidFill>
              </a:rPr>
              <a:t>）</a:t>
            </a:r>
            <a:endParaRPr lang="en-US" altLang="ja-JP" dirty="0">
              <a:solidFill>
                <a:schemeClr val="bg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solidFill>
                  <a:schemeClr val="bg2"/>
                </a:solidFill>
              </a:rPr>
              <a:t>Dropdown</a:t>
            </a:r>
            <a:r>
              <a:rPr lang="ja-JP" altLang="en-US" dirty="0">
                <a:solidFill>
                  <a:schemeClr val="bg2"/>
                </a:solidFill>
              </a:rPr>
              <a:t> </a:t>
            </a:r>
            <a:r>
              <a:rPr lang="en-US" altLang="ja-JP" dirty="0">
                <a:solidFill>
                  <a:schemeClr val="bg2"/>
                </a:solidFill>
              </a:rPr>
              <a:t>List</a:t>
            </a:r>
            <a:r>
              <a:rPr lang="ja-JP" altLang="en-US" dirty="0">
                <a:solidFill>
                  <a:schemeClr val="bg2"/>
                </a:solidFill>
              </a:rPr>
              <a:t>（データテーブルプロパティとリンクする）が参照してるデータテーブルを変更</a:t>
            </a:r>
            <a:endParaRPr lang="en-US" altLang="ja-JP" dirty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 </a:t>
            </a:r>
            <a:r>
              <a:rPr lang="en-US" altLang="ja-JP" dirty="0"/>
              <a:t>Player</a:t>
            </a:r>
            <a:r>
              <a:rPr lang="ja-JP" altLang="en-US" dirty="0"/>
              <a:t>の</a:t>
            </a:r>
            <a:r>
              <a:rPr lang="en-US" altLang="ja-JP" dirty="0"/>
              <a:t>UI</a:t>
            </a:r>
            <a:r>
              <a:rPr lang="ja-JP" altLang="en-US" dirty="0"/>
              <a:t>で仮想カラムを実カラムの変換　</a:t>
            </a:r>
            <a:r>
              <a:rPr lang="en-US" altLang="ja-JP" dirty="0"/>
              <a:t>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Structure</a:t>
            </a:r>
            <a:r>
              <a:rPr lang="ja-JP" altLang="en-US" dirty="0"/>
              <a:t> </a:t>
            </a:r>
            <a:r>
              <a:rPr lang="en-US" altLang="ja-JP" dirty="0"/>
              <a:t>Filter</a:t>
            </a:r>
            <a:r>
              <a:rPr lang="ja-JP" altLang="en-US" dirty="0"/>
              <a:t>の実行を利用して実カラムに変換後。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ダウンロードした</a:t>
            </a:r>
            <a:r>
              <a:rPr lang="en-US" altLang="ja-JP" dirty="0" err="1"/>
              <a:t>dxp</a:t>
            </a:r>
            <a:r>
              <a:rPr lang="ja-JP" altLang="en-US" dirty="0"/>
              <a:t>に構造データが入ってある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en-US" altLang="ja-JP" dirty="0"/>
              <a:t>Export</a:t>
            </a:r>
            <a:r>
              <a:rPr lang="ja-JP" altLang="en-US" dirty="0"/>
              <a:t> </a:t>
            </a:r>
            <a:r>
              <a:rPr lang="en-US" altLang="ja-JP" dirty="0"/>
              <a:t>to SDF</a:t>
            </a:r>
            <a:r>
              <a:rPr lang="ja-JP" altLang="en-US" dirty="0"/>
              <a:t>ツールのデータテーブル欄から選択できる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79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9111-ED3C-4E98-925F-CA6FB1BC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懸念事項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D730-E4EA-42D4-BF07-BF6E13A8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Consumer</a:t>
            </a:r>
            <a:r>
              <a:rPr kumimoji="1" lang="ja-JP" altLang="en-US" dirty="0">
                <a:solidFill>
                  <a:srgbClr val="FF0000"/>
                </a:solidFill>
              </a:rPr>
              <a:t>ユーザが動作的にデータテーブルを作成できません。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BA</a:t>
            </a:r>
            <a:r>
              <a:rPr lang="ja-JP" altLang="en-US" dirty="0">
                <a:solidFill>
                  <a:srgbClr val="FF0000"/>
                </a:solidFill>
              </a:rPr>
              <a:t>ライセンスを付与できるのでしょうか？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37D1-7BEE-4E35-98D8-F4BCA0AC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ADC78-8C0A-49FB-9B2D-93B9A3EE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125"/>
            <a:ext cx="10515600" cy="937031"/>
          </a:xfrm>
        </p:spPr>
        <p:txBody>
          <a:bodyPr>
            <a:normAutofit lnSpcReduction="10000"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dirty="0"/>
              <a:t>Table</a:t>
            </a:r>
            <a:r>
              <a:rPr kumimoji="1" lang="ja-JP" altLang="en-US" dirty="0"/>
              <a:t> </a:t>
            </a:r>
            <a:r>
              <a:rPr kumimoji="1" lang="en-US" altLang="ja-JP" dirty="0"/>
              <a:t>Relations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E322EB-FCEB-432D-A89D-CE6D8F35C3F6}"/>
              </a:ext>
            </a:extLst>
          </p:cNvPr>
          <p:cNvSpPr txBox="1"/>
          <p:nvPr/>
        </p:nvSpPr>
        <p:spPr>
          <a:xfrm>
            <a:off x="1177046" y="2610683"/>
            <a:ext cx="9717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# Copyright © 2017. TIBCO Software Inc. Licensed under TIBCO BSD-style license.</a:t>
            </a:r>
          </a:p>
          <a:p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err="1"/>
              <a:t>Spotfire.Dxp.Data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DataRelation</a:t>
            </a:r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err="1"/>
              <a:t>Spotfire.Dxp.Data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DataRelationCollection</a:t>
            </a:r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err="1"/>
              <a:t>Spotfire.Dxp.Data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DataTableCollection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# set the left and right tables</a:t>
            </a:r>
          </a:p>
          <a:p>
            <a:r>
              <a:rPr lang="en-US" altLang="ja-JP" sz="1600" dirty="0" err="1"/>
              <a:t>tbl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Document.Data.Tables</a:t>
            </a:r>
            <a:r>
              <a:rPr lang="en-US" altLang="ja-JP" sz="1600" dirty="0"/>
              <a:t>['tablename1']</a:t>
            </a:r>
          </a:p>
          <a:p>
            <a:r>
              <a:rPr lang="en-US" altLang="ja-JP" sz="1600" dirty="0" err="1"/>
              <a:t>tbr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Document.Data.Tables</a:t>
            </a:r>
            <a:r>
              <a:rPr lang="en-US" altLang="ja-JP" sz="1600" dirty="0"/>
              <a:t>['tablename2']</a:t>
            </a:r>
          </a:p>
          <a:p>
            <a:endParaRPr lang="en-US" altLang="ja-JP" sz="1600" dirty="0"/>
          </a:p>
          <a:p>
            <a:r>
              <a:rPr lang="en-US" altLang="ja-JP" sz="1600" dirty="0"/>
              <a:t># add the relation</a:t>
            </a:r>
          </a:p>
          <a:p>
            <a:r>
              <a:rPr lang="en-US" altLang="ja-JP" sz="1600" dirty="0"/>
              <a:t># "Region" is the column that relates the two tables</a:t>
            </a:r>
          </a:p>
          <a:p>
            <a:r>
              <a:rPr lang="en-US" altLang="ja-JP" sz="1600" dirty="0" err="1"/>
              <a:t>Document.Data.Relations.Add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tbl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tbr</a:t>
            </a:r>
            <a:r>
              <a:rPr lang="en-US" altLang="ja-JP" sz="1600" dirty="0"/>
              <a:t>,"[tablename1].[Region] = [tablename2].[Region]")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35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37D1-7BEE-4E35-98D8-F4BCA0AC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ADC78-8C0A-49FB-9B2D-93B9A3EE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125"/>
            <a:ext cx="10515600" cy="937031"/>
          </a:xfrm>
        </p:spPr>
        <p:txBody>
          <a:bodyPr>
            <a:normAutofit lnSpcReduction="10000"/>
          </a:bodyPr>
          <a:lstStyle/>
          <a:p>
            <a:endParaRPr kumimoji="1" lang="en-US" altLang="ja-JP" dirty="0"/>
          </a:p>
          <a:p>
            <a:r>
              <a:rPr kumimoji="1" lang="en-US" altLang="ja-JP" dirty="0"/>
              <a:t>Change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Filtering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in related DT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E322EB-FCEB-432D-A89D-CE6D8F35C3F6}"/>
              </a:ext>
            </a:extLst>
          </p:cNvPr>
          <p:cNvSpPr txBox="1"/>
          <p:nvPr/>
        </p:nvSpPr>
        <p:spPr>
          <a:xfrm>
            <a:off x="972765" y="2577156"/>
            <a:ext cx="10651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from </a:t>
            </a:r>
            <a:r>
              <a:rPr lang="en-US" altLang="ja-JP" sz="1600" dirty="0" err="1"/>
              <a:t>Spotfire.Dxp.Data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DataFilteringSelection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RelatedRowsPropagation</a:t>
            </a:r>
            <a:r>
              <a:rPr lang="en-US" altLang="ja-JP" sz="1600" dirty="0"/>
              <a:t>                                </a:t>
            </a:r>
          </a:p>
          <a:p>
            <a:r>
              <a:rPr lang="en-US" altLang="ja-JP" sz="1600" dirty="0"/>
              <a:t>from </a:t>
            </a:r>
            <a:r>
              <a:rPr lang="en-US" altLang="ja-JP" sz="1600" dirty="0" err="1"/>
              <a:t>Spotfire.Dxp.Application.Filters</a:t>
            </a:r>
            <a:r>
              <a:rPr lang="en-US" altLang="ja-JP" sz="1600" dirty="0"/>
              <a:t> import </a:t>
            </a:r>
            <a:r>
              <a:rPr lang="en-US" altLang="ja-JP" sz="1600" dirty="0" err="1"/>
              <a:t>FilteringSchemeCollection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FilteringScheme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FilterCollection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toTable</a:t>
            </a:r>
            <a:r>
              <a:rPr lang="en-US" altLang="ja-JP" sz="1600" dirty="0"/>
              <a:t>=</a:t>
            </a:r>
            <a:r>
              <a:rPr lang="en-US" altLang="ja-JP" sz="1600" dirty="0" err="1"/>
              <a:t>Document.Data.Tables</a:t>
            </a:r>
            <a:r>
              <a:rPr lang="en-US" altLang="ja-JP" sz="1600" dirty="0"/>
              <a:t>["table1"]</a:t>
            </a:r>
          </a:p>
          <a:p>
            <a:r>
              <a:rPr lang="en-US" altLang="ja-JP" sz="1600" dirty="0" err="1"/>
              <a:t>fromTable</a:t>
            </a:r>
            <a:r>
              <a:rPr lang="en-US" altLang="ja-JP" sz="1600" dirty="0"/>
              <a:t>=</a:t>
            </a:r>
            <a:r>
              <a:rPr lang="en-US" altLang="ja-JP" sz="1600" dirty="0" err="1"/>
              <a:t>Document.Data.Tables</a:t>
            </a:r>
            <a:r>
              <a:rPr lang="en-US" altLang="ja-JP" sz="1600" dirty="0"/>
              <a:t>["table2"]</a:t>
            </a:r>
          </a:p>
          <a:p>
            <a:r>
              <a:rPr lang="en-US" altLang="ja-JP" sz="1600" dirty="0" err="1"/>
              <a:t>DataFilteringSelection</a:t>
            </a:r>
            <a:r>
              <a:rPr lang="en-US" altLang="ja-JP" sz="1600" dirty="0"/>
              <a:t>=</a:t>
            </a:r>
            <a:r>
              <a:rPr lang="en-US" altLang="ja-JP" sz="1600" dirty="0" err="1"/>
              <a:t>Document.ActiveFilteringSelectionReference</a:t>
            </a:r>
            <a:endParaRPr lang="en-US" altLang="ja-JP" sz="1600" dirty="0"/>
          </a:p>
          <a:p>
            <a:r>
              <a:rPr lang="en-US" altLang="ja-JP" sz="1600" dirty="0"/>
              <a:t>#To Include Filtered Rows Only</a:t>
            </a:r>
          </a:p>
          <a:p>
            <a:r>
              <a:rPr lang="en-US" altLang="ja-JP" sz="1600" dirty="0" err="1"/>
              <a:t>DataFilteringSelection.SetRelationPropagationBehavior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toTable,fromTable,RelatedRowsPropagation.OnlyMatching</a:t>
            </a:r>
            <a:r>
              <a:rPr lang="en-US" altLang="ja-JP" sz="1600" dirty="0"/>
              <a:t>)</a:t>
            </a:r>
          </a:p>
          <a:p>
            <a:endParaRPr lang="en-US" altLang="ja-JP" sz="1600" dirty="0"/>
          </a:p>
          <a:p>
            <a:r>
              <a:rPr lang="en-US" altLang="ja-JP" sz="1600" dirty="0"/>
              <a:t>#To Exclude Filtered Out Rows</a:t>
            </a:r>
          </a:p>
          <a:p>
            <a:r>
              <a:rPr lang="en-US" altLang="ja-JP" sz="1600" dirty="0"/>
              <a:t>#</a:t>
            </a:r>
            <a:r>
              <a:rPr lang="en-US" altLang="ja-JP" sz="1600" dirty="0" err="1"/>
              <a:t>DataFilteringSelection.SetRelationPropagationBehavior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toTable,fromTable,RelatedRowsPropagation.IncludeNonMatching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#To Ignore Filtering</a:t>
            </a:r>
          </a:p>
          <a:p>
            <a:r>
              <a:rPr lang="en-US" altLang="ja-JP" sz="1600" dirty="0"/>
              <a:t>#</a:t>
            </a:r>
            <a:r>
              <a:rPr lang="en-US" altLang="ja-JP" sz="1600" dirty="0" err="1"/>
              <a:t>DataFilteringSelection.SetRelationPropagationBehavior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toTable,fromTable,RelatedRowsPropagation.Ignore</a:t>
            </a:r>
            <a:r>
              <a:rPr lang="en-US" altLang="ja-JP" sz="1600" dirty="0"/>
              <a:t>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4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1082</Words>
  <Application>Microsoft Office PowerPoint</Application>
  <PresentationFormat>ワイド画面</PresentationFormat>
  <Paragraphs>199</Paragraphs>
  <Slides>14</Slides>
  <Notes>3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ご提案</vt:lpstr>
      <vt:lpstr>検索画面</vt:lpstr>
      <vt:lpstr>Retrieve Assay Dataボタンの処理</vt:lpstr>
      <vt:lpstr>テンプレートの利用手順</vt:lpstr>
      <vt:lpstr>Filter_TABLENAMEページの追加について</vt:lpstr>
      <vt:lpstr>技術調査項目</vt:lpstr>
      <vt:lpstr>懸念事項</vt:lpstr>
      <vt:lpstr>Memo</vt:lpstr>
      <vt:lpstr>Memo</vt:lpstr>
      <vt:lpstr>DB Architecture</vt:lpstr>
      <vt:lpstr>PowerPoint プレゼンテーション</vt:lpstr>
      <vt:lpstr>Admin Schema</vt:lpstr>
      <vt:lpstr>Steps with “NC Data Connector”</vt:lpstr>
      <vt:lpstr>Requirement of NC Data Connector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ご提案</dc:title>
  <dc:creator>Bai, Junhong</dc:creator>
  <cp:lastModifiedBy>Bai, Junhong</cp:lastModifiedBy>
  <cp:revision>62</cp:revision>
  <dcterms:created xsi:type="dcterms:W3CDTF">2018-10-24T02:30:01Z</dcterms:created>
  <dcterms:modified xsi:type="dcterms:W3CDTF">2018-11-22T01:24:22Z</dcterms:modified>
</cp:coreProperties>
</file>