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79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61" r:id="rId26"/>
    <p:sldId id="290" r:id="rId27"/>
  </p:sldIdLst>
  <p:sldSz cx="18288000" cy="10287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rmorant Garamond Bold" panose="020B0604020202020204" charset="0"/>
      <p:regular r:id="rId32"/>
    </p:embeddedFont>
    <p:embeddedFont>
      <p:font typeface="Overpass Light" panose="020B0604020202020204" charset="0"/>
      <p:regular r:id="rId33"/>
    </p:embeddedFont>
    <p:embeddedFont>
      <p:font typeface="Overpass Light Bol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A03B6-D5BC-4187-A7C6-5E3531A96BBB}" v="13780" dt="2025-06-14T02:15:22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189498"/>
            <a:ext cx="16248387" cy="1313968"/>
            <a:chOff x="0" y="0"/>
            <a:chExt cx="21664516" cy="175195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1661676" cy="145782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591211"/>
              <a:ext cx="21664516" cy="11607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00"/>
                </a:lnSpc>
                <a:spcBef>
                  <a:spcPct val="0"/>
                </a:spcBef>
              </a:pPr>
              <a:r>
                <a:rPr lang="pt-BR" sz="2800" b="1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Discentes:</a:t>
              </a: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 Ruan </a:t>
              </a:r>
              <a:r>
                <a:rPr lang="pt-BR" sz="2800" err="1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Pactrick</a:t>
              </a: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 de Sousa e Sousa, Marcos </a:t>
              </a:r>
              <a:r>
                <a:rPr lang="pt-BR" sz="2800" err="1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Antonio</a:t>
              </a: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 Nunes de Alencar e Leonardo Sampaio Serra.</a:t>
              </a: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055215"/>
            <a:ext cx="11716860" cy="7758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956"/>
              </a:lnSpc>
            </a:pPr>
            <a:endParaRPr/>
          </a:p>
          <a:p>
            <a:pPr>
              <a:lnSpc>
                <a:spcPts val="14956"/>
              </a:lnSpc>
            </a:pPr>
            <a:r>
              <a:rPr lang="en-US" sz="1495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Redes Semânticas</a:t>
            </a:r>
            <a:endParaRPr lang="en-US" sz="14950" b="1" noProof="1">
              <a:solidFill>
                <a:srgbClr val="1A1B18"/>
              </a:solidFill>
              <a:latin typeface="Cormorant Garamond Bold"/>
              <a:ea typeface="Cormorant Garamond Bold"/>
              <a:cs typeface="Cormorant Garamond Bold"/>
            </a:endParaRPr>
          </a:p>
          <a:p>
            <a:pPr>
              <a:lnSpc>
                <a:spcPts val="14956"/>
              </a:lnSpc>
            </a:pPr>
            <a:endParaRPr lang="en-US" sz="14950" b="1" noProof="1">
              <a:solidFill>
                <a:srgbClr val="1A1B18"/>
              </a:solidFill>
              <a:latin typeface="Cormorant Garamond Bold"/>
              <a:ea typeface="Cormorant Garamond Bold"/>
              <a:cs typeface="Cormorant Garamon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E191D4-F44A-F983-F403-E3042970E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B2366B9-B11F-6C95-BA08-F546E5D985FA}"/>
              </a:ext>
            </a:extLst>
          </p:cNvPr>
          <p:cNvSpPr txBox="1"/>
          <p:nvPr/>
        </p:nvSpPr>
        <p:spPr>
          <a:xfrm>
            <a:off x="1027814" y="1438299"/>
            <a:ext cx="17265337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Classificação das Redes Semânticas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93EA950-41F7-6BF3-6846-23CE60323D5C}"/>
              </a:ext>
            </a:extLst>
          </p:cNvPr>
          <p:cNvGrpSpPr/>
          <p:nvPr/>
        </p:nvGrpSpPr>
        <p:grpSpPr>
          <a:xfrm>
            <a:off x="1027814" y="2924856"/>
            <a:ext cx="13577977" cy="7677780"/>
            <a:chOff x="-3883068" y="-3674302"/>
            <a:chExt cx="18103970" cy="10237043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2B99C703-83F9-CFB6-5F6B-A517040BDDEB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C12E1A5-9B96-FCC9-82A1-7D51CC6BDE7D}"/>
                </a:ext>
              </a:extLst>
            </p:cNvPr>
            <p:cNvSpPr txBox="1"/>
            <p:nvPr/>
          </p:nvSpPr>
          <p:spPr>
            <a:xfrm>
              <a:off x="-3883068" y="-2533768"/>
              <a:ext cx="18103970" cy="9096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+mn-lt"/>
                  <a:cs typeface="+mn-lt"/>
                </a:rPr>
                <a:t>Redes Causais:</a:t>
              </a: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As redes causais estabelecem relações de causa e efeito entre os conceitos. São amplamente aplicadas em sistemas de decisão, aprendizado de máquina explicável (XAI) e raciocínio probabilístico. Elas permitem inferir consequências a partir de causas observadas, como “Se há vazamento, então há risco de curto-circuito”, sendo centrais em modelos preditivos e diagnósticos.</a:t>
              </a:r>
              <a:endParaRPr lang="pt-BR" sz="2800">
                <a:latin typeface="Overpass Light"/>
                <a:ea typeface="+mn-lt"/>
                <a:cs typeface="+mn-lt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Calibri"/>
                  <a:cs typeface="Calibri"/>
                </a:rPr>
                <a:t>Exemplo prático:</a:t>
              </a:r>
            </a:p>
            <a:p>
              <a:pPr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Falta de manutenção causa falha estrutural e falha estrutural leva a interdição.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-&gt; </a:t>
              </a: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Aplicada em modelos preditivos para engenharia ou gestão de risco.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03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52C30-9C21-2C3E-D64E-82907462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95C48DF-5A08-9E87-5AE9-1D65F8465095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Aplicações das Redes Semânticas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CB352E1-87CF-2EE6-9406-BF2BECD83348}"/>
              </a:ext>
            </a:extLst>
          </p:cNvPr>
          <p:cNvGrpSpPr/>
          <p:nvPr/>
        </p:nvGrpSpPr>
        <p:grpSpPr>
          <a:xfrm>
            <a:off x="1027814" y="2924856"/>
            <a:ext cx="13577977" cy="7851400"/>
            <a:chOff x="-3883068" y="-3674302"/>
            <a:chExt cx="18103970" cy="10468536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DCAB4A72-547F-FE3D-11A1-A79993188031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3AC4A32-45F7-4C5D-CBCF-2DA830D7AF71}"/>
                </a:ext>
              </a:extLst>
            </p:cNvPr>
            <p:cNvSpPr txBox="1"/>
            <p:nvPr/>
          </p:nvSpPr>
          <p:spPr>
            <a:xfrm>
              <a:off x="-3883068" y="-2302274"/>
              <a:ext cx="18103970" cy="9096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+mn-lt"/>
                  <a:cs typeface="+mn-lt"/>
                </a:rPr>
                <a:t>As redes semânticas encontram aplicações em diversos campos de IA. Este incluem processamento de linguagem natural, representação de conhecimento, recuperação de informações e compreensão:</a:t>
              </a:r>
              <a:endParaRPr lang="pt-BR"/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latin typeface="Overpass Light"/>
                  <a:ea typeface="Calibri"/>
                  <a:cs typeface="Calibri"/>
                </a:rPr>
                <a:t>Processamento de Linguagem Natural;</a:t>
              </a:r>
            </a:p>
            <a:p>
              <a:pPr lvl="1"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"/>
                <a:ea typeface="+mn-lt"/>
                <a:cs typeface="+mn-lt"/>
              </a:endParaRPr>
            </a:p>
            <a:p>
              <a:pPr lvl="2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Sistemas de Gestão do Conhecimento;</a:t>
              </a:r>
            </a:p>
            <a:p>
              <a:pPr marL="457200" lvl="2"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2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Suporte à Decisão em Sistemas de IA;</a:t>
              </a:r>
            </a:p>
            <a:p>
              <a:pPr marL="457200" lvl="2"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2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Melhoramento a Aprendizagem de Máquina em Tecnologias Educacionais.</a:t>
              </a: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69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7B525-D34A-FB40-5ED5-F11FEEC78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DD1177-D4E9-A342-199B-C28D047C1EE2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Modelagem IFC</a:t>
            </a:r>
            <a:endParaRPr lang="pt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2495B5C-583C-F0D7-BD2C-1AC30FD09C4F}"/>
              </a:ext>
            </a:extLst>
          </p:cNvPr>
          <p:cNvGrpSpPr/>
          <p:nvPr/>
        </p:nvGrpSpPr>
        <p:grpSpPr>
          <a:xfrm>
            <a:off x="1027814" y="2924856"/>
            <a:ext cx="13577977" cy="9125904"/>
            <a:chOff x="-3883068" y="-3674302"/>
            <a:chExt cx="18103970" cy="1216787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CBAE9EAD-C0E9-50D6-C975-7D1E91B6A366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ABC43A7-D6B7-1CFC-61E5-2B135C7E9B0A}"/>
                </a:ext>
              </a:extLst>
            </p:cNvPr>
            <p:cNvSpPr txBox="1"/>
            <p:nvPr/>
          </p:nvSpPr>
          <p:spPr>
            <a:xfrm>
              <a:off x="-3883068" y="-2996755"/>
              <a:ext cx="18103970" cy="11490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ea typeface="+mn-lt"/>
                  <a:cs typeface="+mn-lt"/>
                </a:rPr>
                <a:t>A sua sigla significa Industry Foundation Classes;</a:t>
              </a:r>
              <a:endParaRPr lang="en-US" sz="2800" noProof="1">
                <a:latin typeface="Overpass Light"/>
                <a:ea typeface="+mn-lt"/>
                <a:cs typeface="+mn-lt"/>
              </a:endParaRPr>
            </a:p>
            <a:p>
              <a:pPr algn="just">
                <a:lnSpc>
                  <a:spcPts val="2800"/>
                </a:lnSpc>
              </a:pPr>
              <a:endParaRPr lang="en-US" sz="2800" noProof="1">
                <a:ea typeface="+mn-lt"/>
                <a:cs typeface="+mn-lt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ea typeface="+mn-lt"/>
                  <a:cs typeface="+mn-lt"/>
                </a:rPr>
                <a:t>É um modelo aberto e padronizado para representação de informações da construção civil e arquitetura;</a:t>
              </a:r>
              <a:endParaRPr lang="en-US" sz="2800" noProof="1">
                <a:latin typeface="Overpass Light"/>
                <a:ea typeface="+mn-lt"/>
                <a:cs typeface="+mn-lt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ea typeface="+mn-lt"/>
                <a:cs typeface="+mn-lt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ea typeface="+mn-lt"/>
                  <a:cs typeface="+mn-lt"/>
                </a:rPr>
                <a:t>Utilizado amplamente no contexto de BIM (Building Information Modeling);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ea typeface="+mn-lt"/>
                <a:cs typeface="+mn-lt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ea typeface="+mn-lt"/>
                  <a:cs typeface="+mn-lt"/>
                </a:rPr>
                <a:t>Permite que diferentes softwares (Revit, ArchiCAD, BlenderBIM) troquem dados sem perder significado ou estrutura;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ea typeface="+mn-lt"/>
                <a:cs typeface="+mn-lt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ea typeface="+mn-lt"/>
                  <a:cs typeface="+mn-lt"/>
                </a:rPr>
                <a:t>Promove a interoperabilidade entre sistemas de modelagem 3D, simulação, análise estrutural, orçamento, cronograma e manutenção predial;</a:t>
              </a:r>
              <a:endParaRPr lang="en-US" sz="2800" noProof="1">
                <a:latin typeface="Calibri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Padroniza a representação semântica de objetos da construção, como paredes, portas, materiais, etc.</a:t>
              </a: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905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A2D8E-1590-AE0F-C359-B4561F840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19339F9-C5A9-1210-4C07-D25542D1FB3B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Modelagem IFC</a:t>
            </a:r>
            <a:endParaRPr lang="pt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1E73CEC-4B93-BD19-E625-2455389B35B7}"/>
              </a:ext>
            </a:extLst>
          </p:cNvPr>
          <p:cNvGrpSpPr/>
          <p:nvPr/>
        </p:nvGrpSpPr>
        <p:grpSpPr>
          <a:xfrm>
            <a:off x="1027814" y="2924856"/>
            <a:ext cx="13577977" cy="8726062"/>
            <a:chOff x="-3883068" y="-3674302"/>
            <a:chExt cx="18103970" cy="11634752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5A876D50-CC95-5F15-FFBF-0402B340669B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83002FD-0778-71A2-A340-9FA407A4B023}"/>
                </a:ext>
              </a:extLst>
            </p:cNvPr>
            <p:cNvSpPr txBox="1"/>
            <p:nvPr/>
          </p:nvSpPr>
          <p:spPr>
            <a:xfrm>
              <a:off x="-3883068" y="-2572350"/>
              <a:ext cx="18103970" cy="10532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O modelo IFC é baseado em uma estrutura semântica orientada a objetos. Ou seja, cada elemento (como ifcWall, ifcDoor, ifcMaterial) é uma classe com atributos, relações e hierarquias.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Exemplos:</a:t>
              </a:r>
            </a:p>
            <a:p>
              <a:pPr lvl="1"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IfcWall -&gt; possui -&gt; ifcMaterial;</a:t>
              </a:r>
            </a:p>
            <a:p>
              <a:pPr lvl="1"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IfcWall -&gt; está contido em -&gt; ifcBuildingStorey.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Essas relações podem ser transformadas em redes semânticas, permitindo raciocínio automatizado.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68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67E73B-B71E-86F6-B578-C893A7848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2A2F8DC-7F68-8031-F7E8-B7FC8001067A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RDF</a:t>
            </a:r>
            <a:endParaRPr lang="pt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0126B65-DFE1-76C0-1A56-6EA4ECB0CD1D}"/>
              </a:ext>
            </a:extLst>
          </p:cNvPr>
          <p:cNvGrpSpPr/>
          <p:nvPr/>
        </p:nvGrpSpPr>
        <p:grpSpPr>
          <a:xfrm>
            <a:off x="1027814" y="2924856"/>
            <a:ext cx="13577977" cy="10162353"/>
            <a:chOff x="-3883068" y="-3674302"/>
            <a:chExt cx="18103970" cy="13549807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C69C847-49FC-DBB4-0782-B24B252DA2C9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3DB8910-9E91-E372-307D-E17E582AC5D9}"/>
                </a:ext>
              </a:extLst>
            </p:cNvPr>
            <p:cNvSpPr txBox="1"/>
            <p:nvPr/>
          </p:nvSpPr>
          <p:spPr>
            <a:xfrm>
              <a:off x="-3883068" y="-2572350"/>
              <a:ext cx="18103970" cy="12447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A sua sigla significa Resource Descripition Framework;</a:t>
              </a:r>
              <a:endParaRPr lang="pt-BR"/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+mn-lt"/>
                  <a:cs typeface="+mn-lt"/>
                </a:rPr>
                <a:t>É uma estrutura padrão do W3C para representar informações de forma semântica na Web. Ele foi criado para dar significado aos dados e facilitar a interoperabilidade entre diferentes sistemas e fontes de informação;</a:t>
              </a:r>
              <a:endParaRPr lang="en-US"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Em vez de apenas armazenar dados, o RDF representa o significado das relações entre os dados.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É baseado em triplas, ou seja, conjuntos com três partes: Sujeito – Predicado – Objeto.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Exemplo:</a:t>
              </a:r>
            </a:p>
            <a:p>
              <a:pPr lvl="1" algn="just">
                <a:lnSpc>
                  <a:spcPts val="2800"/>
                </a:lnSpc>
                <a:buFont typeface="Arial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:Parede01 :possuiMaterial :Concreto mas também pode ser lido como: "A parede 01 possui como material o concreto".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21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CB082-E7B0-739E-D713-490F8A54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5741959-A9D5-70B6-ACFB-EE1C30458AB9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Aplicações do RDF</a:t>
            </a:r>
            <a:endParaRPr lang="pt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01E5A65-B1F5-EE0F-EBB8-A58ED3108E78}"/>
              </a:ext>
            </a:extLst>
          </p:cNvPr>
          <p:cNvGrpSpPr/>
          <p:nvPr/>
        </p:nvGrpSpPr>
        <p:grpSpPr>
          <a:xfrm>
            <a:off x="1027814" y="2924856"/>
            <a:ext cx="13577977" cy="7362114"/>
            <a:chOff x="-3883068" y="-3674302"/>
            <a:chExt cx="18103970" cy="9816154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E66AA21D-3F9A-5C86-7465-F64D850F43B9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19D7262-15FA-AEA4-9EA9-C1F0169AC07E}"/>
                </a:ext>
              </a:extLst>
            </p:cNvPr>
            <p:cNvSpPr txBox="1"/>
            <p:nvPr/>
          </p:nvSpPr>
          <p:spPr>
            <a:xfrm>
              <a:off x="-3883068" y="-2475894"/>
              <a:ext cx="18103970" cy="861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Ontologias: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RDF é a base de linguagens como OWL (Web Ontology Language);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ea typeface="+mn-lt"/>
                  <a:cs typeface="+mn-lt"/>
                </a:rPr>
                <a:t>Consultas semânticas: </a:t>
              </a:r>
              <a:r>
                <a:rPr lang="en-US" sz="2800" noProof="1">
                  <a:solidFill>
                    <a:srgbClr val="1A1B18"/>
                  </a:solidFill>
                  <a:ea typeface="+mn-lt"/>
                  <a:cs typeface="+mn-lt"/>
                </a:rPr>
                <a:t>com SPARQL, é possível fazer buscas complexas e inferências;</a:t>
              </a:r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Web Semântica: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dados conectados de forma inteligente (Linked Data);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Integração de dados: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permite unir informações de diferentes domínios.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800" b="1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97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521FBA-6D81-17CC-D2C0-53D0799FF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97875ED-39D2-BD40-3537-1CA6CD258062}"/>
              </a:ext>
            </a:extLst>
          </p:cNvPr>
          <p:cNvSpPr txBox="1"/>
          <p:nvPr/>
        </p:nvSpPr>
        <p:spPr>
          <a:xfrm>
            <a:off x="1027814" y="1438299"/>
            <a:ext cx="15355515" cy="26432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IFC + RDF: Integração entre BIM e Web Semântica</a:t>
            </a:r>
            <a:endParaRPr lang="pt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B6D7CC0-47C7-87C6-4EF3-AB2BE192D3E7}"/>
              </a:ext>
            </a:extLst>
          </p:cNvPr>
          <p:cNvGrpSpPr/>
          <p:nvPr/>
        </p:nvGrpSpPr>
        <p:grpSpPr>
          <a:xfrm>
            <a:off x="1027814" y="4284881"/>
            <a:ext cx="13577977" cy="8581379"/>
            <a:chOff x="-3883068" y="-1860935"/>
            <a:chExt cx="18103970" cy="11441842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6B57CEA-384F-368C-F85D-E021CF5952A5}"/>
                </a:ext>
              </a:extLst>
            </p:cNvPr>
            <p:cNvSpPr/>
            <p:nvPr/>
          </p:nvSpPr>
          <p:spPr>
            <a:xfrm>
              <a:off x="-3883068" y="-1860935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B6609CE-9B6D-E97F-B8B6-3ECFFD761DBC}"/>
                </a:ext>
              </a:extLst>
            </p:cNvPr>
            <p:cNvSpPr txBox="1"/>
            <p:nvPr/>
          </p:nvSpPr>
          <p:spPr>
            <a:xfrm>
              <a:off x="-3883068" y="-951893"/>
              <a:ext cx="18103970" cy="10532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A conversão de modelos IFC para RDF permite representar elementos da construção em uma estrutura semântica e interligada, alinhada com os princípios da Web Semântica proposta pelo W3C.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Ao convertê-lo para RDF, pode-se: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Representar os dados como triplas (sujeito, precidado, objeto);</a:t>
              </a: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Aplicar ontologias (como ifcOWL);</a:t>
              </a: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Utilizar SPARQL para consultas inteligentes;</a:t>
              </a: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Integrar com grafos de conhecimento, como o Neo4j.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395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E8773-3E77-5076-3519-1FC9A112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2F204AF-AD79-8E2D-CB14-7D0D2558E355}"/>
              </a:ext>
            </a:extLst>
          </p:cNvPr>
          <p:cNvSpPr txBox="1"/>
          <p:nvPr/>
        </p:nvSpPr>
        <p:spPr>
          <a:xfrm>
            <a:off x="1027814" y="1438299"/>
            <a:ext cx="15355515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Problema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E2A7050-F138-4E96-09C0-F4DE0858D2E9}"/>
              </a:ext>
            </a:extLst>
          </p:cNvPr>
          <p:cNvGrpSpPr/>
          <p:nvPr/>
        </p:nvGrpSpPr>
        <p:grpSpPr>
          <a:xfrm>
            <a:off x="1027814" y="2866982"/>
            <a:ext cx="13577977" cy="9045907"/>
            <a:chOff x="-3883068" y="-3751467"/>
            <a:chExt cx="18103970" cy="26134243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E5A3745D-6296-7EEE-1595-149FF42BF9A5}"/>
                </a:ext>
              </a:extLst>
            </p:cNvPr>
            <p:cNvSpPr/>
            <p:nvPr/>
          </p:nvSpPr>
          <p:spPr>
            <a:xfrm>
              <a:off x="-3883068" y="-3751467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4936996-6016-D9CB-1342-EF408DB3CEC1}"/>
                </a:ext>
              </a:extLst>
            </p:cNvPr>
            <p:cNvSpPr txBox="1"/>
            <p:nvPr/>
          </p:nvSpPr>
          <p:spPr>
            <a:xfrm>
              <a:off x="-3883068" y="-2514475"/>
              <a:ext cx="18103970" cy="248972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Na indústria BIM (Building Information Modeling) um modelo 3D pode parece perfeito visualmente, mas pode conter erros "invisíveis" em sua estrutura de dados, como por exemplo: relações  quebradas, propriedades faltantes, inconsistências que podem custar caro na fase de construção.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A ideia principal era criar um inspetor digital que pudesse enxergar além da geometria. E o resultado foi uma ferramenta híbrida, com dois "cerebros" distintos:</a:t>
              </a: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O Cérebro Geométrico: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um auditor rápido, nativo do Blender, capaz de realizar verificações diretas nas dimensões e propriedades dos objetos na cena;</a:t>
              </a:r>
            </a:p>
            <a:p>
              <a:pPr lvl="1" algn="just">
                <a:lnSpc>
                  <a:spcPts val="2800"/>
                </a:lnSpc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914400" lvl="1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O Cérebro Semântico (o coração do projeto):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uma podera pipeline de IA que transforma o modelo BIM em um grafo de conhecimento para encontrar anomalias complexas que nenhuma inspeção visual ou geo métrica conseguiria detectar.</a:t>
              </a:r>
              <a:endParaRPr lang="en-US" sz="2800">
                <a:latin typeface="Overpass Light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6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6C4B6-188B-2489-6B25-76311881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54177FA-25FF-9875-DCF9-FB42C6C73D8E}"/>
              </a:ext>
            </a:extLst>
          </p:cNvPr>
          <p:cNvSpPr txBox="1"/>
          <p:nvPr/>
        </p:nvSpPr>
        <p:spPr>
          <a:xfrm>
            <a:off x="1027814" y="1438299"/>
            <a:ext cx="15355515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Nossas Tecnologias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48E61E6-2149-76B6-F9D6-9724E797466E}"/>
              </a:ext>
            </a:extLst>
          </p:cNvPr>
          <p:cNvGrpSpPr/>
          <p:nvPr/>
        </p:nvGrpSpPr>
        <p:grpSpPr>
          <a:xfrm>
            <a:off x="1027814" y="2809109"/>
            <a:ext cx="13577977" cy="6974295"/>
            <a:chOff x="-3883068" y="-3751467"/>
            <a:chExt cx="18103970" cy="2838382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26B6358E-CA7C-6A55-A20F-CF71419B01DE}"/>
                </a:ext>
              </a:extLst>
            </p:cNvPr>
            <p:cNvSpPr/>
            <p:nvPr/>
          </p:nvSpPr>
          <p:spPr>
            <a:xfrm>
              <a:off x="-3883068" y="-3751467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49D71B1-BF7D-8D97-87A4-4C149B03FF64}"/>
                </a:ext>
              </a:extLst>
            </p:cNvPr>
            <p:cNvSpPr txBox="1"/>
            <p:nvPr/>
          </p:nvSpPr>
          <p:spPr>
            <a:xfrm>
              <a:off x="-3883068" y="-1302274"/>
              <a:ext cx="18103970" cy="259346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Blender: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o ambiente 3D que é importado o IFC e ocorre as verificações da anomalias;</a:t>
              </a:r>
              <a:endParaRPr lang="pt-BR"/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IFC: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foi utilizado a implementação dada como exemplo pelo professor;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Ifcopenshell: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decodificador do arquivo IFC para dentro do Python;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Rdflib: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transformou as informações do IFC no padrão universal para RDF, criando um grafo mais completo;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Neo4j (com py2neo):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é o banco de dados de grafos que foi utilizado nesse projeto;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Lark-parser: 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permitiu criar uma linguagem de regra simples e legível;</a:t>
              </a:r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b="1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Python:</a:t>
              </a:r>
              <a:r>
                <a:rPr lang="en-US" sz="2800" noProof="1">
                  <a:solidFill>
                    <a:srgbClr val="1A1B18"/>
                  </a:solidFill>
                  <a:latin typeface="Overpass Light"/>
                  <a:ea typeface="Calibri"/>
                  <a:cs typeface="Calibri"/>
                </a:rPr>
                <a:t> a linguagem que uniu todas essas ferramentas especializadas, gerenciando o fluxo de dados desde o arquivo IFC até a resposta final.</a:t>
              </a:r>
            </a:p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013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C00A7-6319-AFC7-FF8F-62E53AE7B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1663A48-65DE-6943-A438-D7A76FF55701}"/>
              </a:ext>
            </a:extLst>
          </p:cNvPr>
          <p:cNvSpPr txBox="1"/>
          <p:nvPr/>
        </p:nvSpPr>
        <p:spPr>
          <a:xfrm>
            <a:off x="1027814" y="1438299"/>
            <a:ext cx="15355515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Fluxograma Python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1CA5156-255B-D996-7E4B-996770D89D15}"/>
              </a:ext>
            </a:extLst>
          </p:cNvPr>
          <p:cNvGrpSpPr/>
          <p:nvPr/>
        </p:nvGrpSpPr>
        <p:grpSpPr>
          <a:xfrm>
            <a:off x="1027814" y="2809109"/>
            <a:ext cx="13577977" cy="3833454"/>
            <a:chOff x="-3883068" y="-3751467"/>
            <a:chExt cx="18103970" cy="1560130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05B550E3-CA44-7B32-2D2B-7737A4DCA519}"/>
                </a:ext>
              </a:extLst>
            </p:cNvPr>
            <p:cNvSpPr/>
            <p:nvPr/>
          </p:nvSpPr>
          <p:spPr>
            <a:xfrm>
              <a:off x="-3883068" y="-3751467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DC6EBC6-D838-E73F-A9D8-F31DBDCD6851}"/>
                </a:ext>
              </a:extLst>
            </p:cNvPr>
            <p:cNvSpPr txBox="1"/>
            <p:nvPr/>
          </p:nvSpPr>
          <p:spPr>
            <a:xfrm>
              <a:off x="-3883068" y="-1302276"/>
              <a:ext cx="18103970" cy="13152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5FC379AF-ECDC-3030-FFA7-DAB05BED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13" t="285" r="-402" b="50453"/>
          <a:stretch>
            <a:fillRect/>
          </a:stretch>
        </p:blipFill>
        <p:spPr>
          <a:xfrm>
            <a:off x="1030750" y="4295113"/>
            <a:ext cx="5511141" cy="532396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2AD8159-7F04-B5BB-3BAA-E05BD0824362}"/>
              </a:ext>
            </a:extLst>
          </p:cNvPr>
          <p:cNvSpPr txBox="1"/>
          <p:nvPr/>
        </p:nvSpPr>
        <p:spPr>
          <a:xfrm>
            <a:off x="1015677" y="3352318"/>
            <a:ext cx="67943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noProof="1">
                <a:solidFill>
                  <a:srgbClr val="1A1B18"/>
                </a:solidFill>
                <a:latin typeface="Overpass Light"/>
              </a:rPr>
              <a:t>O importador (importador_com_rdf.py):</a:t>
            </a:r>
            <a:endParaRPr lang="pt-BR" sz="2800" noProof="1">
              <a:latin typeface="Overpas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273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146825" y="1106987"/>
            <a:ext cx="131392" cy="8151313"/>
          </a:xfrm>
          <a:prstGeom prst="rect">
            <a:avLst/>
          </a:prstGeom>
          <a:solidFill>
            <a:srgbClr val="CDA63C"/>
          </a:solidFill>
        </p:spPr>
      </p:sp>
      <p:sp>
        <p:nvSpPr>
          <p:cNvPr id="3" name="TextBox 3"/>
          <p:cNvSpPr txBox="1"/>
          <p:nvPr/>
        </p:nvSpPr>
        <p:spPr>
          <a:xfrm>
            <a:off x="3036139" y="1114425"/>
            <a:ext cx="6972332" cy="129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sym typeface="Cormorant Garamond Bold"/>
              </a:rPr>
              <a:t>Sumário</a:t>
            </a:r>
            <a:endParaRPr lang="pt-BR" sz="8000" noProof="1"/>
          </a:p>
        </p:txBody>
      </p:sp>
      <p:grpSp>
        <p:nvGrpSpPr>
          <p:cNvPr id="4" name="Group 4"/>
          <p:cNvGrpSpPr/>
          <p:nvPr/>
        </p:nvGrpSpPr>
        <p:grpSpPr>
          <a:xfrm>
            <a:off x="3036139" y="2579020"/>
            <a:ext cx="6972332" cy="6372773"/>
            <a:chOff x="0" y="-5426118"/>
            <a:chExt cx="9296442" cy="8497027"/>
          </a:xfrm>
        </p:grpSpPr>
        <p:sp>
          <p:nvSpPr>
            <p:cNvPr id="5" name="TextBox 5"/>
            <p:cNvSpPr txBox="1"/>
            <p:nvPr/>
          </p:nvSpPr>
          <p:spPr>
            <a:xfrm>
              <a:off x="0" y="-5426118"/>
              <a:ext cx="9296442" cy="633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000" b="1" spc="-45" noProof="1">
                  <a:solidFill>
                    <a:srgbClr val="1A1B18"/>
                  </a:solidFill>
                  <a:latin typeface="Cormorant Garamond Bold"/>
                  <a:ea typeface="Cormorant Garamond Bold"/>
                  <a:cs typeface="Cormorant Garamond Bold"/>
                  <a:sym typeface="Cormorant Garamond Bold"/>
                </a:rPr>
                <a:t>Tópicos que serão visto na apresentação: </a:t>
              </a:r>
              <a:endParaRPr lang="en-US" sz="3000" b="1" spc="-45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315725"/>
              <a:ext cx="9296442" cy="7386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22580" lvl="1" indent="-161290" algn="l">
                <a:lnSpc>
                  <a:spcPts val="2738"/>
                </a:lnSpc>
                <a:buFont typeface="Arial"/>
                <a:buChar char="•"/>
              </a:pP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  <a:sym typeface="Overpass Light"/>
                </a:rPr>
                <a:t>Introdução;</a:t>
              </a: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 marL="161290" lvl="1">
                <a:lnSpc>
                  <a:spcPts val="2738"/>
                </a:lnSpc>
              </a:pP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</a:rPr>
                <a:t>Fundamentação Teórica;</a:t>
              </a:r>
            </a:p>
            <a:p>
              <a:pPr marL="161290" lvl="1">
                <a:lnSpc>
                  <a:spcPts val="2738"/>
                </a:lnSpc>
              </a:pP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</a:rPr>
                <a:t>Classificação de Redes Semânticas;</a:t>
              </a: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</a:rPr>
                <a:t>Aplicações das Redes Semânticas;</a:t>
              </a: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</a:rPr>
                <a:t>Modelagem IFC;</a:t>
              </a: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</a:rPr>
                <a:t>RDF;</a:t>
              </a: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</a:rPr>
                <a:t>Aplicações do RDF;</a:t>
              </a: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endPara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 marL="322580" lvl="1" indent="-161290">
                <a:lnSpc>
                  <a:spcPts val="2738"/>
                </a:lnSpc>
                <a:buFont typeface="Arial"/>
                <a:buChar char="•"/>
              </a:pPr>
              <a:r>
                <a:rPr lang="pt-BR" sz="2800">
                  <a:solidFill>
                    <a:srgbClr val="1A1B18"/>
                  </a:solidFill>
                  <a:latin typeface="Overpass Light"/>
                  <a:ea typeface="Overpass Light"/>
                  <a:cs typeface="Overpass Light"/>
                </a:rPr>
                <a:t>IFC + RDF: Integração entre BIM e Web Semântica.</a:t>
              </a:r>
            </a:p>
          </p:txBody>
        </p:sp>
      </p:grpSp>
      <p:sp>
        <p:nvSpPr>
          <p:cNvPr id="9" name="TextBox 6">
            <a:extLst>
              <a:ext uri="{FF2B5EF4-FFF2-40B4-BE49-F238E27FC236}">
                <a16:creationId xmlns:a16="http://schemas.microsoft.com/office/drawing/2014/main" id="{E8E09DE0-B501-6205-2C80-DD1DCFCFE3B2}"/>
              </a:ext>
            </a:extLst>
          </p:cNvPr>
          <p:cNvSpPr txBox="1"/>
          <p:nvPr/>
        </p:nvSpPr>
        <p:spPr>
          <a:xfrm>
            <a:off x="10610210" y="3423297"/>
            <a:ext cx="6972332" cy="5193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2580" lvl="1" indent="-161290" algn="l">
              <a:lnSpc>
                <a:spcPts val="2738"/>
              </a:lnSpc>
              <a:buFont typeface="Arial"/>
              <a:buChar char="•"/>
            </a:pPr>
            <a:r>
              <a: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rPr>
              <a:t>Problema;</a:t>
            </a: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r>
              <a: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rPr>
              <a:t>Nossas Tecnologias;</a:t>
            </a: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r>
              <a: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rPr>
              <a:t>Fluxograma Python;</a:t>
            </a: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r>
              <a: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rPr>
              <a:t>Modelo IFC no Blender;</a:t>
            </a: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r>
              <a: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rPr>
              <a:t>Grafo no Neo4j;</a:t>
            </a: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r>
              <a:rPr lang="pt-BR" sz="28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rPr>
              <a:t>Conclusão</a:t>
            </a: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  <a:p>
            <a:pPr marL="322580" lvl="1" indent="-161290">
              <a:lnSpc>
                <a:spcPts val="2738"/>
              </a:lnSpc>
              <a:buFont typeface="Arial"/>
              <a:buChar char="•"/>
            </a:pPr>
            <a:endParaRPr lang="pt-BR" sz="2800">
              <a:solidFill>
                <a:srgbClr val="1A1B18"/>
              </a:solidFill>
              <a:latin typeface="Overpass Light"/>
              <a:ea typeface="Overpass Light"/>
              <a:cs typeface="Overpas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92E77-0371-5D04-BBDC-6603B2899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AE447A6-2A6D-0498-B563-0CE2FB7380FE}"/>
              </a:ext>
            </a:extLst>
          </p:cNvPr>
          <p:cNvSpPr txBox="1"/>
          <p:nvPr/>
        </p:nvSpPr>
        <p:spPr>
          <a:xfrm>
            <a:off x="1027814" y="1438299"/>
            <a:ext cx="15355515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Fluxograma Python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0460DA2-B0E9-D1F9-6B50-22B620C05D02}"/>
              </a:ext>
            </a:extLst>
          </p:cNvPr>
          <p:cNvGrpSpPr/>
          <p:nvPr/>
        </p:nvGrpSpPr>
        <p:grpSpPr>
          <a:xfrm>
            <a:off x="1027814" y="2809109"/>
            <a:ext cx="13577977" cy="3833454"/>
            <a:chOff x="-3883068" y="-3751467"/>
            <a:chExt cx="18103970" cy="1560130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9597441F-4736-9743-BCBE-2687B5EEB980}"/>
                </a:ext>
              </a:extLst>
            </p:cNvPr>
            <p:cNvSpPr/>
            <p:nvPr/>
          </p:nvSpPr>
          <p:spPr>
            <a:xfrm>
              <a:off x="-3883068" y="-3751467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2A7099A-B182-A477-1741-D7CD533B7DC2}"/>
                </a:ext>
              </a:extLst>
            </p:cNvPr>
            <p:cNvSpPr txBox="1"/>
            <p:nvPr/>
          </p:nvSpPr>
          <p:spPr>
            <a:xfrm>
              <a:off x="-3883068" y="-1302276"/>
              <a:ext cx="18103970" cy="13152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1F76378C-17C3-A83C-FB42-FDDBA0D2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6" y="3892892"/>
            <a:ext cx="4831948" cy="549616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26BC97-297C-458F-71FE-83D4C263CE97}"/>
              </a:ext>
            </a:extLst>
          </p:cNvPr>
          <p:cNvSpPr txBox="1"/>
          <p:nvPr/>
        </p:nvSpPr>
        <p:spPr>
          <a:xfrm>
            <a:off x="1030147" y="319316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Overpass Light"/>
              </a:rPr>
              <a:t>Continuação:</a:t>
            </a:r>
            <a:endParaRPr lang="pt-BR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25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A52698-3793-5B60-FD11-869F745CB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C8D62F8-B1D9-909D-92F3-16A2A1C75B3E}"/>
              </a:ext>
            </a:extLst>
          </p:cNvPr>
          <p:cNvSpPr txBox="1"/>
          <p:nvPr/>
        </p:nvSpPr>
        <p:spPr>
          <a:xfrm>
            <a:off x="1027814" y="1438299"/>
            <a:ext cx="15355515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Fluxograma Python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2C0E45A-6E39-C92B-3B05-9E716DF7FD07}"/>
              </a:ext>
            </a:extLst>
          </p:cNvPr>
          <p:cNvGrpSpPr/>
          <p:nvPr/>
        </p:nvGrpSpPr>
        <p:grpSpPr>
          <a:xfrm>
            <a:off x="1027814" y="2809109"/>
            <a:ext cx="13577977" cy="3833454"/>
            <a:chOff x="-3883068" y="-3751467"/>
            <a:chExt cx="18103970" cy="1560130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6DF95FA8-ABF0-E2EF-3DF3-974DD0F8DA18}"/>
                </a:ext>
              </a:extLst>
            </p:cNvPr>
            <p:cNvSpPr/>
            <p:nvPr/>
          </p:nvSpPr>
          <p:spPr>
            <a:xfrm>
              <a:off x="-3883068" y="-3751467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3B4108C-F23A-A132-7DF7-C52852AC86A2}"/>
                </a:ext>
              </a:extLst>
            </p:cNvPr>
            <p:cNvSpPr txBox="1"/>
            <p:nvPr/>
          </p:nvSpPr>
          <p:spPr>
            <a:xfrm>
              <a:off x="-3883068" y="-1302276"/>
              <a:ext cx="18103970" cy="13152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9E8F02-724C-1994-1622-C2028B8CBCAD}"/>
              </a:ext>
            </a:extLst>
          </p:cNvPr>
          <p:cNvSpPr txBox="1"/>
          <p:nvPr/>
        </p:nvSpPr>
        <p:spPr>
          <a:xfrm>
            <a:off x="1015677" y="3352318"/>
            <a:ext cx="67943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noProof="1">
                <a:solidFill>
                  <a:srgbClr val="1A1B18"/>
                </a:solidFill>
                <a:latin typeface="Overpass Light"/>
              </a:rPr>
              <a:t>O importador (bim_auditor.py):</a:t>
            </a:r>
            <a:endParaRPr lang="pt-BR" sz="2800" noProof="1">
              <a:latin typeface="Overpass Light"/>
            </a:endParaRP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C97A6B2B-BECB-0D6F-EAD8-219262DD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" r="317" b="57245"/>
          <a:stretch>
            <a:fillRect/>
          </a:stretch>
        </p:blipFill>
        <p:spPr>
          <a:xfrm>
            <a:off x="1030024" y="4133608"/>
            <a:ext cx="3688578" cy="5162730"/>
          </a:xfrm>
          <a:prstGeom prst="rect">
            <a:avLst/>
          </a:prstGeom>
        </p:spPr>
      </p:pic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D43524EC-FAA0-D4C1-D93A-C6A3648FA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742" r="317" b="120"/>
          <a:stretch>
            <a:fillRect/>
          </a:stretch>
        </p:blipFill>
        <p:spPr>
          <a:xfrm>
            <a:off x="5177802" y="4133608"/>
            <a:ext cx="3968106" cy="51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6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B664C-3F54-557A-6CAC-E685DD14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2D41835-3C42-DEF7-A3FC-40513D4BAE33}"/>
              </a:ext>
            </a:extLst>
          </p:cNvPr>
          <p:cNvSpPr txBox="1"/>
          <p:nvPr/>
        </p:nvSpPr>
        <p:spPr>
          <a:xfrm>
            <a:off x="1027814" y="1438299"/>
            <a:ext cx="15355515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Fluxograma Python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74BBB15-63D6-2179-8144-36B9A5C37789}"/>
              </a:ext>
            </a:extLst>
          </p:cNvPr>
          <p:cNvGrpSpPr/>
          <p:nvPr/>
        </p:nvGrpSpPr>
        <p:grpSpPr>
          <a:xfrm>
            <a:off x="1027814" y="2809109"/>
            <a:ext cx="13577977" cy="3833454"/>
            <a:chOff x="-3883068" y="-3751467"/>
            <a:chExt cx="18103970" cy="1560130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CF28EBA9-5E0D-5DF0-7AAC-1305D1EAC878}"/>
                </a:ext>
              </a:extLst>
            </p:cNvPr>
            <p:cNvSpPr/>
            <p:nvPr/>
          </p:nvSpPr>
          <p:spPr>
            <a:xfrm>
              <a:off x="-3883068" y="-3751467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FDB9170-C8AA-6E2B-170B-92CF4399C118}"/>
                </a:ext>
              </a:extLst>
            </p:cNvPr>
            <p:cNvSpPr txBox="1"/>
            <p:nvPr/>
          </p:nvSpPr>
          <p:spPr>
            <a:xfrm>
              <a:off x="-3883068" y="-1302276"/>
              <a:ext cx="18103970" cy="13152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ACF6E6-BA76-9704-57FC-9411C0D3DC6D}"/>
              </a:ext>
            </a:extLst>
          </p:cNvPr>
          <p:cNvSpPr txBox="1"/>
          <p:nvPr/>
        </p:nvSpPr>
        <p:spPr>
          <a:xfrm>
            <a:off x="1030145" y="3207634"/>
            <a:ext cx="67943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noProof="1">
                <a:solidFill>
                  <a:srgbClr val="1A1B18"/>
                </a:solidFill>
                <a:latin typeface="Overpass Light"/>
              </a:rPr>
              <a:t>Continuação:</a:t>
            </a: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FF36261E-45F7-717B-5DA6-95414DCB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36" y="3916403"/>
            <a:ext cx="5097924" cy="56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95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002AD-7202-84FF-364A-226B7947F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5EA9036-E857-497E-87A3-9E1B4ABE1E61}"/>
              </a:ext>
            </a:extLst>
          </p:cNvPr>
          <p:cNvSpPr txBox="1"/>
          <p:nvPr/>
        </p:nvSpPr>
        <p:spPr>
          <a:xfrm>
            <a:off x="1027814" y="1438299"/>
            <a:ext cx="15355515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Modelo IFC no Blender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64BAE30-9597-DD60-E0D4-833EB8153668}"/>
              </a:ext>
            </a:extLst>
          </p:cNvPr>
          <p:cNvGrpSpPr/>
          <p:nvPr/>
        </p:nvGrpSpPr>
        <p:grpSpPr>
          <a:xfrm>
            <a:off x="1027814" y="2809109"/>
            <a:ext cx="13577977" cy="3833454"/>
            <a:chOff x="-3883068" y="-3751467"/>
            <a:chExt cx="18103970" cy="1560130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37313F58-580C-D7ED-9B3F-3E09B1A2EC16}"/>
                </a:ext>
              </a:extLst>
            </p:cNvPr>
            <p:cNvSpPr/>
            <p:nvPr/>
          </p:nvSpPr>
          <p:spPr>
            <a:xfrm>
              <a:off x="-3883068" y="-3751467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7B742FD-8E33-FCD2-337E-946E1DC37C3C}"/>
                </a:ext>
              </a:extLst>
            </p:cNvPr>
            <p:cNvSpPr txBox="1"/>
            <p:nvPr/>
          </p:nvSpPr>
          <p:spPr>
            <a:xfrm>
              <a:off x="-3883068" y="-1302276"/>
              <a:ext cx="18103970" cy="13152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AB3906-02C2-1BB2-D0B2-EE361B53790B}"/>
              </a:ext>
            </a:extLst>
          </p:cNvPr>
          <p:cNvSpPr txBox="1"/>
          <p:nvPr/>
        </p:nvSpPr>
        <p:spPr>
          <a:xfrm>
            <a:off x="1030145" y="3207634"/>
            <a:ext cx="116701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noProof="1">
                <a:solidFill>
                  <a:srgbClr val="1A1B18"/>
                </a:solidFill>
                <a:latin typeface="Overpass Light"/>
              </a:rPr>
              <a:t>O modelo utilizado foi o mesmo que o professor disponibilizou e as regras foram aplicadas sobre ele.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B9FB9F-3EA5-8EFA-DD86-8E65C8A5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39" y="4502010"/>
            <a:ext cx="6739360" cy="49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6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F494F-F090-1AC8-9AE1-EE39C533C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495F86D-31AA-0981-4F16-83AD0476547C}"/>
              </a:ext>
            </a:extLst>
          </p:cNvPr>
          <p:cNvSpPr txBox="1"/>
          <p:nvPr/>
        </p:nvSpPr>
        <p:spPr>
          <a:xfrm>
            <a:off x="1027814" y="1438299"/>
            <a:ext cx="15355515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</a:rPr>
              <a:t>Grafo do Neo4j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FD0DAF9C-1A8A-23B7-2882-A16DC368C8BA}"/>
              </a:ext>
            </a:extLst>
          </p:cNvPr>
          <p:cNvGrpSpPr/>
          <p:nvPr/>
        </p:nvGrpSpPr>
        <p:grpSpPr>
          <a:xfrm>
            <a:off x="1027814" y="2809109"/>
            <a:ext cx="13577977" cy="3833454"/>
            <a:chOff x="-3883068" y="-3751467"/>
            <a:chExt cx="18103970" cy="1560130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401317F0-41A6-0471-FFA1-D206C386CBB0}"/>
                </a:ext>
              </a:extLst>
            </p:cNvPr>
            <p:cNvSpPr/>
            <p:nvPr/>
          </p:nvSpPr>
          <p:spPr>
            <a:xfrm>
              <a:off x="-3883068" y="-3751467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A9AB17A-DC2D-5BA6-B644-A85BBCE66FC1}"/>
                </a:ext>
              </a:extLst>
            </p:cNvPr>
            <p:cNvSpPr txBox="1"/>
            <p:nvPr/>
          </p:nvSpPr>
          <p:spPr>
            <a:xfrm>
              <a:off x="-3883068" y="-1302276"/>
              <a:ext cx="18103970" cy="13152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  <a:p>
              <a:pPr indent="-4572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9B5C4A-C9D9-DDA0-D501-6C2D9612BD7F}"/>
              </a:ext>
            </a:extLst>
          </p:cNvPr>
          <p:cNvSpPr txBox="1"/>
          <p:nvPr/>
        </p:nvSpPr>
        <p:spPr>
          <a:xfrm>
            <a:off x="1030145" y="3381254"/>
            <a:ext cx="676540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noProof="1">
                <a:solidFill>
                  <a:srgbClr val="1A1B18"/>
                </a:solidFill>
                <a:latin typeface="Overpass Light"/>
              </a:rPr>
              <a:t>O Nó Laranja Central:</a:t>
            </a:r>
            <a:r>
              <a:rPr lang="en-US" sz="2800" noProof="1">
                <a:solidFill>
                  <a:srgbClr val="1A1B18"/>
                </a:solidFill>
                <a:latin typeface="Overpass Light"/>
              </a:rPr>
              <a:t> é o andar térreo;</a:t>
            </a:r>
            <a:endParaRPr lang="pt-BR"/>
          </a:p>
          <a:p>
            <a:pPr marL="457200" indent="-457200">
              <a:buFont typeface="Arial"/>
              <a:buChar char="•"/>
            </a:pPr>
            <a:endParaRPr lang="en-US" sz="2800" noProof="1">
              <a:solidFill>
                <a:srgbClr val="1A1B18"/>
              </a:solidFill>
              <a:latin typeface="Overpass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noProof="1">
                <a:solidFill>
                  <a:srgbClr val="1A1B18"/>
                </a:solidFill>
                <a:latin typeface="Overpass Light"/>
              </a:rPr>
              <a:t>Os Nós Azuis:</a:t>
            </a:r>
            <a:r>
              <a:rPr lang="en-US" sz="2800" noProof="1">
                <a:solidFill>
                  <a:srgbClr val="1A1B18"/>
                </a:solidFill>
                <a:latin typeface="Overpass Light"/>
              </a:rPr>
              <a:t> são os elementos contrutivos e de mobiliário;</a:t>
            </a:r>
          </a:p>
          <a:p>
            <a:pPr marL="457200" indent="-457200">
              <a:buFont typeface="Arial"/>
              <a:buChar char="•"/>
            </a:pPr>
            <a:endParaRPr lang="en-US" sz="2800" noProof="1">
              <a:solidFill>
                <a:srgbClr val="1A1B18"/>
              </a:solidFill>
              <a:latin typeface="Overpass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noProof="1">
                <a:solidFill>
                  <a:srgbClr val="1A1B18"/>
                </a:solidFill>
                <a:latin typeface="Overpass Light"/>
              </a:rPr>
              <a:t>Os Nó Roxo</a:t>
            </a:r>
            <a:r>
              <a:rPr lang="en-US" sz="2800" noProof="1">
                <a:solidFill>
                  <a:srgbClr val="1A1B18"/>
                </a:solidFill>
                <a:latin typeface="Overpass Light"/>
              </a:rPr>
              <a:t>: é o edificio como um todo.</a:t>
            </a:r>
          </a:p>
          <a:p>
            <a:pPr marL="457200" indent="-457200">
              <a:buFont typeface="Arial"/>
              <a:buChar char="•"/>
            </a:pPr>
            <a:endParaRPr lang="en-US" sz="2800" noProof="1">
              <a:solidFill>
                <a:srgbClr val="1A1B18"/>
              </a:solidFill>
              <a:latin typeface="Overpass Light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noProof="1">
                <a:solidFill>
                  <a:srgbClr val="1A1B18"/>
                </a:solidFill>
                <a:latin typeface="Overpass Light"/>
              </a:rPr>
              <a:t>As Setas</a:t>
            </a:r>
            <a:r>
              <a:rPr lang="en-US" sz="2800" noProof="1">
                <a:solidFill>
                  <a:srgbClr val="1A1B18"/>
                </a:solidFill>
                <a:latin typeface="Overpass Light"/>
              </a:rPr>
              <a:t>: são as relações entre os nós.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E60385B-AF88-D331-230B-9778FC77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909" y="3141019"/>
            <a:ext cx="7593595" cy="66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8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22082" y="3249492"/>
            <a:ext cx="13335754" cy="5596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pt-BR" sz="2800">
                <a:solidFill>
                  <a:srgbClr val="1A1B18"/>
                </a:solidFill>
                <a:latin typeface="Overpass Light"/>
                <a:ea typeface="+mn-lt"/>
                <a:cs typeface="+mn-lt"/>
                <a:sym typeface="Overpass Light"/>
              </a:rPr>
              <a:t>Este projeto transformou o conceito de auditoria BIM com IA em uma solução prática, inteligente e escalável. O grande diferencial foi reinterpretar o modelo IFC não como um simples repositório geométrico, mas como um grafo de conhecimento, estruturado no Neo4j. Isso nos permitiu enxergar e explorar relações semânticas invisíveis à análise tradicional.</a:t>
            </a:r>
            <a:endParaRPr lang="pt-BR" sz="2800">
              <a:latin typeface="Overpass Light"/>
              <a:ea typeface="Calibri"/>
              <a:cs typeface="Calibri"/>
            </a:endParaRPr>
          </a:p>
          <a:p>
            <a:pPr algn="just"/>
            <a:endParaRPr lang="pt-BR" sz="2800">
              <a:latin typeface="Overpass Light"/>
              <a:ea typeface="Calibri"/>
              <a:cs typeface="Calibri"/>
            </a:endParaRPr>
          </a:p>
          <a:p>
            <a:pPr algn="just"/>
            <a:r>
              <a:rPr lang="pt-BR" sz="2800">
                <a:solidFill>
                  <a:srgbClr val="1A1B18"/>
                </a:solidFill>
                <a:latin typeface="Overpass Light"/>
                <a:ea typeface="+mn-lt"/>
                <a:cs typeface="+mn-lt"/>
                <a:sym typeface="Overpass Light"/>
              </a:rPr>
              <a:t>O resultado é um </a:t>
            </a:r>
            <a:r>
              <a:rPr lang="pt-BR" sz="2800" err="1">
                <a:solidFill>
                  <a:srgbClr val="1A1B18"/>
                </a:solidFill>
                <a:latin typeface="Overpass Light"/>
                <a:ea typeface="+mn-lt"/>
                <a:cs typeface="+mn-lt"/>
                <a:sym typeface="Overpass Light"/>
              </a:rPr>
              <a:t>addon</a:t>
            </a:r>
            <a:r>
              <a:rPr lang="pt-BR" sz="2800">
                <a:solidFill>
                  <a:srgbClr val="1A1B18"/>
                </a:solidFill>
                <a:latin typeface="Overpass Light"/>
                <a:ea typeface="+mn-lt"/>
                <a:cs typeface="+mn-lt"/>
                <a:sym typeface="Overpass Light"/>
              </a:rPr>
              <a:t> integrado ao Blender, equipado com um motor de regras customizável, capaz de detectar anomalias de dados e inconsistências lógicas que passam despercebidas em inspeções visuais convencionais.</a:t>
            </a:r>
            <a:endParaRPr lang="pt-BR" sz="2800">
              <a:latin typeface="Overpass Light"/>
              <a:ea typeface="Calibri"/>
              <a:cs typeface="Calibri"/>
            </a:endParaRPr>
          </a:p>
          <a:p>
            <a:pPr algn="just"/>
            <a:endParaRPr lang="pt-BR" sz="2800">
              <a:latin typeface="Overpass Light"/>
              <a:ea typeface="Calibri"/>
              <a:cs typeface="Calibri"/>
            </a:endParaRPr>
          </a:p>
          <a:p>
            <a:pPr algn="just">
              <a:lnSpc>
                <a:spcPts val="2493"/>
              </a:lnSpc>
            </a:pPr>
            <a:r>
              <a:rPr lang="pt-BR" sz="2800">
                <a:solidFill>
                  <a:srgbClr val="1A1B18"/>
                </a:solidFill>
                <a:latin typeface="Overpass Light"/>
                <a:ea typeface="+mn-lt"/>
                <a:cs typeface="+mn-lt"/>
                <a:sym typeface="Overpass Light"/>
              </a:rPr>
              <a:t>Mais do que uma ferramenta, desenvolvemos uma plataforma de validação semântica robusta, com enorme potencial de evolução. Este trabalho demonstra, na prática, como a convergência entre engenharia civil, teoria de grafos e inteligência artificial pode revolucionar os processos de verificação em modelos BIM.</a:t>
            </a:r>
            <a:endParaRPr lang="pt-BR" sz="2800">
              <a:latin typeface="Overpass Light"/>
              <a:ea typeface="+mn-lt"/>
              <a:cs typeface="+mn-l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262495"/>
            <a:ext cx="9055579" cy="1292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01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Conclusão</a:t>
            </a:r>
            <a:endParaRPr lang="en-US" sz="8000" b="1" noProof="1">
              <a:solidFill>
                <a:srgbClr val="1A1B18"/>
              </a:solidFill>
              <a:latin typeface="Cormorant Garamond Bold"/>
              <a:ea typeface="Cormorant Garamond Bold"/>
              <a:cs typeface="Cormorant Garamond Bold"/>
              <a:sym typeface="Cormorant Garamond Bold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028700" y="2644739"/>
            <a:ext cx="9055579" cy="45898"/>
          </a:xfrm>
          <a:prstGeom prst="rect">
            <a:avLst/>
          </a:prstGeom>
          <a:solidFill>
            <a:srgbClr val="CDA63C"/>
          </a:solid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FDE31-2651-6658-C2AF-C440DE13C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C40FAE6C-5CCD-0050-2FB7-79B53909C25C}"/>
              </a:ext>
            </a:extLst>
          </p:cNvPr>
          <p:cNvSpPr txBox="1"/>
          <p:nvPr/>
        </p:nvSpPr>
        <p:spPr>
          <a:xfrm>
            <a:off x="4197269" y="4488938"/>
            <a:ext cx="9894743" cy="1292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01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Obrigado pela atenção!!</a:t>
            </a:r>
            <a:endParaRPr lang="en-US" sz="8000" b="1" noProof="1">
              <a:solidFill>
                <a:srgbClr val="1A1B18"/>
              </a:solidFill>
              <a:latin typeface="Cormorant Garamond Bold"/>
              <a:ea typeface="Cormorant Garamond Bold"/>
              <a:cs typeface="Cormorant Garamond Bold"/>
              <a:sym typeface="Cormorant Garamond Bold"/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0FD9BDD3-F45B-EC93-2200-A4DAC1EB5857}"/>
              </a:ext>
            </a:extLst>
          </p:cNvPr>
          <p:cNvSpPr/>
          <p:nvPr/>
        </p:nvSpPr>
        <p:spPr>
          <a:xfrm>
            <a:off x="4616852" y="6131612"/>
            <a:ext cx="9055579" cy="45898"/>
          </a:xfrm>
          <a:prstGeom prst="rect">
            <a:avLst/>
          </a:prstGeom>
          <a:solidFill>
            <a:srgbClr val="CDA63C"/>
          </a:solidFill>
        </p:spPr>
      </p:sp>
    </p:spTree>
    <p:extLst>
      <p:ext uri="{BB962C8B-B14F-4D97-AF65-F5344CB8AC3E}">
        <p14:creationId xmlns:p14="http://schemas.microsoft.com/office/powerpoint/2010/main" val="272045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7814" y="1438299"/>
            <a:ext cx="11738426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Introdução</a:t>
            </a:r>
            <a:endParaRPr lang="en-US" sz="8000" b="1" noProof="1">
              <a:solidFill>
                <a:srgbClr val="1A1B18"/>
              </a:solidFill>
              <a:latin typeface="Cormorant Garamond Bold"/>
              <a:ea typeface="Cormorant Garamond Bold"/>
              <a:cs typeface="Cormorant Garamon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7814" y="2924856"/>
            <a:ext cx="13577977" cy="5552282"/>
            <a:chOff x="-3883068" y="-3674302"/>
            <a:chExt cx="18103970" cy="7403044"/>
          </a:xfrm>
        </p:grpSpPr>
        <p:sp>
          <p:nvSpPr>
            <p:cNvPr id="4" name="AutoShape 4"/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-3883068" y="-2495186"/>
              <a:ext cx="18103970" cy="62239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latin typeface="Overpass Light"/>
                  <a:ea typeface="+mn-lt"/>
                  <a:cs typeface="+mn-lt"/>
                </a:rPr>
                <a:t>Redes semânticas são estruturas que representam o conhecimento de forma gráfica e organizada, baseando-se na maneira como os seres humanos associam e acessam informações;</a:t>
              </a:r>
              <a:endParaRPr lang="en-US" sz="2800" noProof="1">
                <a:latin typeface="Overpass Light"/>
                <a:ea typeface="Calibri"/>
                <a:cs typeface="Calibri"/>
              </a:endParaRPr>
            </a:p>
            <a:p>
              <a:pPr marL="342900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latin typeface="Overpass Light"/>
                <a:ea typeface="Calibri"/>
                <a:cs typeface="Calibri"/>
              </a:endParaRPr>
            </a:p>
            <a:p>
              <a:pPr marL="342900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latin typeface="Overpass Light"/>
                  <a:ea typeface="Calibri"/>
                  <a:cs typeface="Calibri"/>
                </a:rPr>
                <a:t>Essas estruturas são amplamente aplicadas na Inteligência Artificial, especialmente em sistemas que exigem compreensão de significado, como assistentes virtuais, agentes inteligentes e mecanismos de busca semântica;</a:t>
              </a:r>
            </a:p>
            <a:p>
              <a:pPr marL="342900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342900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Esse trabalho explora o uso dessas redes no contexto da modelagem da informação da construção (IFC), integrando ferramentas como Blender, Python e o banco de dados gráfico Neo4j.</a:t>
              </a: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Overpass Light"/>
                <a:cs typeface="Overpass Ligh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3EB07-C0E1-B6E4-688A-856C17A7A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49974AB-18DE-DAEE-51F2-AF39B983307B}"/>
              </a:ext>
            </a:extLst>
          </p:cNvPr>
          <p:cNvSpPr txBox="1"/>
          <p:nvPr/>
        </p:nvSpPr>
        <p:spPr>
          <a:xfrm>
            <a:off x="1027814" y="1438299"/>
            <a:ext cx="12548653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Fundamentação Teórica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6AF0682-788D-0B34-C0DD-EE180FEE46B2}"/>
              </a:ext>
            </a:extLst>
          </p:cNvPr>
          <p:cNvGrpSpPr/>
          <p:nvPr/>
        </p:nvGrpSpPr>
        <p:grpSpPr>
          <a:xfrm>
            <a:off x="1027814" y="2924856"/>
            <a:ext cx="13577977" cy="7347645"/>
            <a:chOff x="-3883068" y="-3674302"/>
            <a:chExt cx="18103970" cy="9796862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13A89A0B-13FD-9232-FA87-151C3E8D624C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55A8E7B-123F-3076-C3D7-6A56AF5EA283}"/>
                </a:ext>
              </a:extLst>
            </p:cNvPr>
            <p:cNvSpPr txBox="1"/>
            <p:nvPr/>
          </p:nvSpPr>
          <p:spPr>
            <a:xfrm>
              <a:off x="-3883068" y="-2495186"/>
              <a:ext cx="18103970" cy="861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"/>
                  <a:ea typeface="+mn-lt"/>
                  <a:cs typeface="+mn-lt"/>
                </a:rPr>
                <a:t>Conceito de Redes Semânticas:</a:t>
              </a:r>
              <a:endParaRPr lang="en-US" sz="2800" b="1" noProof="1"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latin typeface="Overpass Light"/>
                  <a:ea typeface="Calibri"/>
                  <a:cs typeface="Calibri"/>
                </a:rPr>
                <a:t>São estruturas de representação do conhecimento baseadas em grafos, nas quais conceitos são representados por nós e as relações entre eles por arestas;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Inspirados em modelos cognitivos humanos, essas redes buscam representar significados de forma contextualizada, permitindo inferência e navegação entre entidades relacionadas.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No contexto da Inteligência Articial:</a:t>
              </a:r>
            </a:p>
            <a:p>
              <a:pPr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latin typeface="Overpass Light"/>
                  <a:ea typeface="Calibri"/>
                  <a:cs typeface="Calibri"/>
                </a:rPr>
                <a:t>São utilizadas como entendimento de linguagem natural, sistemas de recomendação e buscas inteligentes, por sua capacidade de representar relações complexas de forma estruturada e eficiente.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059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68BBF4-E4D1-1527-F225-6BA2C8EB9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A26295F-FB90-4524-A6C1-0DCA0A70E735}"/>
              </a:ext>
            </a:extLst>
          </p:cNvPr>
          <p:cNvSpPr txBox="1"/>
          <p:nvPr/>
        </p:nvSpPr>
        <p:spPr>
          <a:xfrm>
            <a:off x="1027814" y="1438299"/>
            <a:ext cx="12548653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Fundamentação Teórica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819B1F3-26BB-4BC4-0651-3745D5EAF87E}"/>
              </a:ext>
            </a:extLst>
          </p:cNvPr>
          <p:cNvGrpSpPr/>
          <p:nvPr/>
        </p:nvGrpSpPr>
        <p:grpSpPr>
          <a:xfrm>
            <a:off x="1027814" y="2924856"/>
            <a:ext cx="13577977" cy="7347645"/>
            <a:chOff x="-3883068" y="-3674302"/>
            <a:chExt cx="18103970" cy="9796862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FC02ACC1-69DB-941C-558E-5899BA3A0BFE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005E233-EC40-4C1E-9592-AC01983A943B}"/>
                </a:ext>
              </a:extLst>
            </p:cNvPr>
            <p:cNvSpPr txBox="1"/>
            <p:nvPr/>
          </p:nvSpPr>
          <p:spPr>
            <a:xfrm>
              <a:off x="-3883068" y="-2495186"/>
              <a:ext cx="18103970" cy="861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+mn-lt"/>
                  <a:cs typeface="+mn-lt"/>
                </a:rPr>
                <a:t>Classificação das Redes Semânticas:</a:t>
              </a:r>
              <a:endParaRPr lang="pt-BR" sz="2800">
                <a:latin typeface="Overpass Light Bold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b="1" noProof="1"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Redes Definicionais;</a:t>
              </a:r>
            </a:p>
            <a:p>
              <a:pPr lvl="1"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Redes Assertivas;</a:t>
              </a:r>
            </a:p>
            <a:p>
              <a:pPr lvl="1"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Redes Híbridas;</a:t>
              </a:r>
            </a:p>
            <a:p>
              <a:pPr lvl="1"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Redes Temporais;</a:t>
              </a:r>
            </a:p>
            <a:p>
              <a:pPr lvl="1"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Redes Causais.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5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341F3-1790-9108-32CB-2466C857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B9D4E1F-9C80-08E7-72A3-3A1939694A85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Classificação das Redes Semânticas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6A31350-D81B-CAF4-16E9-63126713F357}"/>
              </a:ext>
            </a:extLst>
          </p:cNvPr>
          <p:cNvGrpSpPr/>
          <p:nvPr/>
        </p:nvGrpSpPr>
        <p:grpSpPr>
          <a:xfrm>
            <a:off x="1027814" y="2924856"/>
            <a:ext cx="13577977" cy="7347645"/>
            <a:chOff x="-3883068" y="-3674302"/>
            <a:chExt cx="18103970" cy="9796862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2D1EFA3C-87D4-5A5B-6290-45117B39618A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B82D077-5F6D-E896-904E-722E00B4EC06}"/>
                </a:ext>
              </a:extLst>
            </p:cNvPr>
            <p:cNvSpPr txBox="1"/>
            <p:nvPr/>
          </p:nvSpPr>
          <p:spPr>
            <a:xfrm>
              <a:off x="-3883068" y="-2495186"/>
              <a:ext cx="18103970" cy="8617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+mn-lt"/>
                  <a:cs typeface="+mn-lt"/>
                </a:rPr>
                <a:t>Redes Definicionais:</a:t>
              </a:r>
              <a:r>
                <a:rPr lang="en-US" sz="2800" b="1" noProof="1">
                  <a:solidFill>
                    <a:srgbClr val="000000"/>
                  </a:solidFill>
                  <a:latin typeface="Overpass Light Bold"/>
                  <a:ea typeface="Calibri"/>
                  <a:cs typeface="Calibri"/>
                </a:rPr>
                <a:t> </a:t>
              </a:r>
              <a:endParaRPr lang="pt-BR" sz="2800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O objetivo principal é a definição de conceitos por meio de suas características essenciais e relações hierárquicas. São utilizadas para construir uma base conceitual robusta, onde os nós representam classes ou categorias, e as arestas descrevem propriedades ou subclasses.</a:t>
              </a:r>
              <a:endParaRPr lang="pt-BR" sz="2800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Calibri"/>
                  <a:cs typeface="Calibri"/>
                </a:rPr>
                <a:t>Exemplo prático:</a:t>
              </a:r>
            </a:p>
            <a:p>
              <a:pPr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Cadeira é um móvel, possui pernas, serve para sentar.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-&gt; Ajuda a IA entender o que é uma cadeira, conceitualmente.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6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3B4EB4-B4C8-31DB-7492-361E604F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5C6D6BB-F40B-C8F4-8B33-943D46A40B8F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Classificação das Redes Semânticas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40C2BD3-4EE8-F3AA-0D8C-10FA42D93098}"/>
              </a:ext>
            </a:extLst>
          </p:cNvPr>
          <p:cNvGrpSpPr/>
          <p:nvPr/>
        </p:nvGrpSpPr>
        <p:grpSpPr>
          <a:xfrm>
            <a:off x="1027814" y="2924856"/>
            <a:ext cx="13577977" cy="7706717"/>
            <a:chOff x="-3883068" y="-3674302"/>
            <a:chExt cx="18103970" cy="1027562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9935F54A-7000-1D65-CF4D-AE9D36298CA2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ABE43A2-CF2C-A4E6-DA9C-105FC7F28DD6}"/>
                </a:ext>
              </a:extLst>
            </p:cNvPr>
            <p:cNvSpPr txBox="1"/>
            <p:nvPr/>
          </p:nvSpPr>
          <p:spPr>
            <a:xfrm>
              <a:off x="-3883068" y="-2495186"/>
              <a:ext cx="18103970" cy="90965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+mn-lt"/>
                  <a:cs typeface="+mn-lt"/>
                </a:rPr>
                <a:t>Redes Assertivas:</a:t>
              </a:r>
              <a:r>
                <a:rPr lang="en-US" sz="2800" b="1" noProof="1">
                  <a:solidFill>
                    <a:srgbClr val="000000"/>
                  </a:solidFill>
                  <a:latin typeface="Overpass Light Bold"/>
                  <a:ea typeface="Calibri"/>
                  <a:cs typeface="Calibri"/>
                </a:rPr>
                <a:t> </a:t>
              </a:r>
              <a:endParaRPr lang="pt-BR" sz="2800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Representam afirmações factuais sobre o mundo, como instâncias específicas de conceitos, suas propriedades e relações. Diferente das redes definicionais, elas trabalham com dados concretos e observáveis. São amplamente utilizadas em sistemas que precisam manipular conhecimento contextualizado e situacional, como bancos de dados semânticos e sistemas especialistas.</a:t>
              </a:r>
              <a:endParaRPr lang="pt-BR" sz="2800">
                <a:latin typeface="Overpass Light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Calibri"/>
                  <a:cs typeface="Calibri"/>
                </a:rPr>
                <a:t>Exemplo prático:</a:t>
              </a:r>
            </a:p>
            <a:p>
              <a:pPr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João é um engenheiro, João trabalha em obra, obra usa concreto.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 Bold"/>
                  <a:ea typeface="Calibri"/>
                  <a:cs typeface="Calibri"/>
                </a:rPr>
                <a:t>-&gt; A IA armazena fatos específicos </a:t>
              </a: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sobre</a:t>
              </a:r>
              <a:r>
                <a:rPr lang="en-US" sz="2800" noProof="1">
                  <a:solidFill>
                    <a:srgbClr val="000000"/>
                  </a:solidFill>
                  <a:latin typeface="Overpass Light Bold"/>
                  <a:ea typeface="Calibri"/>
                  <a:cs typeface="Calibri"/>
                </a:rPr>
                <a:t> indivíduos e suas relações.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09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ADC82C-8E74-D86B-D083-7F48B1F3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5BFA5D6-C3C6-FDA6-D4AE-63320C5FE2B8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Classificação das Redes Semânticas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FBE1A68-F8A2-8150-ADFA-82D82BEBC380}"/>
              </a:ext>
            </a:extLst>
          </p:cNvPr>
          <p:cNvGrpSpPr/>
          <p:nvPr/>
        </p:nvGrpSpPr>
        <p:grpSpPr>
          <a:xfrm>
            <a:off x="1027814" y="2924856"/>
            <a:ext cx="13577977" cy="8065790"/>
            <a:chOff x="-3883068" y="-3674302"/>
            <a:chExt cx="18103970" cy="10754389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94BE7866-149B-2CE0-3880-9CF71E22FE35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5DA732D-417B-BDA2-DCC3-894D90031A26}"/>
                </a:ext>
              </a:extLst>
            </p:cNvPr>
            <p:cNvSpPr txBox="1"/>
            <p:nvPr/>
          </p:nvSpPr>
          <p:spPr>
            <a:xfrm>
              <a:off x="-3883068" y="-2495186"/>
              <a:ext cx="18103970" cy="9575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+mn-lt"/>
                  <a:cs typeface="+mn-lt"/>
                </a:rPr>
                <a:t>Redes Híbridas:</a:t>
              </a: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As redes híbridas combinam características das redes definicionais e assertivas. Elas permitem tanto a definição de conceitos abstratos quanto a representação de instâncias específicas e seus relacionamentos. Essa abordagem integrada é especialmente útil em sistemas baseados em conhecimento complexo, como aplicações de engenharia, diagnóstico médico, ou ainda, como neste trabalho, modelagem semântica de dados construtivos (IFC).</a:t>
              </a:r>
              <a:endParaRPr lang="pt-BR" sz="2800">
                <a:solidFill>
                  <a:srgbClr val="000000"/>
                </a:solidFill>
                <a:latin typeface="Overpass Light"/>
                <a:ea typeface="+mn-lt"/>
                <a:cs typeface="+mn-lt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 Bold"/>
                  <a:ea typeface="Calibri"/>
                  <a:cs typeface="Calibri"/>
                </a:rPr>
                <a:t>Exemplo prático:</a:t>
              </a:r>
            </a:p>
            <a:p>
              <a:pPr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Engenheiro é uma profissão (definicional), e João é um engenheiro (assertiva).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 Bold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 Bold"/>
                  <a:ea typeface="Calibri"/>
                  <a:cs typeface="Calibri"/>
                </a:rPr>
                <a:t>-&gt; </a:t>
              </a: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Une conceitos e fatos em </a:t>
              </a: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uma</a:t>
              </a: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 mesma rede.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64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F50F07-5359-3B4D-4C55-0F77F685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03A395B-0C25-3ECF-AFCD-91DD5F5A0C61}"/>
              </a:ext>
            </a:extLst>
          </p:cNvPr>
          <p:cNvSpPr txBox="1"/>
          <p:nvPr/>
        </p:nvSpPr>
        <p:spPr>
          <a:xfrm>
            <a:off x="1027814" y="1438299"/>
            <a:ext cx="16816818" cy="1301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50"/>
              </a:lnSpc>
            </a:pPr>
            <a:r>
              <a:rPr lang="en-US" sz="8000" b="1" noProof="1">
                <a:solidFill>
                  <a:srgbClr val="1A1B18"/>
                </a:solidFill>
                <a:latin typeface="Cormorant Garamond Bold"/>
                <a:ea typeface="Cormorant Garamond Bold"/>
                <a:cs typeface="Cormorant Garamond Bold"/>
              </a:rPr>
              <a:t>Classificação das Redes Semânticas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E01B35C-0654-BB73-DBEC-5FECC7AEE579}"/>
              </a:ext>
            </a:extLst>
          </p:cNvPr>
          <p:cNvGrpSpPr/>
          <p:nvPr/>
        </p:nvGrpSpPr>
        <p:grpSpPr>
          <a:xfrm>
            <a:off x="1027814" y="2924856"/>
            <a:ext cx="13577977" cy="7347646"/>
            <a:chOff x="-3883068" y="-3674302"/>
            <a:chExt cx="18103970" cy="9796863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294108C4-A2D4-C35A-B448-323BF1A33EE8}"/>
                </a:ext>
              </a:extLst>
            </p:cNvPr>
            <p:cNvSpPr/>
            <p:nvPr/>
          </p:nvSpPr>
          <p:spPr>
            <a:xfrm>
              <a:off x="-3883068" y="-3674302"/>
              <a:ext cx="18103970" cy="185239"/>
            </a:xfrm>
            <a:prstGeom prst="rect">
              <a:avLst/>
            </a:prstGeom>
            <a:solidFill>
              <a:srgbClr val="CDA63C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C8A18FB-7814-A745-9C9A-7AD18EF7D809}"/>
                </a:ext>
              </a:extLst>
            </p:cNvPr>
            <p:cNvSpPr txBox="1"/>
            <p:nvPr/>
          </p:nvSpPr>
          <p:spPr>
            <a:xfrm>
              <a:off x="-3883068" y="-2495186"/>
              <a:ext cx="18103970" cy="8617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"/>
                  <a:ea typeface="+mn-lt"/>
                  <a:cs typeface="+mn-lt"/>
                </a:rPr>
                <a:t>Redes Temporais:</a:t>
              </a:r>
              <a:r>
                <a:rPr lang="en-US" sz="2800" b="1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 </a:t>
              </a:r>
              <a:endParaRPr lang="pt-BR" sz="2800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As redes temporais introduzem a dimensão do tempo nas relações semânticas. Isso permite modelar eventos, estados e ações que mudam ao longo do tempo, fundamentais em aplicações como monitoramento de processos, análise de cronogramas, e raciocínio temporal.</a:t>
              </a:r>
              <a:endParaRPr lang="pt-BR" sz="2800">
                <a:latin typeface="Overpass Light"/>
                <a:ea typeface="+mn-lt"/>
                <a:cs typeface="+mn-lt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r>
                <a:rPr lang="en-US" sz="2800" b="1" noProof="1">
                  <a:latin typeface="Overpass Light"/>
                  <a:ea typeface="Calibri"/>
                  <a:cs typeface="Calibri"/>
                </a:rPr>
                <a:t>Exemplo prático:</a:t>
              </a:r>
            </a:p>
            <a:p>
              <a:pPr algn="just">
                <a:lnSpc>
                  <a:spcPts val="2800"/>
                </a:lnSpc>
              </a:pPr>
              <a:endParaRPr lang="en-US" sz="28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Sensor ativado em 08:00h, alarme disparado após 5 minutos.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8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lvl="1" algn="just">
                <a:lnSpc>
                  <a:spcPts val="2800"/>
                </a:lnSpc>
              </a:pP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Calibri"/>
                  <a:cs typeface="Calibri"/>
                </a:rPr>
                <a:t>-&gt; </a:t>
              </a:r>
              <a:r>
                <a:rPr lang="en-US" sz="2800" noProof="1">
                  <a:solidFill>
                    <a:srgbClr val="000000"/>
                  </a:solidFill>
                  <a:latin typeface="Overpass Light"/>
                  <a:ea typeface="+mn-lt"/>
                  <a:cs typeface="+mn-lt"/>
                </a:rPr>
                <a:t>Ideal para aplicações de monitoramento ou automação predial.</a:t>
              </a: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b="1" noProof="1">
                <a:solidFill>
                  <a:srgbClr val="000000"/>
                </a:solidFill>
                <a:latin typeface="Overpass Light"/>
                <a:ea typeface="Calibri"/>
                <a:cs typeface="Calibri"/>
              </a:endParaRPr>
            </a:p>
            <a:p>
              <a:pPr marL="800100" lvl="1" indent="-342900" algn="just">
                <a:lnSpc>
                  <a:spcPts val="2800"/>
                </a:lnSpc>
                <a:buFont typeface="Arial"/>
                <a:buChar char="•"/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algn="just">
                <a:lnSpc>
                  <a:spcPts val="2800"/>
                </a:lnSpc>
              </a:pPr>
              <a:endParaRPr lang="en-US" sz="2400" noProof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800"/>
                </a:lnSpc>
              </a:pPr>
              <a:endParaRPr lang="en-US" sz="2400">
                <a:solidFill>
                  <a:srgbClr val="1A1B18"/>
                </a:solidFill>
                <a:latin typeface="Overpass Light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21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Microsoft Office PowerPoint</Application>
  <PresentationFormat>Personalizar</PresentationFormat>
  <Paragraphs>350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Calibri</vt:lpstr>
      <vt:lpstr>Cormorant Garamond Bold</vt:lpstr>
      <vt:lpstr>Overpass Light Bold</vt:lpstr>
      <vt:lpstr>Overpass Light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Branco Suave Preto e Bege Minimalista Elegante Reunião da Empresa Apresentação</dc:title>
  <dc:creator>Ruan Pactrick</dc:creator>
  <cp:lastModifiedBy>Ruan Petrick</cp:lastModifiedBy>
  <cp:revision>2</cp:revision>
  <dcterms:created xsi:type="dcterms:W3CDTF">2006-08-16T00:00:00Z</dcterms:created>
  <dcterms:modified xsi:type="dcterms:W3CDTF">2025-06-14T02:20:02Z</dcterms:modified>
  <dc:identifier>DAGqRtAK4CM</dc:identifier>
</cp:coreProperties>
</file>