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314" r:id="rId3"/>
    <p:sldId id="2315" r:id="rId5"/>
    <p:sldId id="2339" r:id="rId6"/>
    <p:sldId id="1489" r:id="rId7"/>
    <p:sldId id="1668" r:id="rId8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8"/>
    <p:restoredTop sz="96318" autoAdjust="0"/>
  </p:normalViewPr>
  <p:slideViewPr>
    <p:cSldViewPr snapToGrid="0">
      <p:cViewPr varScale="1">
        <p:scale>
          <a:sx n="70" d="100"/>
          <a:sy n="70" d="100"/>
        </p:scale>
        <p:origin x="9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4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3F80-539D-4707-9841-183974CC1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A775D-D46C-46CC-AD07-85213D52E0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A338-C754-4EDE-B0F7-9C541DAB2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5F2F-2341-4894-9DB8-674B4B2A6D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/>
          <p:nvPr/>
        </p:nvSpPr>
        <p:spPr bwMode="auto">
          <a:xfrm>
            <a:off x="5475817" y="1270"/>
            <a:ext cx="6716183" cy="6854825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Freeform 9"/>
          <p:cNvSpPr/>
          <p:nvPr/>
        </p:nvSpPr>
        <p:spPr bwMode="auto">
          <a:xfrm>
            <a:off x="8905461" y="3630414"/>
            <a:ext cx="3286538" cy="3227586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5" name="椭圆 5"/>
          <p:cNvSpPr/>
          <p:nvPr/>
        </p:nvSpPr>
        <p:spPr>
          <a:xfrm>
            <a:off x="452451" y="426058"/>
            <a:ext cx="551745" cy="5517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zh-CN" alt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410990" y="426058"/>
            <a:ext cx="12065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2021</a:t>
            </a:r>
            <a:endParaRPr lang="zh-CN" altLang="en-US" sz="2800" b="1" spc="6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962107" y="3746763"/>
            <a:ext cx="24368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dirty="0">
                <a:gradFill>
                  <a:gsLst>
                    <a:gs pos="0">
                      <a:schemeClr val="accent1"/>
                    </a:gs>
                    <a:gs pos="43000">
                      <a:schemeClr val="accent2"/>
                    </a:gs>
                  </a:gsLst>
                  <a:lin ang="10800000" scaled="1"/>
                </a:gradFill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rPr>
              <a:t>“</a:t>
            </a:r>
            <a:endParaRPr lang="zh-CN" altLang="en-US" sz="16600" dirty="0">
              <a:gradFill>
                <a:gsLst>
                  <a:gs pos="0">
                    <a:schemeClr val="accent1"/>
                  </a:gs>
                  <a:gs pos="43000">
                    <a:schemeClr val="accent2"/>
                  </a:gs>
                </a:gsLst>
                <a:lin ang="10800000" scaled="1"/>
              </a:gradFill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8" name="半闭框 6"/>
          <p:cNvSpPr/>
          <p:nvPr/>
        </p:nvSpPr>
        <p:spPr>
          <a:xfrm rot="5400000">
            <a:off x="7642979" y="1662031"/>
            <a:ext cx="809804" cy="776251"/>
          </a:xfrm>
          <a:prstGeom prst="halfFrame">
            <a:avLst>
              <a:gd name="adj1" fmla="val 5058"/>
              <a:gd name="adj2" fmla="val 44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PA-矩形 3"/>
          <p:cNvSpPr/>
          <p:nvPr>
            <p:custDataLst>
              <p:tags r:id="rId1"/>
            </p:custDataLst>
          </p:nvPr>
        </p:nvSpPr>
        <p:spPr>
          <a:xfrm>
            <a:off x="1969770" y="2205990"/>
            <a:ext cx="58108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思源黑体" panose="020B0500000000000000" pitchFamily="34" charset="-122"/>
              </a:rPr>
              <a:t>考研复习建议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040392" y="3426339"/>
            <a:ext cx="554855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不忘初心，方得始终！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6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3" grpId="0" animBg="1"/>
          <p:bldP spid="7" grpId="0"/>
          <p:bldP spid="9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3" grpId="0" animBg="1"/>
          <p:bldP spid="7" grpId="0"/>
          <p:bldP spid="9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9"/>
          <p:cNvSpPr/>
          <p:nvPr/>
        </p:nvSpPr>
        <p:spPr bwMode="auto">
          <a:xfrm rot="10800000">
            <a:off x="3550508" y="3175"/>
            <a:ext cx="6716183" cy="6854825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7" name="Freeform 9"/>
          <p:cNvSpPr/>
          <p:nvPr/>
        </p:nvSpPr>
        <p:spPr bwMode="auto">
          <a:xfrm>
            <a:off x="9554817" y="4268122"/>
            <a:ext cx="2637181" cy="2589877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/>
          <a:p>
            <a:pPr algn="r" defTabSz="914400"/>
            <a:endParaRPr 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5505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44417" y="803910"/>
            <a:ext cx="7448438" cy="4550410"/>
            <a:chOff x="2290633" y="1498600"/>
            <a:chExt cx="6045398" cy="3860800"/>
          </a:xfrm>
        </p:grpSpPr>
        <p:sp>
          <p:nvSpPr>
            <p:cNvPr id="4" name="圆角矩形 3"/>
            <p:cNvSpPr/>
            <p:nvPr/>
          </p:nvSpPr>
          <p:spPr>
            <a:xfrm>
              <a:off x="7218431" y="1498600"/>
              <a:ext cx="1117600" cy="386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68300" dist="38100" dir="8100000" sx="108000" sy="108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456977" y="1730061"/>
              <a:ext cx="647841" cy="352112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CONTENTS</a:t>
              </a:r>
              <a:endParaRPr lang="zh-CN" altLang="en-US" sz="4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grpSp>
          <p:nvGrpSpPr>
            <p:cNvPr id="6" name="10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2290633" y="2267965"/>
              <a:ext cx="4736321" cy="2820946"/>
              <a:chOff x="1852683" y="2335443"/>
              <a:chExt cx="3807592" cy="2267793"/>
            </a:xfrm>
          </p:grpSpPr>
          <p:grpSp>
            <p:nvGrpSpPr>
              <p:cNvPr id="7" name="íślîḑê"/>
              <p:cNvGrpSpPr/>
              <p:nvPr/>
            </p:nvGrpSpPr>
            <p:grpSpPr>
              <a:xfrm>
                <a:off x="1852683" y="2335443"/>
                <a:ext cx="3806682" cy="624349"/>
                <a:chOff x="1957458" y="2249333"/>
                <a:chExt cx="3806682" cy="624349"/>
              </a:xfrm>
            </p:grpSpPr>
            <p:sp>
              <p:nvSpPr>
                <p:cNvPr id="21" name="ïş1îḓê"/>
                <p:cNvSpPr/>
                <p:nvPr/>
              </p:nvSpPr>
              <p:spPr>
                <a:xfrm>
                  <a:off x="1957458" y="2249333"/>
                  <a:ext cx="700917" cy="6243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r>
                    <a:rPr lang="en-US" altLang="zh-CN" sz="3600" dirty="0">
                      <a:solidFill>
                        <a:schemeClr val="tx1"/>
                      </a:solidFill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01</a:t>
                  </a:r>
                  <a:endParaRPr lang="en-US" altLang="zh-CN" sz="3600" dirty="0">
                    <a:solidFill>
                      <a:schemeClr val="tx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  <p:sp>
              <p:nvSpPr>
                <p:cNvPr id="22" name="ïṣḷîḓe"/>
                <p:cNvSpPr/>
                <p:nvPr/>
              </p:nvSpPr>
              <p:spPr bwMode="auto">
                <a:xfrm>
                  <a:off x="2762999" y="2314956"/>
                  <a:ext cx="3001141" cy="344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3600" spc="1200" dirty="0"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复习时间安排</a:t>
                  </a:r>
                  <a:endParaRPr lang="zh-CN" altLang="en-US" sz="3600" spc="1200" dirty="0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grpSp>
            <p:nvGrpSpPr>
              <p:cNvPr id="8" name="ïslidé"/>
              <p:cNvGrpSpPr/>
              <p:nvPr/>
            </p:nvGrpSpPr>
            <p:grpSpPr>
              <a:xfrm>
                <a:off x="1852683" y="3135332"/>
                <a:ext cx="3807592" cy="624349"/>
                <a:chOff x="1957458" y="3092277"/>
                <a:chExt cx="3807592" cy="624349"/>
              </a:xfrm>
            </p:grpSpPr>
            <p:sp>
              <p:nvSpPr>
                <p:cNvPr id="19" name="išḻíḋê"/>
                <p:cNvSpPr/>
                <p:nvPr/>
              </p:nvSpPr>
              <p:spPr>
                <a:xfrm>
                  <a:off x="1957458" y="3092277"/>
                  <a:ext cx="700916" cy="6243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r>
                    <a:rPr lang="en-US" altLang="zh-CN" sz="3600" dirty="0">
                      <a:solidFill>
                        <a:schemeClr val="tx1"/>
                      </a:solidFill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02</a:t>
                  </a:r>
                  <a:endParaRPr lang="en-US" altLang="zh-CN" sz="3600" dirty="0">
                    <a:solidFill>
                      <a:schemeClr val="tx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  <p:sp>
              <p:nvSpPr>
                <p:cNvPr id="20" name="ïSľíḑe"/>
                <p:cNvSpPr/>
                <p:nvPr/>
              </p:nvSpPr>
              <p:spPr bwMode="auto">
                <a:xfrm>
                  <a:off x="2763150" y="3150553"/>
                  <a:ext cx="3001900" cy="344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3600" spc="1200" dirty="0"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复习内容安排</a:t>
                  </a:r>
                  <a:endParaRPr lang="zh-CN" altLang="en-US" sz="3600" spc="1200" dirty="0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sp>
            <p:nvSpPr>
              <p:cNvPr id="18" name="îśļïḑè"/>
              <p:cNvSpPr/>
              <p:nvPr/>
            </p:nvSpPr>
            <p:spPr bwMode="auto">
              <a:xfrm>
                <a:off x="2658376" y="3466327"/>
                <a:ext cx="2883794" cy="344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altLang="zh-CN" sz="2400" spc="1200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grpSp>
            <p:nvGrpSpPr>
              <p:cNvPr id="10" name="ïs1ïďe"/>
              <p:cNvGrpSpPr/>
              <p:nvPr/>
            </p:nvGrpSpPr>
            <p:grpSpPr>
              <a:xfrm>
                <a:off x="1929251" y="3940640"/>
                <a:ext cx="3592913" cy="662596"/>
                <a:chOff x="2034026" y="3983696"/>
                <a:chExt cx="3592913" cy="662596"/>
              </a:xfrm>
            </p:grpSpPr>
            <p:sp>
              <p:nvSpPr>
                <p:cNvPr id="15" name="ïṡlïḓè"/>
                <p:cNvSpPr/>
                <p:nvPr/>
              </p:nvSpPr>
              <p:spPr>
                <a:xfrm>
                  <a:off x="2034026" y="3983696"/>
                  <a:ext cx="624349" cy="6243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en-US" altLang="zh-CN" sz="2400" dirty="0">
                    <a:solidFill>
                      <a:schemeClr val="bg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  <p:sp>
              <p:nvSpPr>
                <p:cNvPr id="16" name="isļíḋe"/>
                <p:cNvSpPr/>
                <p:nvPr/>
              </p:nvSpPr>
              <p:spPr bwMode="auto">
                <a:xfrm>
                  <a:off x="2763150" y="4301848"/>
                  <a:ext cx="2863789" cy="344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zh-CN" altLang="en-US" sz="2400" spc="1200" dirty="0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cxnSp>
            <p:nvCxnSpPr>
              <p:cNvPr id="11" name="直接连接符 19"/>
              <p:cNvCxnSpPr/>
              <p:nvPr/>
            </p:nvCxnSpPr>
            <p:spPr>
              <a:xfrm>
                <a:off x="2655711" y="2924186"/>
                <a:ext cx="242732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20"/>
              <p:cNvCxnSpPr/>
              <p:nvPr/>
            </p:nvCxnSpPr>
            <p:spPr>
              <a:xfrm>
                <a:off x="2669915" y="3728188"/>
                <a:ext cx="2435490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MH_Others_1"/>
          <p:cNvSpPr txBox="1"/>
          <p:nvPr>
            <p:custDataLst>
              <p:tags r:id="rId2"/>
            </p:custDataLst>
          </p:nvPr>
        </p:nvSpPr>
        <p:spPr>
          <a:xfrm>
            <a:off x="700179" y="2982026"/>
            <a:ext cx="2150150" cy="923290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目录</a:t>
            </a: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6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7" grpId="0" animBg="1"/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7" grpId="0" animBg="1"/>
          <p:bldP spid="2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5"/>
          <p:cNvGrpSpPr/>
          <p:nvPr/>
        </p:nvGrpSpPr>
        <p:grpSpPr>
          <a:xfrm>
            <a:off x="26035" y="-33020"/>
            <a:ext cx="12192000" cy="6854825"/>
            <a:chOff x="0" y="3175"/>
            <a:chExt cx="12192000" cy="6854825"/>
          </a:xfrm>
        </p:grpSpPr>
        <p:sp>
          <p:nvSpPr>
            <p:cNvPr id="35" name="Freeform 9"/>
            <p:cNvSpPr/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6" name="椭圆 5"/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noAutofit/>
            </a:bodyPr>
            <a:lstStyle/>
            <a:p>
              <a:pPr algn="r" defTabSz="914400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88390" y="272778"/>
              <a:ext cx="642048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pc="1200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一、复习时间安排</a:t>
              </a:r>
              <a:endParaRPr lang="zh-CN" altLang="en-US" sz="3600" spc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" name="Group 58"/>
          <p:cNvGrpSpPr/>
          <p:nvPr/>
        </p:nvGrpSpPr>
        <p:grpSpPr>
          <a:xfrm>
            <a:off x="1447801" y="2005061"/>
            <a:ext cx="2309813" cy="1924050"/>
            <a:chOff x="1447801" y="2466975"/>
            <a:chExt cx="2309813" cy="1924050"/>
          </a:xfrm>
        </p:grpSpPr>
        <p:sp>
          <p:nvSpPr>
            <p:cNvPr id="3" name="Freeform 5"/>
            <p:cNvSpPr/>
            <p:nvPr/>
          </p:nvSpPr>
          <p:spPr bwMode="auto">
            <a:xfrm>
              <a:off x="1455739" y="2549525"/>
              <a:ext cx="2290763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6 w 610"/>
                <a:gd name="T21" fmla="*/ 228 h 488"/>
                <a:gd name="T22" fmla="*/ 156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66" y="241"/>
                    <a:pt x="166" y="259"/>
                    <a:pt x="156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1447801" y="2466975"/>
              <a:ext cx="2309813" cy="1795463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8 w 615"/>
                <a:gd name="T15" fmla="*/ 260 h 476"/>
                <a:gd name="T16" fmla="*/ 158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68" y="247"/>
                    <a:pt x="168" y="229"/>
                    <a:pt x="158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7" name="Group 63"/>
          <p:cNvGrpSpPr/>
          <p:nvPr/>
        </p:nvGrpSpPr>
        <p:grpSpPr>
          <a:xfrm>
            <a:off x="4431984" y="2005061"/>
            <a:ext cx="2305050" cy="1924050"/>
            <a:chOff x="3779839" y="2466975"/>
            <a:chExt cx="2305050" cy="1924050"/>
          </a:xfrm>
        </p:grpSpPr>
        <p:sp>
          <p:nvSpPr>
            <p:cNvPr id="8" name="Freeform 64"/>
            <p:cNvSpPr/>
            <p:nvPr/>
          </p:nvSpPr>
          <p:spPr bwMode="auto">
            <a:xfrm>
              <a:off x="3787776" y="2549525"/>
              <a:ext cx="2289175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5 w 610"/>
                <a:gd name="T21" fmla="*/ 228 h 488"/>
                <a:gd name="T22" fmla="*/ 155 w 610"/>
                <a:gd name="T23" fmla="*/ 272 h 488"/>
                <a:gd name="T24" fmla="*/ 21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2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66" y="241"/>
                    <a:pt x="166" y="259"/>
                    <a:pt x="155" y="272"/>
                  </a:cubicBezTo>
                  <a:cubicBezTo>
                    <a:pt x="21" y="431"/>
                    <a:pt x="21" y="431"/>
                    <a:pt x="21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0" y="472"/>
                    <a:pt x="2" y="475"/>
                  </a:cubicBezTo>
                  <a:cubicBezTo>
                    <a:pt x="6" y="483"/>
                    <a:pt x="14" y="488"/>
                    <a:pt x="22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Freeform 65"/>
            <p:cNvSpPr/>
            <p:nvPr/>
          </p:nvSpPr>
          <p:spPr bwMode="auto">
            <a:xfrm>
              <a:off x="3779839" y="2466975"/>
              <a:ext cx="2305050" cy="1795463"/>
            </a:xfrm>
            <a:custGeom>
              <a:avLst/>
              <a:gdLst>
                <a:gd name="T0" fmla="*/ 604 w 614"/>
                <a:gd name="T1" fmla="*/ 216 h 476"/>
                <a:gd name="T2" fmla="*/ 604 w 614"/>
                <a:gd name="T3" fmla="*/ 260 h 476"/>
                <a:gd name="T4" fmla="*/ 443 w 614"/>
                <a:gd name="T5" fmla="*/ 452 h 476"/>
                <a:gd name="T6" fmla="*/ 391 w 614"/>
                <a:gd name="T7" fmla="*/ 476 h 476"/>
                <a:gd name="T8" fmla="*/ 24 w 614"/>
                <a:gd name="T9" fmla="*/ 476 h 476"/>
                <a:gd name="T10" fmla="*/ 4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4 w 614"/>
                <a:gd name="T21" fmla="*/ 13 h 476"/>
                <a:gd name="T22" fmla="*/ 24 w 614"/>
                <a:gd name="T23" fmla="*/ 0 h 476"/>
                <a:gd name="T24" fmla="*/ 391 w 614"/>
                <a:gd name="T25" fmla="*/ 0 h 476"/>
                <a:gd name="T26" fmla="*/ 443 w 614"/>
                <a:gd name="T27" fmla="*/ 24 h 476"/>
                <a:gd name="T28" fmla="*/ 604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4" y="216"/>
                  </a:moveTo>
                  <a:cubicBezTo>
                    <a:pt x="614" y="229"/>
                    <a:pt x="614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4" y="13"/>
                  </a:cubicBezTo>
                  <a:cubicBezTo>
                    <a:pt x="8" y="5"/>
                    <a:pt x="16" y="0"/>
                    <a:pt x="24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2" name="Group 68"/>
          <p:cNvGrpSpPr/>
          <p:nvPr/>
        </p:nvGrpSpPr>
        <p:grpSpPr>
          <a:xfrm>
            <a:off x="7340284" y="2005061"/>
            <a:ext cx="2306638" cy="1924050"/>
            <a:chOff x="6110289" y="2466975"/>
            <a:chExt cx="2306638" cy="1924050"/>
          </a:xfrm>
        </p:grpSpPr>
        <p:sp>
          <p:nvSpPr>
            <p:cNvPr id="13" name="Freeform 9"/>
            <p:cNvSpPr/>
            <p:nvPr/>
          </p:nvSpPr>
          <p:spPr bwMode="auto">
            <a:xfrm>
              <a:off x="6115051" y="2549525"/>
              <a:ext cx="2289175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6 w 610"/>
                <a:gd name="T19" fmla="*/ 49 h 488"/>
                <a:gd name="T20" fmla="*/ 156 w 610"/>
                <a:gd name="T21" fmla="*/ 228 h 488"/>
                <a:gd name="T22" fmla="*/ 156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6" y="49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66" y="241"/>
                    <a:pt x="166" y="259"/>
                    <a:pt x="156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8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6110289" y="2466975"/>
              <a:ext cx="2306638" cy="1795463"/>
            </a:xfrm>
            <a:custGeom>
              <a:avLst/>
              <a:gdLst>
                <a:gd name="T0" fmla="*/ 603 w 614"/>
                <a:gd name="T1" fmla="*/ 216 h 476"/>
                <a:gd name="T2" fmla="*/ 603 w 614"/>
                <a:gd name="T3" fmla="*/ 260 h 476"/>
                <a:gd name="T4" fmla="*/ 442 w 614"/>
                <a:gd name="T5" fmla="*/ 452 h 476"/>
                <a:gd name="T6" fmla="*/ 390 w 614"/>
                <a:gd name="T7" fmla="*/ 476 h 476"/>
                <a:gd name="T8" fmla="*/ 24 w 614"/>
                <a:gd name="T9" fmla="*/ 476 h 476"/>
                <a:gd name="T10" fmla="*/ 3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3 w 614"/>
                <a:gd name="T21" fmla="*/ 13 h 476"/>
                <a:gd name="T22" fmla="*/ 24 w 614"/>
                <a:gd name="T23" fmla="*/ 0 h 476"/>
                <a:gd name="T24" fmla="*/ 390 w 614"/>
                <a:gd name="T25" fmla="*/ 0 h 476"/>
                <a:gd name="T26" fmla="*/ 442 w 614"/>
                <a:gd name="T27" fmla="*/ 24 h 476"/>
                <a:gd name="T28" fmla="*/ 603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3" y="216"/>
                  </a:moveTo>
                  <a:cubicBezTo>
                    <a:pt x="614" y="229"/>
                    <a:pt x="614" y="247"/>
                    <a:pt x="603" y="260"/>
                  </a:cubicBezTo>
                  <a:cubicBezTo>
                    <a:pt x="442" y="452"/>
                    <a:pt x="442" y="452"/>
                    <a:pt x="442" y="452"/>
                  </a:cubicBezTo>
                  <a:cubicBezTo>
                    <a:pt x="429" y="467"/>
                    <a:pt x="410" y="476"/>
                    <a:pt x="390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5" y="476"/>
                    <a:pt x="7" y="471"/>
                    <a:pt x="3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7" y="247"/>
                    <a:pt x="167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3" y="13"/>
                  </a:cubicBezTo>
                  <a:cubicBezTo>
                    <a:pt x="7" y="5"/>
                    <a:pt x="15" y="0"/>
                    <a:pt x="24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10" y="0"/>
                    <a:pt x="429" y="9"/>
                    <a:pt x="442" y="24"/>
                  </a:cubicBezTo>
                  <a:lnTo>
                    <a:pt x="603" y="2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3" name="Oval 79"/>
          <p:cNvSpPr>
            <a:spLocks noChangeAspect="1"/>
          </p:cNvSpPr>
          <p:nvPr/>
        </p:nvSpPr>
        <p:spPr>
          <a:xfrm>
            <a:off x="1476652" y="44051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8" name="Oval 94"/>
          <p:cNvSpPr>
            <a:spLocks noChangeAspect="1"/>
          </p:cNvSpPr>
          <p:nvPr/>
        </p:nvSpPr>
        <p:spPr>
          <a:xfrm>
            <a:off x="7371901" y="4526642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3" name="Rectangle 29"/>
          <p:cNvSpPr/>
          <p:nvPr/>
        </p:nvSpPr>
        <p:spPr>
          <a:xfrm>
            <a:off x="5023828" y="2963787"/>
            <a:ext cx="12305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汇总知识点、做真题</a:t>
            </a:r>
            <a:endParaRPr lang="zh-CN" altLang="en-US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4" name="Rectangle 29"/>
          <p:cNvSpPr/>
          <p:nvPr/>
        </p:nvSpPr>
        <p:spPr>
          <a:xfrm>
            <a:off x="7979348" y="2963787"/>
            <a:ext cx="123050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做预测题、查漏补缺</a:t>
            </a:r>
            <a:endParaRPr lang="zh-CN" altLang="en-US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6" name="Rectangle 29"/>
          <p:cNvSpPr/>
          <p:nvPr/>
        </p:nvSpPr>
        <p:spPr>
          <a:xfrm>
            <a:off x="1737014" y="4851424"/>
            <a:ext cx="19614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基础好的同学可以根据教学资料学习，基础一般的同学最好根据考研机构的课程来学习。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7" name="Rectangle 30"/>
          <p:cNvSpPr/>
          <p:nvPr/>
        </p:nvSpPr>
        <p:spPr>
          <a:xfrm>
            <a:off x="1737014" y="4279779"/>
            <a:ext cx="1463807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ym typeface="思源黑体" panose="020B0500000000000000" pitchFamily="34" charset="-122"/>
              </a:rPr>
              <a:t>6</a:t>
            </a:r>
            <a:r>
              <a:rPr lang="zh-CN" altLang="en-US" sz="2800" dirty="0">
                <a:sym typeface="思源黑体" panose="020B0500000000000000" pitchFamily="34" charset="-122"/>
              </a:rPr>
              <a:t>月</a:t>
            </a:r>
            <a:r>
              <a:rPr lang="en-US" altLang="zh-CN" sz="2800" dirty="0">
                <a:sym typeface="思源黑体" panose="020B0500000000000000" pitchFamily="34" charset="-122"/>
              </a:rPr>
              <a:t>-8</a:t>
            </a:r>
            <a:r>
              <a:rPr lang="zh-CN" altLang="en-US" sz="2800" dirty="0">
                <a:sym typeface="思源黑体" panose="020B0500000000000000" pitchFamily="34" charset="-122"/>
              </a:rPr>
              <a:t>月</a:t>
            </a:r>
            <a:endParaRPr lang="zh-CN" altLang="en-US" sz="2800" dirty="0">
              <a:sym typeface="思源黑体" panose="020B0500000000000000" pitchFamily="34" charset="-122"/>
            </a:endParaRPr>
          </a:p>
          <a:p>
            <a:pPr lvl="0" defTabSz="914400">
              <a:defRPr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52" name="Rectangle 29"/>
          <p:cNvSpPr/>
          <p:nvPr/>
        </p:nvSpPr>
        <p:spPr>
          <a:xfrm>
            <a:off x="4487227" y="5285836"/>
            <a:ext cx="1796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买历年真题，在做透吃透的基础上追求做得更多。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Rectangle 29"/>
          <p:cNvSpPr/>
          <p:nvPr/>
        </p:nvSpPr>
        <p:spPr>
          <a:xfrm>
            <a:off x="7499336" y="5258136"/>
            <a:ext cx="1796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做预测题，补足自己的短板、保持题感。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Rectangle 30"/>
          <p:cNvSpPr/>
          <p:nvPr/>
        </p:nvSpPr>
        <p:spPr>
          <a:xfrm>
            <a:off x="7559268" y="4291979"/>
            <a:ext cx="2149932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ym typeface="思源黑体" panose="020B0500000000000000" pitchFamily="34" charset="-122"/>
              </a:rPr>
              <a:t>10</a:t>
            </a:r>
            <a:r>
              <a:rPr lang="zh-CN" altLang="en-US" sz="2800" dirty="0">
                <a:sym typeface="思源黑体" panose="020B0500000000000000" pitchFamily="34" charset="-122"/>
              </a:rPr>
              <a:t>月中旬</a:t>
            </a:r>
            <a:r>
              <a:rPr lang="en-US" altLang="zh-CN" sz="2800" dirty="0">
                <a:sym typeface="思源黑体" panose="020B0500000000000000" pitchFamily="34" charset="-122"/>
              </a:rPr>
              <a:t>-</a:t>
            </a:r>
            <a:r>
              <a:rPr lang="zh-CN" altLang="en-US" sz="2800" dirty="0">
                <a:sym typeface="思源黑体" panose="020B0500000000000000" pitchFamily="34" charset="-122"/>
              </a:rPr>
              <a:t>考前</a:t>
            </a:r>
            <a:endParaRPr lang="zh-CN" altLang="en-US" sz="2800" dirty="0">
              <a:sym typeface="思源黑体" panose="020B0500000000000000" pitchFamily="34" charset="-122"/>
            </a:endParaRPr>
          </a:p>
          <a:p>
            <a:pPr lvl="0" defTabSz="914400">
              <a:defRPr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03955" y="2271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ym typeface="+mn-ea"/>
              </a:rPr>
              <a:t>第一轮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021582" y="2271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ym typeface="+mn-ea"/>
              </a:rPr>
              <a:t>第二轮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858691" y="2271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ym typeface="+mn-ea"/>
              </a:rPr>
              <a:t>第三轮</a:t>
            </a:r>
            <a:endParaRPr lang="zh-CN" altLang="en-US" sz="2800" dirty="0"/>
          </a:p>
        </p:txBody>
      </p:sp>
      <p:sp>
        <p:nvSpPr>
          <p:cNvPr id="22" name="Rectangle 29"/>
          <p:cNvSpPr/>
          <p:nvPr/>
        </p:nvSpPr>
        <p:spPr>
          <a:xfrm>
            <a:off x="2106732" y="2963787"/>
            <a:ext cx="12305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学习基础、做相应习题</a:t>
            </a:r>
            <a:endParaRPr lang="zh-CN" altLang="en-US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4" name="Oval 84"/>
          <p:cNvSpPr>
            <a:spLocks noChangeAspect="1"/>
          </p:cNvSpPr>
          <p:nvPr/>
        </p:nvSpPr>
        <p:spPr>
          <a:xfrm>
            <a:off x="4427585" y="452664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5" name="Rectangle 30"/>
          <p:cNvSpPr/>
          <p:nvPr/>
        </p:nvSpPr>
        <p:spPr>
          <a:xfrm>
            <a:off x="4585068" y="4328204"/>
            <a:ext cx="1961498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ym typeface="思源黑体" panose="020B0500000000000000" pitchFamily="34" charset="-122"/>
              </a:rPr>
              <a:t>9</a:t>
            </a:r>
            <a:r>
              <a:rPr lang="zh-CN" altLang="en-US" sz="2800" dirty="0">
                <a:sym typeface="思源黑体" panose="020B0500000000000000" pitchFamily="34" charset="-122"/>
              </a:rPr>
              <a:t>月</a:t>
            </a:r>
            <a:r>
              <a:rPr lang="en-US" altLang="zh-CN" sz="2800" dirty="0">
                <a:sym typeface="思源黑体" panose="020B0500000000000000" pitchFamily="34" charset="-122"/>
              </a:rPr>
              <a:t>-10</a:t>
            </a:r>
            <a:r>
              <a:rPr lang="zh-CN" altLang="en-US" sz="2800" dirty="0">
                <a:sym typeface="思源黑体" panose="020B0500000000000000" pitchFamily="34" charset="-122"/>
              </a:rPr>
              <a:t>月中旬</a:t>
            </a:r>
            <a:endParaRPr lang="zh-CN" altLang="en-US" sz="2800" dirty="0"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7" grpId="0"/>
      <p:bldP spid="52" grpId="0"/>
      <p:bldP spid="54" grpId="0"/>
      <p:bldP spid="55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5"/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21" name="Freeform 9"/>
            <p:cNvSpPr/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2" name="椭圆 5"/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noAutofit/>
            </a:bodyPr>
            <a:lstStyle/>
            <a:p>
              <a:pPr algn="r" defTabSz="914400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23" name="矩形 12"/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88556" y="229004"/>
              <a:ext cx="5229276" cy="75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600" spc="1200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二、复习</a:t>
              </a:r>
              <a:r>
                <a:rPr lang="zh-CN" altLang="en-US" sz="3600" spc="1200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内容</a:t>
              </a:r>
              <a:r>
                <a:rPr lang="zh-CN" altLang="en-US" sz="3600" spc="1200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安排</a:t>
              </a:r>
              <a:endParaRPr lang="zh-CN" altLang="en-US" sz="3600" spc="12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" name="Group 3"/>
          <p:cNvGrpSpPr/>
          <p:nvPr/>
        </p:nvGrpSpPr>
        <p:grpSpPr>
          <a:xfrm>
            <a:off x="4467340" y="2018116"/>
            <a:ext cx="3257320" cy="3169144"/>
            <a:chOff x="4838931" y="2235457"/>
            <a:chExt cx="2514138" cy="2446080"/>
          </a:xfrm>
        </p:grpSpPr>
        <p:sp>
          <p:nvSpPr>
            <p:cNvPr id="3" name="Rectangle: Rounded Corners 4"/>
            <p:cNvSpPr/>
            <p:nvPr/>
          </p:nvSpPr>
          <p:spPr>
            <a:xfrm rot="18900000">
              <a:off x="4978611" y="2341108"/>
              <a:ext cx="2234778" cy="2234778"/>
            </a:xfrm>
            <a:prstGeom prst="roundRect">
              <a:avLst>
                <a:gd name="adj" fmla="val 20207"/>
              </a:avLst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" name="Oval 5"/>
            <p:cNvSpPr/>
            <p:nvPr/>
          </p:nvSpPr>
          <p:spPr>
            <a:xfrm>
              <a:off x="4838931" y="2235457"/>
              <a:ext cx="1085850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" name="Oval 6"/>
            <p:cNvSpPr/>
            <p:nvPr/>
          </p:nvSpPr>
          <p:spPr>
            <a:xfrm>
              <a:off x="6267219" y="2235457"/>
              <a:ext cx="1085850" cy="1085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4838931" y="3595687"/>
              <a:ext cx="1085850" cy="1085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6267219" y="3595687"/>
              <a:ext cx="1085850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8" name="TextBox 9"/>
          <p:cNvSpPr txBox="1"/>
          <p:nvPr/>
        </p:nvSpPr>
        <p:spPr>
          <a:xfrm>
            <a:off x="4746599" y="2336809"/>
            <a:ext cx="848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01</a:t>
            </a:r>
            <a:endParaRPr lang="en-US" sz="44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6597091" y="2336809"/>
            <a:ext cx="848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02</a:t>
            </a:r>
            <a:endParaRPr lang="en-US" sz="44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0569" y="4093035"/>
            <a:ext cx="880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03</a:t>
            </a:r>
            <a:endParaRPr lang="en-US" sz="44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6581061" y="4093035"/>
            <a:ext cx="880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04</a:t>
            </a:r>
            <a:endParaRPr lang="en-US" sz="44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2535774" y="1647732"/>
            <a:ext cx="1620957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r"/>
            <a:r>
              <a:rPr lang="zh-CN" altLang="en-US" sz="2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基础阶段</a:t>
            </a:r>
            <a:endParaRPr lang="en-US" sz="28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8035269" y="1652171"/>
            <a:ext cx="1830950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强化阶段</a:t>
            </a:r>
            <a:r>
              <a:rPr lang="en-US" altLang="zh-CN" sz="2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endParaRPr lang="en-US" sz="28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Rectangle 18"/>
          <p:cNvSpPr/>
          <p:nvPr/>
        </p:nvSpPr>
        <p:spPr>
          <a:xfrm>
            <a:off x="2330083" y="3931018"/>
            <a:ext cx="1830950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r"/>
            <a:r>
              <a:rPr lang="zh-CN" altLang="en-US" sz="2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强化阶段</a:t>
            </a:r>
            <a:r>
              <a:rPr lang="en-US" altLang="zh-CN" sz="2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</a:t>
            </a:r>
            <a:endParaRPr lang="en-US" sz="28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8034599" y="3931018"/>
            <a:ext cx="1620957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冲刺阶段</a:t>
            </a:r>
            <a:endParaRPr lang="en-US" sz="28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17894" y="2459421"/>
            <a:ext cx="3781899" cy="111569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按知识点去做真题，查漏补缺；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</a:b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开始分析并英语作文；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>
              <a:lnSpc>
                <a:spcPts val="2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开始做政治选择题。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>
              <a:lnSpc>
                <a:spcPts val="2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（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作文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建议用王江涛老师的）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269" y="4738268"/>
            <a:ext cx="3797393" cy="163120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做预测题，保持做题题感；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</a:b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写英语作文、背政治分析题；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</a:b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（政治建议用肖秀荣老师的）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</a:b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注意：冲刺阶段要花大部分时间在背政治和回顾错题和笔记上。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>
              <a:lnSpc>
                <a:spcPts val="2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考前不建议大量刷题。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2208" y="4738268"/>
            <a:ext cx="3631987" cy="111824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r">
              <a:lnSpc>
                <a:spcPts val="2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按真题试卷一整套的做真题；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</a:b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注意整套试卷的各个部分所花的时间，和各个题型的正确率；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algn="r">
              <a:lnSpc>
                <a:spcPts val="2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开始模仿写英语作文。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1258" y="2432612"/>
            <a:ext cx="3862938" cy="111824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r">
              <a:lnSpc>
                <a:spcPts val="2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坚持每天：   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algn="r">
              <a:lnSpc>
                <a:spcPts val="2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按照知识点复习，建议全面复习，要尽量快点，但不建议深入掌握；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algn="r">
              <a:lnSpc>
                <a:spcPts val="2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背单词。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6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16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62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5"/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18" name="Freeform 9"/>
            <p:cNvSpPr/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" name="椭圆 5"/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noAutofit/>
            </a:bodyPr>
            <a:lstStyle/>
            <a:p>
              <a:pPr algn="r" defTabSz="914400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88556" y="381405"/>
              <a:ext cx="21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输入您的标题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Picture Placeholder 1"/>
          <p:cNvSpPr txBox="1"/>
          <p:nvPr/>
        </p:nvSpPr>
        <p:spPr>
          <a:xfrm>
            <a:off x="6052457" y="-3175"/>
            <a:ext cx="6139543" cy="3432175"/>
          </a:xfrm>
          <a:prstGeom prst="rect">
            <a:avLst/>
          </a:prstGeom>
          <a:blipFill>
            <a:blip r:embed="rId1"/>
            <a:stretch>
              <a:fillRect t="-9976" b="-9976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Picture Placeholder 2"/>
          <p:cNvSpPr txBox="1"/>
          <p:nvPr/>
        </p:nvSpPr>
        <p:spPr>
          <a:xfrm>
            <a:off x="0" y="3429000"/>
            <a:ext cx="6052457" cy="3425825"/>
          </a:xfrm>
          <a:prstGeom prst="rect">
            <a:avLst/>
          </a:prstGeom>
          <a:blipFill>
            <a:blip r:embed="rId2"/>
            <a:stretch>
              <a:fillRect t="-8796" b="-8796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0" y="0"/>
            <a:ext cx="6052457" cy="343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052457" y="3432175"/>
            <a:ext cx="6139543" cy="3425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816887" y="1483912"/>
            <a:ext cx="4088358" cy="3945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唯有坚持才能上岸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6623029" y="5267261"/>
            <a:ext cx="5394800" cy="3945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祝各位学弟学妹梦想成真！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ags/tag1.xml><?xml version="1.0" encoding="utf-8"?>
<p:tagLst xmlns:p="http://schemas.openxmlformats.org/presentationml/2006/main">
  <p:tag name="PA" val="v5.1.0"/>
</p:tagLst>
</file>

<file path=ppt/tags/tag2.xml><?xml version="1.0" encoding="utf-8"?>
<p:tagLst xmlns:p="http://schemas.openxmlformats.org/presentationml/2006/main">
  <p:tag name="ISLIDE.DIAGRAM" val="1077"/>
</p:tagLst>
</file>

<file path=ppt/tags/tag3.xml><?xml version="1.0" encoding="utf-8"?>
<p:tagLst xmlns:p="http://schemas.openxmlformats.org/presentationml/2006/main">
  <p:tag name="MH" val="20161008230036"/>
  <p:tag name="MH_LIBRARY" val="CONTENTS"/>
  <p:tag name="MH_TYPE" val="OTHERS"/>
  <p:tag name="ID" val="553514"/>
</p:tagLst>
</file>

<file path=ppt/tags/tag4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0E1D4189-C6CE-4E0A-8573-37DE6D2BCA2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C:\Users\codi\Desktop"/>
  <p:tag name="ISPRING_PRESENTATION_TITLE" val="演示文稿2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472</Words>
  <Application>WPS 演示</Application>
  <PresentationFormat>宽屏</PresentationFormat>
  <Paragraphs>86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思源黑体</vt:lpstr>
      <vt:lpstr>Open Sans</vt:lpstr>
      <vt:lpstr>黑体</vt:lpstr>
      <vt:lpstr>字魂35号-经典雅黑</vt:lpstr>
      <vt:lpstr>微软雅黑</vt:lpstr>
      <vt:lpstr>Arial Unicode MS</vt:lpstr>
      <vt:lpstr>Calibri Light</vt:lpstr>
      <vt:lpstr>Calibri</vt:lpstr>
      <vt:lpstr>等线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qzuser</cp:lastModifiedBy>
  <cp:revision>46</cp:revision>
  <dcterms:created xsi:type="dcterms:W3CDTF">2019-11-11T11:40:00Z</dcterms:created>
  <dcterms:modified xsi:type="dcterms:W3CDTF">2020-01-12T09:15:33Z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