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88837A"/>
    <a:srgbClr val="404040"/>
    <a:srgbClr val="948F84"/>
    <a:srgbClr val="ADA69D"/>
    <a:srgbClr val="8A847E"/>
    <a:srgbClr val="9A948D"/>
    <a:srgbClr val="212121"/>
    <a:srgbClr val="9F9A90"/>
    <a:srgbClr val="969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2316" y="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DEA4-E4E7-47CF-B002-DF1F65E2734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5E91-DFFC-45D7-9C29-26A4949B8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97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D58E-330D-4F19-B02C-1C37CFA98915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63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FDFB-8EF0-4D26-A708-86168B245394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92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747D-EC97-426B-994F-8726297E34B4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47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29CF-13C5-451C-9B29-5C5E1DDCA32F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7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EAB2-D043-4F0A-A7EF-873854B3A53E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1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5935-EFF8-4691-99F8-A55EFE75B5C1}" type="datetime1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7BF3-9216-4B93-8927-D3B0AEDE6E2C}" type="datetime1">
              <a:rPr lang="pt-BR" smtClean="0"/>
              <a:t>07/06/2024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5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AFE4-7D96-4489-87C9-66FF26A2C3CF}" type="datetime1">
              <a:rPr lang="pt-BR" smtClean="0"/>
              <a:t>07/06/2024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6109-5B29-44A0-87DF-74EBA7B57043}" type="datetime1">
              <a:rPr lang="pt-BR" smtClean="0"/>
              <a:t>07/06/2024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96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4B8D-7136-4AF3-A094-50A84FAED084}" type="datetime1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6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2612-62C7-4B7D-8A27-6C4E3FD3D3E4}" type="datetime1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6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9BF1-E041-4B78-86A7-1CE279670905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9B1B-04C8-410E-AC5E-1D6DD8072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80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uandev2/prompts-recipe-to-create-a-e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4A070C8-3EB4-AB14-F8C2-97BA550C9B7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8A847E"/>
          </a:solidFill>
          <a:ln>
            <a:noFill/>
          </a:ln>
          <a:effectLst>
            <a:glow rad="127000">
              <a:srgbClr val="ADA69D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DD2041-DFA2-5563-24DE-5A093CCD1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311"/>
            <a:ext cx="9601200" cy="96012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48B4CE-AD01-0D2F-8AC5-50A865244F21}"/>
              </a:ext>
            </a:extLst>
          </p:cNvPr>
          <p:cNvSpPr txBox="1"/>
          <p:nvPr/>
        </p:nvSpPr>
        <p:spPr>
          <a:xfrm>
            <a:off x="1600200" y="26941"/>
            <a:ext cx="6400800" cy="2308324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7200" b="0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8837A"/>
                </a:highlight>
                <a:latin typeface="Impact" panose="020B0806030902050204" pitchFamily="34" charset="0"/>
              </a:rPr>
              <a:t>Os Piratas da Codificação</a:t>
            </a:r>
            <a:endParaRPr lang="pt-BR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8837A"/>
              </a:highlight>
              <a:latin typeface="Impact" panose="020B080603090205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03C32A-213D-FEA7-CCCC-B67EA32DE934}"/>
              </a:ext>
            </a:extLst>
          </p:cNvPr>
          <p:cNvSpPr txBox="1"/>
          <p:nvPr/>
        </p:nvSpPr>
        <p:spPr>
          <a:xfrm>
            <a:off x="1004987" y="9712037"/>
            <a:ext cx="9213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Rumo ao Grande </a:t>
            </a:r>
            <a:r>
              <a:rPr lang="pt-BR" sz="6000" dirty="0" err="1">
                <a:latin typeface="Impact" panose="020B0806030902050204" pitchFamily="34" charset="0"/>
              </a:rPr>
              <a:t>JavaPoo</a:t>
            </a:r>
            <a:endParaRPr lang="pt-BR" sz="6000" dirty="0"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1A35B3-099A-A3DE-210C-ABF784BD45A3}"/>
              </a:ext>
            </a:extLst>
          </p:cNvPr>
          <p:cNvSpPr txBox="1"/>
          <p:nvPr/>
        </p:nvSpPr>
        <p:spPr>
          <a:xfrm>
            <a:off x="1004987" y="11665527"/>
            <a:ext cx="766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RUAN  RODRIGUES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74662CAC-0096-CC21-9BCF-1B78398F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1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35C28E7-5923-0E31-0EB2-2B576ADF9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899" y="997390"/>
            <a:ext cx="931437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ABSTRAÇÃO: FOCANDO NO ESSENCIAL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4DEE1D6-493D-6EDD-E4AD-BF67BAE7DA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8899" y="1512031"/>
            <a:ext cx="8280400" cy="317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abstração é outro princípio fundamental da POO. Ela permite que se concentre nos aspectos essenciais de um objeto, ignorando detalhes mais complexos ou irrelevantes.</a:t>
            </a:r>
          </a:p>
          <a:p>
            <a:endParaRPr lang="pt-BR" sz="2400" dirty="0"/>
          </a:p>
          <a:p>
            <a:pPr algn="ctr"/>
            <a:r>
              <a:rPr lang="pt-BR" sz="2400" dirty="0"/>
              <a:t>Exemplo Real: Sistema de Pedidos</a:t>
            </a:r>
          </a:p>
          <a:p>
            <a:pPr algn="ctr"/>
            <a:r>
              <a:rPr lang="pt-BR" sz="2400" dirty="0"/>
              <a:t>Vamos criar um sistema simples de gerenciamento de pedidos, utilizando abstração para focar nos aspectos essenciais dos pedidos</a:t>
            </a:r>
            <a:r>
              <a:rPr lang="pt-BR" sz="2400" b="1" dirty="0"/>
              <a:t>.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43CBD7-7AE7-6DCE-A279-9E799BFC11BC}"/>
              </a:ext>
            </a:extLst>
          </p:cNvPr>
          <p:cNvSpPr/>
          <p:nvPr/>
        </p:nvSpPr>
        <p:spPr>
          <a:xfrm>
            <a:off x="276764" y="0"/>
            <a:ext cx="166581" cy="18338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C1945-BF60-163B-5337-846F2CEB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10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4DDD3D6-F249-931D-4209-B1D90506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6" y="4911634"/>
            <a:ext cx="6173067" cy="78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4A070C8-3EB4-AB14-F8C2-97BA550C9B7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8A847E"/>
          </a:solidFill>
          <a:ln>
            <a:noFill/>
          </a:ln>
          <a:effectLst>
            <a:glow rad="127000">
              <a:srgbClr val="ADA69D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48B4CE-AD01-0D2F-8AC5-50A865244F21}"/>
              </a:ext>
            </a:extLst>
          </p:cNvPr>
          <p:cNvSpPr txBox="1"/>
          <p:nvPr/>
        </p:nvSpPr>
        <p:spPr>
          <a:xfrm>
            <a:off x="1460183" y="5200471"/>
            <a:ext cx="6400800" cy="120032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7200" b="0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8837A"/>
                </a:highlight>
                <a:latin typeface="Impact" panose="020B0806030902050204" pitchFamily="34" charset="0"/>
              </a:rPr>
              <a:t>Conclusões</a:t>
            </a:r>
            <a:endParaRPr lang="pt-BR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8837A"/>
              </a:highlight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1A35B3-099A-A3DE-210C-ABF784BD45A3}"/>
              </a:ext>
            </a:extLst>
          </p:cNvPr>
          <p:cNvSpPr txBox="1"/>
          <p:nvPr/>
        </p:nvSpPr>
        <p:spPr>
          <a:xfrm>
            <a:off x="1004987" y="11665527"/>
            <a:ext cx="766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RUAN  ODRIGUES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74662CAC-0096-CC21-9BCF-1B78398F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9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35C28E7-5923-0E31-0EB2-2B576ADF9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413" y="496822"/>
            <a:ext cx="931437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4DEE1D6-493D-6EDD-E4AD-BF67BAE7DA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0401" y="2830321"/>
            <a:ext cx="8280400" cy="4038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Esse Ebook foi gerado por IA, e diagramado por humano.</a:t>
            </a:r>
            <a:br>
              <a:rPr lang="pt-BR" dirty="0"/>
            </a:br>
            <a:r>
              <a:rPr lang="pt-BR" dirty="0"/>
              <a:t>O passo a passo se encontra no meu </a:t>
            </a:r>
            <a:r>
              <a:rPr lang="pt-BR" dirty="0" err="1"/>
              <a:t>Github</a:t>
            </a:r>
            <a:endParaRPr lang="pt-BR" dirty="0"/>
          </a:p>
          <a:p>
            <a:pPr algn="ctr"/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Esse conteúdo foi gerado com fins didáticos de construção, não foi realizado uma validação cuidadosa humana no conteúdo e pode conter erros gerados por uma IA.</a:t>
            </a:r>
          </a:p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43CBD7-7AE7-6DCE-A279-9E799BFC11BC}"/>
              </a:ext>
            </a:extLst>
          </p:cNvPr>
          <p:cNvSpPr/>
          <p:nvPr/>
        </p:nvSpPr>
        <p:spPr>
          <a:xfrm>
            <a:off x="276764" y="0"/>
            <a:ext cx="166581" cy="18338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C1945-BF60-163B-5337-846F2CEB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12</a:t>
            </a:fld>
            <a:endParaRPr lang="pt-BR"/>
          </a:p>
        </p:txBody>
      </p:sp>
      <p:pic>
        <p:nvPicPr>
          <p:cNvPr id="2" name="Picture 2" descr="GitHub Logos and Usage · GitHub">
            <a:extLst>
              <a:ext uri="{FF2B5EF4-FFF2-40B4-BE49-F238E27FC236}">
                <a16:creationId xmlns:a16="http://schemas.microsoft.com/office/drawing/2014/main" id="{F2F040E1-ECC9-0FBC-F130-9F4A123F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14" y="7489645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6F5493-7CD7-423F-4A0A-87AC00D50F94}"/>
              </a:ext>
            </a:extLst>
          </p:cNvPr>
          <p:cNvSpPr txBox="1"/>
          <p:nvPr/>
        </p:nvSpPr>
        <p:spPr>
          <a:xfrm>
            <a:off x="660401" y="10255060"/>
            <a:ext cx="8280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hlinkClick r:id="rId4"/>
              </a:rPr>
              <a:t>https://github.com/Ruandev2/prompts-recipe-to-create-a-ebook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3664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35C28E7-5923-0E31-0EB2-2B576ADF9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899" y="609592"/>
            <a:ext cx="9314373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Impact" panose="020B0806030902050204" pitchFamily="34" charset="0"/>
              </a:rPr>
              <a:t>Programação Orientada a Objetos com Java: Herança e Polimorfismo</a:t>
            </a:r>
            <a:br>
              <a:rPr lang="pt-BR" sz="2800" dirty="0">
                <a:latin typeface="Impact" panose="020B0806030902050204" pitchFamily="34" charset="0"/>
              </a:rPr>
            </a:br>
            <a:r>
              <a:rPr lang="pt-BR" sz="2800" dirty="0">
                <a:latin typeface="Impact" panose="020B0806030902050204" pitchFamily="34" charset="0"/>
              </a:rPr>
              <a:t>sum </a:t>
            </a:r>
            <a:r>
              <a:rPr lang="pt-BR" sz="2800" dirty="0" err="1">
                <a:latin typeface="Impact" panose="020B0806030902050204" pitchFamily="34" charset="0"/>
              </a:rPr>
              <a:t>dolor</a:t>
            </a:r>
            <a:r>
              <a:rPr lang="pt-BR" sz="2800" dirty="0">
                <a:latin typeface="Impact" panose="020B0806030902050204" pitchFamily="34" charset="0"/>
              </a:rPr>
              <a:t> </a:t>
            </a:r>
            <a:r>
              <a:rPr lang="pt-BR" sz="2800" dirty="0" err="1">
                <a:latin typeface="Impact" panose="020B0806030902050204" pitchFamily="34" charset="0"/>
              </a:rPr>
              <a:t>sit</a:t>
            </a:r>
            <a:r>
              <a:rPr lang="pt-BR" sz="2800" dirty="0">
                <a:latin typeface="Impact" panose="020B0806030902050204" pitchFamily="34" charset="0"/>
              </a:rPr>
              <a:t> </a:t>
            </a:r>
            <a:r>
              <a:rPr lang="pt-BR" sz="2800" dirty="0" err="1">
                <a:latin typeface="Impact" panose="020B0806030902050204" pitchFamily="34" charset="0"/>
              </a:rPr>
              <a:t>amet</a:t>
            </a:r>
            <a:r>
              <a:rPr lang="pt-BR" sz="2800" dirty="0">
                <a:latin typeface="Impact" panose="020B0806030902050204" pitchFamily="34" charset="0"/>
              </a:rPr>
              <a:t>, </a:t>
            </a:r>
            <a:r>
              <a:rPr lang="pt-BR" sz="2800" dirty="0" err="1">
                <a:latin typeface="Impact" panose="020B0806030902050204" pitchFamily="34" charset="0"/>
              </a:rPr>
              <a:t>consectetuer</a:t>
            </a:r>
            <a:endParaRPr lang="pt-BR" sz="2800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41BF83-F4E1-F131-373F-07FA2F2E47BC}"/>
              </a:ext>
            </a:extLst>
          </p:cNvPr>
          <p:cNvSpPr txBox="1"/>
          <p:nvPr/>
        </p:nvSpPr>
        <p:spPr>
          <a:xfrm>
            <a:off x="2461662" y="2182524"/>
            <a:ext cx="764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Introdução à POO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4DEE1D6-493D-6EDD-E4AD-BF67BAE7DA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0400" y="3408363"/>
            <a:ext cx="82804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 Programação Orientada a Objetos (POO) </a:t>
            </a:r>
            <a:r>
              <a:rPr lang="pt-BR" sz="2400" dirty="0"/>
              <a:t>é um paradigma de programação que utiliza "objetos" – instâncias de classes – para organizar e estruturar o código. Dois conceitos fundamentais da POO são a Herança e o Polimorfismo. Neste </a:t>
            </a:r>
            <a:r>
              <a:rPr lang="pt-BR" sz="2400" dirty="0" err="1"/>
              <a:t>eBook</a:t>
            </a:r>
            <a:r>
              <a:rPr lang="pt-BR" sz="2400" dirty="0"/>
              <a:t>, vamos explorar esses conceitos com exemplos práticos em Java.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43CBD7-7AE7-6DCE-A279-9E799BFC11BC}"/>
              </a:ext>
            </a:extLst>
          </p:cNvPr>
          <p:cNvSpPr/>
          <p:nvPr/>
        </p:nvSpPr>
        <p:spPr>
          <a:xfrm>
            <a:off x="276764" y="0"/>
            <a:ext cx="166581" cy="18338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C38A04-7612-3394-C70E-806F2515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24" y="6379912"/>
            <a:ext cx="4239164" cy="423916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52238D0-1583-18AC-1C44-C36FAEA0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31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B523-CF53-4140-9ABB-AAA2741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015CE-B9A3-4637-5547-FD4C56A3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DE2830-4EC4-5F66-DAAB-12B10214BFCF}"/>
              </a:ext>
            </a:extLst>
          </p:cNvPr>
          <p:cNvSpPr/>
          <p:nvPr/>
        </p:nvSpPr>
        <p:spPr>
          <a:xfrm>
            <a:off x="0" y="14055"/>
            <a:ext cx="9601200" cy="12801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787E8-E7E1-FDF9-A347-6C5A3ED8E624}"/>
              </a:ext>
            </a:extLst>
          </p:cNvPr>
          <p:cNvSpPr txBox="1"/>
          <p:nvPr/>
        </p:nvSpPr>
        <p:spPr>
          <a:xfrm>
            <a:off x="3380219" y="3630044"/>
            <a:ext cx="28407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01</a:t>
            </a:r>
            <a:endParaRPr lang="pt-BR" sz="20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8D5706-2BFC-8AFC-A43A-424BDBE3799A}"/>
              </a:ext>
            </a:extLst>
          </p:cNvPr>
          <p:cNvSpPr txBox="1"/>
          <p:nvPr/>
        </p:nvSpPr>
        <p:spPr>
          <a:xfrm>
            <a:off x="1431976" y="6414855"/>
            <a:ext cx="7509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HERANÇA: REUTILIZAÇÃO E EXTENSÃO DE CÓDIGOTOREDS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10A9BF-2847-8224-66C2-594F09252F97}"/>
              </a:ext>
            </a:extLst>
          </p:cNvPr>
          <p:cNvSpPr/>
          <p:nvPr/>
        </p:nvSpPr>
        <p:spPr>
          <a:xfrm>
            <a:off x="917064" y="7990173"/>
            <a:ext cx="8024053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2337CD41-C6CE-B2DB-A7E9-D1899BA882A3}"/>
              </a:ext>
            </a:extLst>
          </p:cNvPr>
          <p:cNvSpPr txBox="1">
            <a:spLocks/>
          </p:cNvSpPr>
          <p:nvPr/>
        </p:nvSpPr>
        <p:spPr>
          <a:xfrm>
            <a:off x="660717" y="8212384"/>
            <a:ext cx="8280400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/>
              <a:t>A herança permite que uma classe (subclasse) herde características (atributos e métodos) de outra classe (superclasse). Isso facilita a reutilização de código e a criação de hierarquias.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B97EB95-998F-3F04-0DBC-9E621343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32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35C28E7-5923-0E31-0EB2-2B576ADF9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899" y="997390"/>
            <a:ext cx="931437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HERANÇA: REUTILIZAÇÃO E EXTENSÃO DE CÓDIGO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4DEE1D6-493D-6EDD-E4AD-BF67BAE7DA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8899" y="2244582"/>
            <a:ext cx="8280400" cy="317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herança permite que uma classe (subclasse) herde características (atributos e métodos) de outra classe (superclasse). Isso facilita a reutilização de código e a criação de hierarquias.</a:t>
            </a:r>
          </a:p>
          <a:p>
            <a:endParaRPr lang="pt-BR" sz="2400" dirty="0"/>
          </a:p>
          <a:p>
            <a:r>
              <a:rPr lang="pt-BR" sz="2400" dirty="0"/>
              <a:t>Exemplo Real: Sistema de Veículos</a:t>
            </a:r>
          </a:p>
          <a:p>
            <a:r>
              <a:rPr lang="pt-BR" sz="2400" dirty="0"/>
              <a:t>Imagine que estamos desenvolvendo um sistema para gerenciar diferentes tipos de veículos.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43CBD7-7AE7-6DCE-A279-9E799BFC11BC}"/>
              </a:ext>
            </a:extLst>
          </p:cNvPr>
          <p:cNvSpPr/>
          <p:nvPr/>
        </p:nvSpPr>
        <p:spPr>
          <a:xfrm>
            <a:off x="276764" y="0"/>
            <a:ext cx="166581" cy="18338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2F7D125-5587-C73A-6F66-6C6FB261E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5419298"/>
            <a:ext cx="7536872" cy="714758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275508F-5B93-5BF3-1F9C-B99B3D76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03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B523-CF53-4140-9ABB-AAA2741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015CE-B9A3-4637-5547-FD4C56A3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DE2830-4EC4-5F66-DAAB-12B10214BFCF}"/>
              </a:ext>
            </a:extLst>
          </p:cNvPr>
          <p:cNvSpPr/>
          <p:nvPr/>
        </p:nvSpPr>
        <p:spPr>
          <a:xfrm>
            <a:off x="0" y="14055"/>
            <a:ext cx="9601200" cy="12801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787E8-E7E1-FDF9-A347-6C5A3ED8E624}"/>
              </a:ext>
            </a:extLst>
          </p:cNvPr>
          <p:cNvSpPr txBox="1"/>
          <p:nvPr/>
        </p:nvSpPr>
        <p:spPr>
          <a:xfrm>
            <a:off x="3359622" y="3779514"/>
            <a:ext cx="32841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02</a:t>
            </a:r>
            <a:endParaRPr lang="pt-BR" sz="20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8D5706-2BFC-8AFC-A43A-424BDBE3799A}"/>
              </a:ext>
            </a:extLst>
          </p:cNvPr>
          <p:cNvSpPr txBox="1"/>
          <p:nvPr/>
        </p:nvSpPr>
        <p:spPr>
          <a:xfrm>
            <a:off x="1247106" y="6499586"/>
            <a:ext cx="7509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POLIMORFISMO: FLEXIBILIDADE NO USO DE </a:t>
            </a:r>
            <a:r>
              <a:rPr lang="pt-B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OBJETOSTILIZAÇÃO</a:t>
            </a:r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 E EXTENSÃO DE CÓDIGOTOREDS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10A9BF-2847-8224-66C2-594F09252F97}"/>
              </a:ext>
            </a:extLst>
          </p:cNvPr>
          <p:cNvSpPr/>
          <p:nvPr/>
        </p:nvSpPr>
        <p:spPr>
          <a:xfrm>
            <a:off x="1762017" y="8725408"/>
            <a:ext cx="6479318" cy="946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6">
            <a:extLst>
              <a:ext uri="{FF2B5EF4-FFF2-40B4-BE49-F238E27FC236}">
                <a16:creationId xmlns:a16="http://schemas.microsoft.com/office/drawing/2014/main" id="{72E4D0D4-41F1-B7F3-3830-28457F91C645}"/>
              </a:ext>
            </a:extLst>
          </p:cNvPr>
          <p:cNvSpPr txBox="1">
            <a:spLocks/>
          </p:cNvSpPr>
          <p:nvPr/>
        </p:nvSpPr>
        <p:spPr>
          <a:xfrm>
            <a:off x="660082" y="8820069"/>
            <a:ext cx="8280400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/>
              <a:t>A herança permite que uma classe (subclasse) herde características (atributos e métodos) de outra classe (superclasse). Isso facilita a reutilização de código e a criação de hierarquias.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61EF7D29-2A38-DEEF-A1E9-FF7895C4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35C28E7-5923-0E31-0EB2-2B576ADF9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899" y="997390"/>
            <a:ext cx="931437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POLIMORFISMO: FLEXIBILIDADE NO USO DE OBJETOS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4DEE1D6-493D-6EDD-E4AD-BF67BAE7DA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8899" y="2150623"/>
            <a:ext cx="8280400" cy="2701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polimorfismo permite que um objeto de uma subclasse seja tratado como um objeto de sua superclasse. Isso traz flexibilidade ao código, permitindo a troca de objetos de forma mais simples e dinâmica.</a:t>
            </a:r>
          </a:p>
          <a:p>
            <a:r>
              <a:rPr lang="pt-BR" sz="2400" dirty="0"/>
              <a:t>Exemplo Real: Gerenciamento de Veículos</a:t>
            </a:r>
          </a:p>
          <a:p>
            <a:r>
              <a:rPr lang="pt-BR" sz="2400" dirty="0"/>
              <a:t>Continuando com nosso sistema de veículos, vamos ver como o polimorfismo pode ser aplicado.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43CBD7-7AE7-6DCE-A279-9E799BFC11BC}"/>
              </a:ext>
            </a:extLst>
          </p:cNvPr>
          <p:cNvSpPr/>
          <p:nvPr/>
        </p:nvSpPr>
        <p:spPr>
          <a:xfrm>
            <a:off x="276764" y="0"/>
            <a:ext cx="166581" cy="18338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71683B-2511-F1EA-BC74-B431679CC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9" y="4826950"/>
            <a:ext cx="8545640" cy="8271741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F8307-088D-15FE-EC9F-2EEC573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3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B523-CF53-4140-9ABB-AAA2741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015CE-B9A3-4637-5547-FD4C56A3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DE2830-4EC4-5F66-DAAB-12B10214BFCF}"/>
              </a:ext>
            </a:extLst>
          </p:cNvPr>
          <p:cNvSpPr/>
          <p:nvPr/>
        </p:nvSpPr>
        <p:spPr>
          <a:xfrm>
            <a:off x="0" y="14055"/>
            <a:ext cx="9601200" cy="12801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787E8-E7E1-FDF9-A347-6C5A3ED8E624}"/>
              </a:ext>
            </a:extLst>
          </p:cNvPr>
          <p:cNvSpPr txBox="1"/>
          <p:nvPr/>
        </p:nvSpPr>
        <p:spPr>
          <a:xfrm>
            <a:off x="3359622" y="3779514"/>
            <a:ext cx="32841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03</a:t>
            </a:r>
            <a:endParaRPr lang="pt-BR" sz="20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8D5706-2BFC-8AFC-A43A-424BDBE3799A}"/>
              </a:ext>
            </a:extLst>
          </p:cNvPr>
          <p:cNvSpPr txBox="1"/>
          <p:nvPr/>
        </p:nvSpPr>
        <p:spPr>
          <a:xfrm>
            <a:off x="1247106" y="6499586"/>
            <a:ext cx="7509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Encapsulamento: Protegendo e Organizando o Código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10A9BF-2847-8224-66C2-594F09252F97}"/>
              </a:ext>
            </a:extLst>
          </p:cNvPr>
          <p:cNvSpPr/>
          <p:nvPr/>
        </p:nvSpPr>
        <p:spPr>
          <a:xfrm>
            <a:off x="1762017" y="8725408"/>
            <a:ext cx="6479318" cy="946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6">
            <a:extLst>
              <a:ext uri="{FF2B5EF4-FFF2-40B4-BE49-F238E27FC236}">
                <a16:creationId xmlns:a16="http://schemas.microsoft.com/office/drawing/2014/main" id="{72E4D0D4-41F1-B7F3-3830-28457F91C645}"/>
              </a:ext>
            </a:extLst>
          </p:cNvPr>
          <p:cNvSpPr txBox="1">
            <a:spLocks/>
          </p:cNvSpPr>
          <p:nvPr/>
        </p:nvSpPr>
        <p:spPr>
          <a:xfrm>
            <a:off x="660082" y="8820069"/>
            <a:ext cx="8280400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/>
              <a:t>O encapsulamento é um dos princípios fundamentais da Programação Orientada a Objetos (POO). Ele ajuda a proteger os dados da classe e a controlar como esses dados são acessados e modificados.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8D4556-B736-9CB8-47CD-33DA0F46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08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35C28E7-5923-0E31-0EB2-2B576ADF9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899" y="997390"/>
            <a:ext cx="931437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ENCAPSULAMENTO: PROTEGENDO E ORGANIZANDO O CÓDIGO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4DEE1D6-493D-6EDD-E4AD-BF67BAE7DA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8344" y="1548866"/>
            <a:ext cx="8280400" cy="350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encapsulamento é um dos princípios fundamentais da Programação Orientada a Objetos (POO). Ele ajuda a proteger os dados da classe e a controlar como esses dados são acessados e modificados.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Exemplo Real: Sistema de Conta Bancária</a:t>
            </a:r>
          </a:p>
          <a:p>
            <a:pPr algn="ctr"/>
            <a:r>
              <a:rPr lang="pt-BR" sz="2400" dirty="0"/>
              <a:t>Imagine que estamos desenvolvendo um sistema de contas bancárias. Vamos usar o encapsulamento para proteger os dados da conta.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43CBD7-7AE7-6DCE-A279-9E799BFC11BC}"/>
              </a:ext>
            </a:extLst>
          </p:cNvPr>
          <p:cNvSpPr/>
          <p:nvPr/>
        </p:nvSpPr>
        <p:spPr>
          <a:xfrm>
            <a:off x="276764" y="0"/>
            <a:ext cx="166581" cy="18338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13513C-67AA-0C25-2C30-80D32758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D412DBB-7E50-DA78-CDBF-9932CE4A8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25" y="5127325"/>
            <a:ext cx="7218149" cy="76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B523-CF53-4140-9ABB-AAA2741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015CE-B9A3-4637-5547-FD4C56A3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DE2830-4EC4-5F66-DAAB-12B10214BFCF}"/>
              </a:ext>
            </a:extLst>
          </p:cNvPr>
          <p:cNvSpPr/>
          <p:nvPr/>
        </p:nvSpPr>
        <p:spPr>
          <a:xfrm>
            <a:off x="0" y="14055"/>
            <a:ext cx="9601200" cy="12801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787E8-E7E1-FDF9-A347-6C5A3ED8E624}"/>
              </a:ext>
            </a:extLst>
          </p:cNvPr>
          <p:cNvSpPr txBox="1"/>
          <p:nvPr/>
        </p:nvSpPr>
        <p:spPr>
          <a:xfrm>
            <a:off x="3359622" y="3779514"/>
            <a:ext cx="32841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04</a:t>
            </a:r>
            <a:endParaRPr lang="pt-BR" sz="20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8D5706-2BFC-8AFC-A43A-424BDBE3799A}"/>
              </a:ext>
            </a:extLst>
          </p:cNvPr>
          <p:cNvSpPr txBox="1"/>
          <p:nvPr/>
        </p:nvSpPr>
        <p:spPr>
          <a:xfrm>
            <a:off x="1247106" y="6499586"/>
            <a:ext cx="7509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Abstração: Focando no Essencial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10A9BF-2847-8224-66C2-594F09252F97}"/>
              </a:ext>
            </a:extLst>
          </p:cNvPr>
          <p:cNvSpPr/>
          <p:nvPr/>
        </p:nvSpPr>
        <p:spPr>
          <a:xfrm>
            <a:off x="1762017" y="8725408"/>
            <a:ext cx="6479318" cy="946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6">
            <a:extLst>
              <a:ext uri="{FF2B5EF4-FFF2-40B4-BE49-F238E27FC236}">
                <a16:creationId xmlns:a16="http://schemas.microsoft.com/office/drawing/2014/main" id="{72E4D0D4-41F1-B7F3-3830-28457F91C645}"/>
              </a:ext>
            </a:extLst>
          </p:cNvPr>
          <p:cNvSpPr txBox="1">
            <a:spLocks/>
          </p:cNvSpPr>
          <p:nvPr/>
        </p:nvSpPr>
        <p:spPr>
          <a:xfrm>
            <a:off x="660082" y="8820069"/>
            <a:ext cx="8280400" cy="10895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/>
              <a:t>A abstração é outro princípio fundamental da POO. Ela permite que se concentre nos aspectos essenciais de um objeto, ignorando detalhes mais complexos ou irrelevantes.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67A920-9960-BDC0-317D-72839D74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B1B-04C8-410E-AC5E-1D6DD807209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01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2801</TotalTime>
  <Words>583</Words>
  <Application>Microsoft Office PowerPoint</Application>
  <PresentationFormat>Papel A3 (297 x 420 mm)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Tema do Office</vt:lpstr>
      <vt:lpstr>Apresentação do PowerPoint</vt:lpstr>
      <vt:lpstr>Programação Orientada a Objetos com Java: Herança e Polimorfismo sum dolor sit amet, consectetuer</vt:lpstr>
      <vt:lpstr>Apresentação do PowerPoint</vt:lpstr>
      <vt:lpstr>HERANÇA: REUTILIZAÇÃO E EXTENSÃO DE CÓDIGO</vt:lpstr>
      <vt:lpstr>Apresentação do PowerPoint</vt:lpstr>
      <vt:lpstr>POLIMORFISMO: FLEXIBILIDADE NO USO DE OBJETOS</vt:lpstr>
      <vt:lpstr>Apresentação do PowerPoint</vt:lpstr>
      <vt:lpstr>ENCAPSULAMENTO: PROTEGENDO E ORGANIZANDO O CÓDIGO</vt:lpstr>
      <vt:lpstr>Apresentação do PowerPoint</vt:lpstr>
      <vt:lpstr>ABSTRAÇÃO: FOCANDO NO ESSENCIAL</vt:lpstr>
      <vt:lpstr>Apresentação do PowerPoint</vt:lpstr>
      <vt:lpstr>OBRIGADO POR LER ATÉ AQUI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ruan rodrigues dos santos</dc:creator>
  <cp:lastModifiedBy>ruan rodrigues dos santos</cp:lastModifiedBy>
  <cp:revision>6</cp:revision>
  <dcterms:created xsi:type="dcterms:W3CDTF">2024-06-06T23:31:22Z</dcterms:created>
  <dcterms:modified xsi:type="dcterms:W3CDTF">2024-06-08T22:13:04Z</dcterms:modified>
</cp:coreProperties>
</file>