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57" d="100"/>
          <a:sy n="57" d="100"/>
        </p:scale>
        <p:origin x="1476" y="7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44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ICS-LAB4  </a:t>
            </a:r>
            <a:r>
              <a:rPr lang="en-US" altLang="zh-CN" sz="6000" dirty="0" err="1">
                <a:solidFill>
                  <a:srgbClr val="FF0000"/>
                </a:solidFill>
              </a:rPr>
              <a:t>Buflab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缓冲器漏洞攻击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>
              <a:lnSpc>
                <a:spcPct val="200000"/>
              </a:lnSpc>
            </a:pPr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>
              <a:lnSpc>
                <a:spcPct val="200000"/>
              </a:lnSpc>
            </a:pPr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  <a:r>
              <a:rPr lang="en-US" altLang="zh-CN" sz="2800" dirty="0"/>
              <a:t>07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3058182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ICS2018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769069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6122277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800" i="0" dirty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800" i="0" dirty="0">
                <a:solidFill>
                  <a:srgbClr val="FF0000"/>
                </a:solidFill>
              </a:rPr>
              <a:t>存</a:t>
            </a:r>
            <a:r>
              <a:rPr lang="zh-CN" altLang="zh-CN" sz="2800" i="0" dirty="0">
                <a:solidFill>
                  <a:srgbClr val="FF0000"/>
                </a:solidFill>
              </a:rPr>
              <a:t>错误</a:t>
            </a: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6" y="1362075"/>
            <a:ext cx="4550668" cy="49720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无符号字节数据，十六进制表示，字节间用空格隔开，如：</a:t>
            </a:r>
            <a:r>
              <a:rPr lang="en-US" altLang="zh-CN" sz="2400" dirty="0">
                <a:solidFill>
                  <a:srgbClr val="FF0000"/>
                </a:solidFill>
              </a:rPr>
              <a:t> 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c0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相关，</a:t>
            </a:r>
            <a:r>
              <a:rPr lang="zh-CN" altLang="zh-CN" sz="2400" dirty="0">
                <a:solidFill>
                  <a:srgbClr val="FF0000"/>
                </a:solidFill>
              </a:rPr>
              <a:t>每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zh-CN" sz="2400" dirty="0">
                <a:solidFill>
                  <a:srgbClr val="FF0000"/>
                </a:solidFill>
              </a:rPr>
              <a:t>同学的攻击字串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输入方便</a:t>
            </a:r>
            <a:r>
              <a:rPr lang="zh-CN" altLang="zh-CN" sz="2400" dirty="0">
                <a:solidFill>
                  <a:srgbClr val="FF0000"/>
                </a:solidFill>
              </a:rPr>
              <a:t>将攻击字符串写在文本文件中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4190999" cy="5112568"/>
            <a:chOff x="2839144" y="1988835"/>
            <a:chExt cx="4035783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168648"/>
              <a:ext cx="719489" cy="338121"/>
              <a:chOff x="3091813" y="3138575"/>
              <a:chExt cx="404713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091813" y="3138575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5034058"/>
              <a:ext cx="728509" cy="379808"/>
              <a:chOff x="2780643" y="4332646"/>
              <a:chExt cx="72850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332646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test()EBP</a:t>
              </a:r>
              <a:r>
                <a:rPr lang="zh-CN" altLang="en-US" sz="1800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[31-28]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[27-24]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1800" dirty="0" err="1"/>
                <a:t>buf</a:t>
              </a:r>
              <a:r>
                <a:rPr lang="en-US" altLang="zh-CN" sz="1800" dirty="0"/>
                <a:t>[03-00]</a:t>
              </a:r>
              <a:endParaRPr lang="zh-CN" altLang="en-US" sz="1800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1213065" cy="1625465"/>
              <a:chOff x="7894110" y="2190887"/>
              <a:chExt cx="1213065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1" y="3218405"/>
                <a:ext cx="1042204" cy="842835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428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ctr"/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20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2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6620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9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191000" y="1197678"/>
            <a:ext cx="4180295" cy="5112568"/>
            <a:chOff x="2784666" y="1988835"/>
            <a:chExt cx="4025475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800" i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endParaRPr lang="zh-CN" altLang="en-US" sz="1800" i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test()EBP</a:t>
              </a: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[31-28]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[27-24]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buf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[03-00]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148279" cy="1625465"/>
              <a:chOff x="7894110" y="2190887"/>
              <a:chExt cx="1148279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977417" cy="769546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i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getbuf</a:t>
                </a:r>
                <a:r>
                  <a:rPr lang="zh-CN" altLang="en-US" sz="18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1148279" cy="1507093"/>
              <a:chOff x="7894110" y="2383321"/>
              <a:chExt cx="1148279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977417" cy="76954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test</a:t>
                </a:r>
              </a:p>
              <a:p>
                <a:pPr algn="ctr"/>
                <a:r>
                  <a:rPr lang="zh-CN" altLang="en-US" sz="18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6504074" y="2793181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8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1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1637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91409" y="1268760"/>
            <a:ext cx="4542991" cy="5112568"/>
            <a:chOff x="2445711" y="1988835"/>
            <a:chExt cx="4374739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2000" i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endParaRPr lang="zh-CN" altLang="en-US" sz="2000" i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445711" y="3168648"/>
              <a:ext cx="1112921" cy="383204"/>
              <a:chOff x="2870508" y="3138575"/>
              <a:chExt cx="626019" cy="38320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870508" y="3138575"/>
                <a:ext cx="626019" cy="383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EBP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454733" y="5034058"/>
              <a:ext cx="1112920" cy="383204"/>
              <a:chOff x="2396232" y="4332646"/>
              <a:chExt cx="1112920" cy="38320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396232" y="4332646"/>
                <a:ext cx="1112920" cy="383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ESP</a:t>
                </a:r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test() EBP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[31-28]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[27-24]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buf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[03-00]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158588" cy="1625465"/>
              <a:chOff x="7894110" y="2190887"/>
              <a:chExt cx="1158588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987726" cy="842835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getbuf</a:t>
                </a:r>
                <a:r>
                  <a:rPr lang="zh-CN" altLang="en-US" sz="20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1172984" cy="1507093"/>
              <a:chOff x="7894110" y="2383321"/>
              <a:chExt cx="1172984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1002122" cy="8428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test</a:t>
                </a:r>
              </a:p>
              <a:p>
                <a:pPr algn="ctr"/>
                <a:r>
                  <a:rPr lang="zh-CN" altLang="en-US" sz="20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6656474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8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5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2447925"/>
          </a:xfrm>
        </p:spPr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命令，例如：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&gt;./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makecookie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1160301099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0x5f405c9a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0x5f405c9a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即为根据学号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1160301099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</a:p>
          <a:p>
            <a:r>
              <a:rPr lang="zh-CN" altLang="en-US" dirty="0"/>
              <a:t>攻击成功界面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 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685800" y="3848100"/>
            <a:ext cx="7573053" cy="172819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FB1252E-AF7A-406B-B487-4D64AB3B7709}"/>
              </a:ext>
            </a:extLst>
          </p:cNvPr>
          <p:cNvSpPr txBox="1">
            <a:spLocks/>
          </p:cNvSpPr>
          <p:nvPr/>
        </p:nvSpPr>
        <p:spPr bwMode="auto">
          <a:xfrm>
            <a:off x="453146" y="5810250"/>
            <a:ext cx="8594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目标程序也会显示用户</a:t>
            </a:r>
            <a:r>
              <a:rPr lang="en-US" altLang="zh-CN" kern="0" dirty="0"/>
              <a:t>cookie</a:t>
            </a:r>
            <a:r>
              <a:rPr lang="zh-CN" altLang="en-US" kern="0" dirty="0"/>
              <a:t>，</a:t>
            </a:r>
            <a:r>
              <a:rPr lang="en-US" altLang="zh-CN" kern="0" dirty="0" err="1"/>
              <a:t>makecookie</a:t>
            </a:r>
            <a:r>
              <a:rPr lang="zh-CN" altLang="en-US" kern="0" dirty="0"/>
              <a:t>可不用</a:t>
            </a:r>
          </a:p>
        </p:txBody>
      </p:sp>
    </p:spTree>
    <p:extLst>
      <p:ext uri="{BB962C8B-B14F-4D97-AF65-F5344CB8AC3E}">
        <p14:creationId xmlns:p14="http://schemas.microsoft.com/office/powerpoint/2010/main" val="34198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27933" y="31242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96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C</a:t>
            </a:r>
            <a:r>
              <a:rPr lang="zh-CN" altLang="en-US" dirty="0"/>
              <a:t>语言函数的汇编级实现及缓冲器溢出原理</a:t>
            </a:r>
            <a:endParaRPr lang="en-US" altLang="zh-CN" dirty="0"/>
          </a:p>
          <a:p>
            <a:pPr lvl="1"/>
            <a:r>
              <a:rPr lang="zh-CN" altLang="en-US" dirty="0"/>
              <a:t>掌握栈帧结构与缓冲器溢出漏洞的攻击设计方法</a:t>
            </a:r>
            <a:endParaRPr lang="en-US" altLang="zh-CN" dirty="0"/>
          </a:p>
          <a:p>
            <a:pPr lvl="1"/>
            <a:r>
              <a:rPr lang="zh-CN" altLang="en-US" dirty="0"/>
              <a:t>进一步熟练使用</a:t>
            </a:r>
            <a:r>
              <a:rPr lang="en-US" altLang="zh-CN" dirty="0"/>
              <a:t>Linux</a:t>
            </a:r>
            <a:r>
              <a:rPr lang="zh-CN" altLang="en-US" dirty="0"/>
              <a:t>下的调试工具完成机器语言的跟踪调试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任课教师：郑贵滨</a:t>
            </a:r>
            <a:endParaRPr lang="en-US" altLang="zh-CN" dirty="0"/>
          </a:p>
          <a:p>
            <a:pPr lvl="1"/>
            <a:r>
              <a:rPr lang="zh-CN" altLang="en-US" dirty="0"/>
              <a:t>实验室教师：许磊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：杨宇奇、王庆尧</a:t>
            </a:r>
            <a:endParaRPr lang="en-US" altLang="zh-CN" dirty="0"/>
          </a:p>
          <a:p>
            <a:r>
              <a:rPr lang="zh-CN" altLang="en-US" dirty="0"/>
              <a:t>人数与分组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91C9A7E-A011-48CA-A1F5-8053E609AC20}"/>
              </a:ext>
            </a:extLst>
          </p:cNvPr>
          <p:cNvGrpSpPr/>
          <p:nvPr/>
        </p:nvGrpSpPr>
        <p:grpSpPr>
          <a:xfrm>
            <a:off x="4267200" y="1268760"/>
            <a:ext cx="4443319" cy="5112568"/>
            <a:chOff x="4267200" y="1268760"/>
            <a:chExt cx="4443319" cy="5112568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48F1BBE-E88E-4F72-B2E4-8E5DC0BEE880}"/>
                </a:ext>
              </a:extLst>
            </p:cNvPr>
            <p:cNvSpPr txBox="1"/>
            <p:nvPr/>
          </p:nvSpPr>
          <p:spPr>
            <a:xfrm>
              <a:off x="5076391" y="3326530"/>
              <a:ext cx="2168545" cy="305479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8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8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381C2E4-340A-4F76-A51F-02B6A38B63B9}"/>
                </a:ext>
              </a:extLst>
            </p:cNvPr>
            <p:cNvSpPr txBox="1"/>
            <p:nvPr/>
          </p:nvSpPr>
          <p:spPr>
            <a:xfrm>
              <a:off x="5076391" y="1268767"/>
              <a:ext cx="2168545" cy="2057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4C3887F-D88E-4EA4-BD88-3006235863F9}"/>
                </a:ext>
              </a:extLst>
            </p:cNvPr>
            <p:cNvGrpSpPr/>
            <p:nvPr/>
          </p:nvGrpSpPr>
          <p:grpSpPr>
            <a:xfrm>
              <a:off x="4267200" y="2879656"/>
              <a:ext cx="803734" cy="461665"/>
              <a:chOff x="3061170" y="3138575"/>
              <a:chExt cx="435357" cy="338121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6FC01DB-058A-4145-A35F-4D0447E08F73}"/>
                  </a:ext>
                </a:extLst>
              </p:cNvPr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A0811D4C-35C6-4A3E-ADE0-5F526541D7D3}"/>
                  </a:ext>
                </a:extLst>
              </p:cNvPr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FEFE97B-312C-4C33-9C22-AC50AB0B019F}"/>
                </a:ext>
              </a:extLst>
            </p:cNvPr>
            <p:cNvGrpSpPr/>
            <p:nvPr/>
          </p:nvGrpSpPr>
          <p:grpSpPr>
            <a:xfrm>
              <a:off x="4267200" y="5426655"/>
              <a:ext cx="813101" cy="518583"/>
              <a:chOff x="2726165" y="4332646"/>
              <a:chExt cx="782987" cy="379808"/>
            </a:xfrm>
          </p:grpSpPr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80CEA8F-1A20-45BB-8BBD-DD41179EC093}"/>
                  </a:ext>
                </a:extLst>
              </p:cNvPr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9B723F37-5CB1-48EF-AA17-BB9CD3B26DC4}"/>
                  </a:ext>
                </a:extLst>
              </p:cNvPr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42C5FF5-D95C-4329-99D4-B4909E2B0CC4}"/>
                </a:ext>
              </a:extLst>
            </p:cNvPr>
            <p:cNvSpPr txBox="1"/>
            <p:nvPr/>
          </p:nvSpPr>
          <p:spPr>
            <a:xfrm>
              <a:off x="5076391" y="3314374"/>
              <a:ext cx="2168545" cy="46225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sz="1800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FE83A35-48D0-4ED7-9D56-E90ACD0B6F53}"/>
                </a:ext>
              </a:extLst>
            </p:cNvPr>
            <p:cNvSpPr txBox="1"/>
            <p:nvPr/>
          </p:nvSpPr>
          <p:spPr>
            <a:xfrm>
              <a:off x="5076391" y="3776630"/>
              <a:ext cx="2168545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[31-28]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725EC6A-489D-4B61-B7B6-15BCA20B9C4D}"/>
                </a:ext>
              </a:extLst>
            </p:cNvPr>
            <p:cNvSpPr txBox="1"/>
            <p:nvPr/>
          </p:nvSpPr>
          <p:spPr>
            <a:xfrm>
              <a:off x="5076391" y="4194231"/>
              <a:ext cx="2168545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[27-24]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80E03F7-E499-4412-893F-DDFB2250D8D6}"/>
                </a:ext>
              </a:extLst>
            </p:cNvPr>
            <p:cNvSpPr txBox="1"/>
            <p:nvPr/>
          </p:nvSpPr>
          <p:spPr>
            <a:xfrm>
              <a:off x="5076391" y="4655741"/>
              <a:ext cx="2168545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…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9912AFB-767D-4258-B22C-FA483656D11B}"/>
                </a:ext>
              </a:extLst>
            </p:cNvPr>
            <p:cNvSpPr txBox="1"/>
            <p:nvPr/>
          </p:nvSpPr>
          <p:spPr>
            <a:xfrm>
              <a:off x="5076391" y="5100753"/>
              <a:ext cx="2168545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1800" dirty="0" err="1"/>
                <a:t>buf</a:t>
              </a:r>
              <a:r>
                <a:rPr lang="en-US" altLang="zh-CN" sz="1800" dirty="0"/>
                <a:t>[03-00]</a:t>
              </a:r>
              <a:endParaRPr lang="zh-CN" altLang="en-US" sz="1800" dirty="0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55BB209-30F5-411C-B40B-7240D55BA0F7}"/>
                </a:ext>
              </a:extLst>
            </p:cNvPr>
            <p:cNvGrpSpPr/>
            <p:nvPr/>
          </p:nvGrpSpPr>
          <p:grpSpPr>
            <a:xfrm>
              <a:off x="7255055" y="3326523"/>
              <a:ext cx="1455464" cy="2219382"/>
              <a:chOff x="7894110" y="2190887"/>
              <a:chExt cx="1401560" cy="2642478"/>
            </a:xfrm>
          </p:grpSpPr>
          <p:sp>
            <p:nvSpPr>
              <p:cNvPr id="48" name="右大括号 47">
                <a:extLst>
                  <a:ext uri="{FF2B5EF4-FFF2-40B4-BE49-F238E27FC236}">
                    <a16:creationId xmlns:a16="http://schemas.microsoft.com/office/drawing/2014/main" id="{E81EA23E-FD73-4987-A103-3D32C1358AC2}"/>
                  </a:ext>
                </a:extLst>
              </p:cNvPr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6E3F1D6-6452-4853-862D-24AE90B05F13}"/>
                  </a:ext>
                </a:extLst>
              </p:cNvPr>
              <p:cNvSpPr txBox="1"/>
              <p:nvPr/>
            </p:nvSpPr>
            <p:spPr>
              <a:xfrm>
                <a:off x="8064972" y="3218405"/>
                <a:ext cx="1230698" cy="842835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13C90A-9592-487A-A31A-C694CA59B378}"/>
                </a:ext>
              </a:extLst>
            </p:cNvPr>
            <p:cNvSpPr txBox="1"/>
            <p:nvPr/>
          </p:nvSpPr>
          <p:spPr>
            <a:xfrm>
              <a:off x="5080301" y="2864263"/>
              <a:ext cx="2164795" cy="46225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3B9F344-5A4B-4224-9082-063CD98B3C6D}"/>
                </a:ext>
              </a:extLst>
            </p:cNvPr>
            <p:cNvSpPr txBox="1"/>
            <p:nvPr/>
          </p:nvSpPr>
          <p:spPr>
            <a:xfrm>
              <a:off x="5080302" y="2422810"/>
              <a:ext cx="2164794" cy="462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sz="1800" dirty="0"/>
                <a:t>函数参数区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B404FF4-35EE-419C-9222-A549F1ABBC0D}"/>
                </a:ext>
              </a:extLst>
            </p:cNvPr>
            <p:cNvSpPr txBox="1"/>
            <p:nvPr/>
          </p:nvSpPr>
          <p:spPr>
            <a:xfrm>
              <a:off x="5080301" y="1977028"/>
              <a:ext cx="2164635" cy="462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6E8BE2C-2948-456A-B643-4819F75A8A42}"/>
                </a:ext>
              </a:extLst>
            </p:cNvPr>
            <p:cNvGrpSpPr/>
            <p:nvPr/>
          </p:nvGrpSpPr>
          <p:grpSpPr>
            <a:xfrm>
              <a:off x="7240104" y="1268760"/>
              <a:ext cx="1122271" cy="2057759"/>
              <a:chOff x="7894110" y="2383321"/>
              <a:chExt cx="1080707" cy="2450044"/>
            </a:xfrm>
            <a:solidFill>
              <a:srgbClr val="FFC000"/>
            </a:solidFill>
          </p:grpSpPr>
          <p:sp>
            <p:nvSpPr>
              <p:cNvPr id="46" name="右大括号 45">
                <a:extLst>
                  <a:ext uri="{FF2B5EF4-FFF2-40B4-BE49-F238E27FC236}">
                    <a16:creationId xmlns:a16="http://schemas.microsoft.com/office/drawing/2014/main" id="{163918EB-BD2B-4ABD-8127-A3142F1AE5A1}"/>
                  </a:ext>
                </a:extLst>
              </p:cNvPr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D1BA664-4B0C-4FF6-823C-1CE54D65A496}"/>
                  </a:ext>
                </a:extLst>
              </p:cNvPr>
              <p:cNvSpPr txBox="1"/>
              <p:nvPr/>
            </p:nvSpPr>
            <p:spPr>
              <a:xfrm>
                <a:off x="8064972" y="3218404"/>
                <a:ext cx="909845" cy="8428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ctr"/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98B724EF-EDCE-4070-8291-C9C5A656C367}"/>
              </a:ext>
            </a:extLst>
          </p:cNvPr>
          <p:cNvSpPr/>
          <p:nvPr/>
        </p:nvSpPr>
        <p:spPr>
          <a:xfrm>
            <a:off x="6592151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6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4CE4697-77B1-4B34-B959-94351EA3CE1F}"/>
              </a:ext>
            </a:extLst>
          </p:cNvPr>
          <p:cNvSpPr/>
          <p:nvPr/>
        </p:nvSpPr>
        <p:spPr>
          <a:xfrm>
            <a:off x="6580114" y="4282434"/>
            <a:ext cx="652816" cy="1263471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6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6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-m32 -c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-d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05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96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FE58D6D-AB53-44DF-88C6-2C2B62731AF4}"/>
              </a:ext>
            </a:extLst>
          </p:cNvPr>
          <p:cNvGrpSpPr/>
          <p:nvPr/>
        </p:nvGrpSpPr>
        <p:grpSpPr>
          <a:xfrm>
            <a:off x="4788027" y="1268760"/>
            <a:ext cx="4288695" cy="5112568"/>
            <a:chOff x="4788027" y="1268760"/>
            <a:chExt cx="4288695" cy="5112568"/>
          </a:xfrm>
        </p:grpSpPr>
        <p:sp>
          <p:nvSpPr>
            <p:cNvPr id="7" name="文本框 6"/>
            <p:cNvSpPr txBox="1"/>
            <p:nvPr/>
          </p:nvSpPr>
          <p:spPr>
            <a:xfrm>
              <a:off x="5705618" y="3326530"/>
              <a:ext cx="2168546" cy="305479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8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8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05618" y="1268767"/>
              <a:ext cx="2168546" cy="2057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88027" y="2879656"/>
              <a:ext cx="912135" cy="461665"/>
              <a:chOff x="3002452" y="3138575"/>
              <a:chExt cx="494074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02452" y="3138575"/>
                <a:ext cx="494074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797393" y="5426655"/>
              <a:ext cx="912135" cy="518583"/>
              <a:chOff x="2630799" y="4332646"/>
              <a:chExt cx="878353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630799" y="4332646"/>
                <a:ext cx="87835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5705618" y="3314374"/>
              <a:ext cx="2168546" cy="46225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sz="1800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705618" y="3776630"/>
              <a:ext cx="2168546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[31-28]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05618" y="4194231"/>
              <a:ext cx="2168546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[27-24]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705618" y="4655741"/>
              <a:ext cx="2168546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…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705618" y="5100753"/>
              <a:ext cx="2168546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1800" dirty="0" err="1"/>
                <a:t>buf</a:t>
              </a:r>
              <a:r>
                <a:rPr lang="en-US" altLang="zh-CN" sz="1800" dirty="0"/>
                <a:t>[03-00]</a:t>
              </a:r>
              <a:endParaRPr lang="zh-CN" altLang="en-US" sz="1800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884280" y="3326523"/>
              <a:ext cx="1192442" cy="2219382"/>
              <a:chOff x="7894110" y="2190887"/>
              <a:chExt cx="1148279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977417" cy="842835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5709527" y="2864263"/>
              <a:ext cx="2164796" cy="46225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709528" y="2422810"/>
              <a:ext cx="2164795" cy="462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sz="1800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709527" y="1977028"/>
              <a:ext cx="2164636" cy="462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869330" y="1268760"/>
              <a:ext cx="1005117" cy="2057759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428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8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6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/>
              <a:t>Nitro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模式下，溢出攻击的函数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7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01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6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同样在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zh-CN" altLang="en-US" dirty="0"/>
              <a:t>找到</a:t>
            </a:r>
            <a:r>
              <a:rPr lang="en-US" altLang="zh-CN" dirty="0" err="1"/>
              <a:t>getbuf</a:t>
            </a:r>
            <a:r>
              <a:rPr lang="zh-CN" altLang="en-US" dirty="0"/>
              <a:t>函数，观察它的栈帧结构：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err="1"/>
              <a:t>getbuf</a:t>
            </a:r>
            <a:r>
              <a:rPr lang="zh-CN" altLang="zh-CN" dirty="0"/>
              <a:t>的栈帧是</a:t>
            </a:r>
            <a:r>
              <a:rPr lang="en-US" altLang="zh-CN" dirty="0"/>
              <a:t>0x38+4</a:t>
            </a:r>
            <a:r>
              <a:rPr lang="zh-CN" altLang="zh-CN" dirty="0"/>
              <a:t>个字节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而</a:t>
            </a:r>
            <a:r>
              <a:rPr lang="en-US" altLang="zh-CN" dirty="0" err="1"/>
              <a:t>buf</a:t>
            </a:r>
            <a:r>
              <a:rPr lang="zh-CN" altLang="zh-CN" dirty="0"/>
              <a:t>缓冲区的大小是</a:t>
            </a:r>
            <a:r>
              <a:rPr lang="en-US" altLang="zh-CN" dirty="0"/>
              <a:t>0x28</a:t>
            </a:r>
            <a:r>
              <a:rPr lang="zh-CN" altLang="zh-CN" dirty="0"/>
              <a:t>（</a:t>
            </a:r>
            <a:r>
              <a:rPr lang="en-US" altLang="zh-CN" dirty="0"/>
              <a:t>40</a:t>
            </a:r>
            <a:r>
              <a:rPr lang="zh-CN" altLang="zh-CN" dirty="0"/>
              <a:t>个字节）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5606470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32882" y="432844"/>
            <a:ext cx="4227422" cy="5112568"/>
            <a:chOff x="4896426" y="1268760"/>
            <a:chExt cx="4124934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4124934" cy="5112568"/>
              <a:chOff x="2784666" y="1988835"/>
              <a:chExt cx="3972164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8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8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endParaRPr lang="en-US" altLang="zh-CN" sz="18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168648"/>
                <a:ext cx="773967" cy="338121"/>
                <a:chOff x="3061170" y="3138575"/>
                <a:chExt cx="435357" cy="338121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13857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463305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5034058"/>
                <a:ext cx="782987" cy="379808"/>
                <a:chOff x="2726165" y="4332646"/>
                <a:chExt cx="782987" cy="379808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332646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712454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sz="1800" dirty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值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sz="1800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[31-28]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sz="1800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[27-24]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sz="1800" dirty="0">
                    <a:solidFill>
                      <a:srgbClr val="000000"/>
                    </a:solidFill>
                  </a:rPr>
                  <a:t>…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sz="1800" dirty="0" err="1"/>
                  <a:t>buf</a:t>
                </a:r>
                <a:r>
                  <a:rPr lang="en-US" altLang="zh-CN" sz="1800" dirty="0"/>
                  <a:t>[03-00]</a:t>
                </a:r>
                <a:endParaRPr lang="zh-CN" altLang="en-US" sz="1800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1094968" cy="1625465"/>
                <a:chOff x="7894110" y="2190887"/>
                <a:chExt cx="1094968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924106" cy="84283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i="0" dirty="0" err="1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20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rgbClr val="000000"/>
                    </a:solidFill>
                  </a:rPr>
                  <a:t>返回地址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1082285" cy="1507093"/>
                <a:chOff x="7894110" y="2383321"/>
                <a:chExt cx="1082285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911423" cy="84283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20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8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15:45 - 18:10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2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    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</a:t>
            </a:r>
            <a:r>
              <a:rPr lang="en-US" altLang="zh-CN" dirty="0">
                <a:solidFill>
                  <a:srgbClr val="FF0000"/>
                </a:solidFill>
              </a:rPr>
              <a:t>     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</p:spTree>
    <p:extLst>
      <p:ext uri="{BB962C8B-B14F-4D97-AF65-F5344CB8AC3E}">
        <p14:creationId xmlns:p14="http://schemas.microsoft.com/office/powerpoint/2010/main" val="1518317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&lt;smoke_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77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49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F776-DB08-477D-BF1D-0EFB66C8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94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1160301099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smoke_160301099.txt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90B821B-A3DC-4DD8-A2CE-B27FACF5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1152525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1160301099.txt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smoke_1160301099_raw.txt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54882" y="3042581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./bufbomb -u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smoke_1160301099_raw.txt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149" y="4440287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1160301099 &lt; smoke_1160301099_raw.txt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4705F1D-C739-444F-9EBA-379EEDFED97F}"/>
              </a:ext>
            </a:extLst>
          </p:cNvPr>
          <p:cNvSpPr txBox="1">
            <a:spLocks/>
          </p:cNvSpPr>
          <p:nvPr/>
        </p:nvSpPr>
        <p:spPr bwMode="auto">
          <a:xfrm>
            <a:off x="371900" y="3955535"/>
            <a:ext cx="8594725" cy="58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r>
              <a:rPr lang="zh-CN" altLang="en-US" kern="0" dirty="0"/>
              <a:t>方法二：</a:t>
            </a:r>
            <a:r>
              <a:rPr lang="en-US" altLang="zh-CN" kern="0" dirty="0"/>
              <a:t> </a:t>
            </a:r>
            <a:r>
              <a:rPr lang="en-US" altLang="zh-CN" kern="0" dirty="0" err="1"/>
              <a:t>gdb</a:t>
            </a:r>
            <a:r>
              <a:rPr lang="zh-CN" altLang="en-US" kern="0" dirty="0"/>
              <a:t>中使用</a:t>
            </a:r>
            <a:r>
              <a:rPr lang="en-US" altLang="zh-CN" kern="0" dirty="0"/>
              <a:t>I/O</a:t>
            </a:r>
            <a:r>
              <a:rPr lang="zh-CN" altLang="en-US" kern="0" dirty="0"/>
              <a:t>重定向</a:t>
            </a:r>
            <a:endParaRPr lang="zh-CN" altLang="en-US" b="0" kern="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39AE1FF-37E3-45EF-9A8D-6D09C51F4094}"/>
              </a:ext>
            </a:extLst>
          </p:cNvPr>
          <p:cNvSpPr txBox="1">
            <a:spLocks/>
          </p:cNvSpPr>
          <p:nvPr/>
        </p:nvSpPr>
        <p:spPr bwMode="auto">
          <a:xfrm>
            <a:off x="413272" y="5440950"/>
            <a:ext cx="8594725" cy="58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r>
              <a:rPr lang="zh-CN" altLang="en-US" kern="0" dirty="0"/>
              <a:t>方法三：借助</a:t>
            </a:r>
            <a:r>
              <a:rPr lang="en-US" altLang="zh-CN" kern="0" dirty="0" err="1"/>
              <a:t>linux</a:t>
            </a:r>
            <a:r>
              <a:rPr lang="zh-CN" altLang="en-US" kern="0" dirty="0"/>
              <a:t>操作系统</a:t>
            </a:r>
            <a:r>
              <a:rPr lang="zh-CN" altLang="en-US" kern="0" dirty="0">
                <a:solidFill>
                  <a:srgbClr val="FF0000"/>
                </a:solidFill>
              </a:rPr>
              <a:t>管道操作符</a:t>
            </a:r>
            <a:r>
              <a:rPr lang="zh-CN" altLang="en-US" kern="0" dirty="0"/>
              <a:t>和</a:t>
            </a:r>
            <a:r>
              <a:rPr lang="en-US" altLang="zh-CN" kern="0" dirty="0">
                <a:solidFill>
                  <a:srgbClr val="FF0000"/>
                </a:solidFill>
              </a:rPr>
              <a:t>cat</a:t>
            </a:r>
            <a:r>
              <a:rPr lang="zh-CN" altLang="en-US" kern="0" dirty="0">
                <a:solidFill>
                  <a:srgbClr val="FF0000"/>
                </a:solidFill>
              </a:rPr>
              <a:t>命令</a:t>
            </a:r>
            <a:r>
              <a:rPr lang="zh-CN" altLang="en-US" kern="0" dirty="0"/>
              <a:t>，</a:t>
            </a:r>
            <a:r>
              <a:rPr lang="en-US" altLang="zh-CN" kern="0" dirty="0">
                <a:solidFill>
                  <a:srgbClr val="FF0000"/>
                </a:solidFill>
              </a:rPr>
              <a:t>(</a:t>
            </a:r>
            <a:r>
              <a:rPr lang="zh-CN" altLang="en-US" kern="0" dirty="0">
                <a:solidFill>
                  <a:srgbClr val="FF0000"/>
                </a:solidFill>
              </a:rPr>
              <a:t>推荐</a:t>
            </a:r>
            <a:r>
              <a:rPr lang="en-US" altLang="zh-CN" kern="0" dirty="0">
                <a:solidFill>
                  <a:srgbClr val="FF0000"/>
                </a:solidFill>
              </a:rPr>
              <a:t>)</a:t>
            </a:r>
            <a:endParaRPr lang="zh-CN" altLang="en-US" kern="0" dirty="0"/>
          </a:p>
          <a:p>
            <a:endParaRPr lang="en-US" altLang="zh-CN" kern="0" dirty="0"/>
          </a:p>
          <a:p>
            <a:pPr marL="46990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kern="0" dirty="0"/>
              <a:t>     </a:t>
            </a:r>
            <a:endParaRPr lang="zh-CN" altLang="en-US" b="0" kern="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DC231A0-8E3A-429A-AAEE-8FCA38AC469D}"/>
              </a:ext>
            </a:extLst>
          </p:cNvPr>
          <p:cNvSpPr txBox="1">
            <a:spLocks/>
          </p:cNvSpPr>
          <p:nvPr/>
        </p:nvSpPr>
        <p:spPr bwMode="auto">
          <a:xfrm>
            <a:off x="396875" y="2514599"/>
            <a:ext cx="8594725" cy="4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zh-CN" altLang="en-US" kern="0" dirty="0"/>
              <a:t>方法一：</a:t>
            </a:r>
            <a:r>
              <a:rPr lang="en-US" altLang="zh-CN" kern="0" dirty="0"/>
              <a:t> </a:t>
            </a:r>
            <a:r>
              <a:rPr lang="zh-CN" altLang="zh-CN" kern="0" dirty="0"/>
              <a:t>使用</a:t>
            </a:r>
            <a:r>
              <a:rPr lang="en-US" altLang="zh-CN" kern="0" dirty="0"/>
              <a:t>I/O</a:t>
            </a:r>
            <a:r>
              <a:rPr lang="zh-CN" altLang="zh-CN" kern="0" dirty="0"/>
              <a:t>重定向将其输入给</a:t>
            </a:r>
            <a:r>
              <a:rPr lang="en-US" altLang="zh-CN" kern="0" dirty="0" err="1"/>
              <a:t>bufbomb</a:t>
            </a:r>
            <a:r>
              <a:rPr lang="zh-CN" altLang="zh-CN" kern="0" dirty="0"/>
              <a:t>：</a:t>
            </a:r>
            <a:r>
              <a:rPr lang="en-US" altLang="zh-CN" kern="0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endParaRPr lang="en-US" altLang="zh-CN" kern="0" dirty="0"/>
          </a:p>
        </p:txBody>
      </p:sp>
      <p:sp>
        <p:nvSpPr>
          <p:cNvPr id="8" name="矩形 7"/>
          <p:cNvSpPr/>
          <p:nvPr/>
        </p:nvSpPr>
        <p:spPr>
          <a:xfrm>
            <a:off x="378359" y="5992647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/>
      <p:bldP spid="10" grpId="0"/>
      <p:bldP spid="11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/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smoke_1160301099 .txt</a:t>
            </a:r>
          </a:p>
          <a:p>
            <a:pPr lvl="1"/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 lvl="1"/>
            <a:r>
              <a:rPr lang="en-US" altLang="zh-CN" dirty="0"/>
              <a:t>bang_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 lvl="1"/>
            <a:r>
              <a:rPr lang="en-US" altLang="zh-CN" dirty="0"/>
              <a:t>boom_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 lvl="1"/>
            <a:r>
              <a:rPr lang="en-US" altLang="zh-CN" dirty="0"/>
              <a:t>nitro_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实验报告的</a:t>
            </a:r>
            <a:r>
              <a:rPr lang="en-US" altLang="zh-CN" dirty="0"/>
              <a:t>Word</a:t>
            </a:r>
            <a:r>
              <a:rPr lang="zh-CN" altLang="en-US" dirty="0"/>
              <a:t>格式与</a:t>
            </a:r>
            <a:r>
              <a:rPr lang="en-US" altLang="zh-CN" dirty="0"/>
              <a:t>PDF</a:t>
            </a:r>
            <a:r>
              <a:rPr lang="zh-CN" altLang="en-US" dirty="0"/>
              <a:t>格式。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7</a:t>
            </a:r>
            <a:r>
              <a:rPr lang="zh-CN" altLang="en-US" dirty="0"/>
              <a:t>个文件压缩成一个</a:t>
            </a:r>
            <a:r>
              <a:rPr lang="en-US" altLang="zh-CN" dirty="0"/>
              <a:t>zip</a:t>
            </a:r>
            <a:r>
              <a:rPr lang="zh-CN" altLang="en-US" dirty="0"/>
              <a:t>包，命名规范：</a:t>
            </a:r>
            <a:br>
              <a:rPr lang="en-US" altLang="zh-CN" dirty="0"/>
            </a:b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实验完成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周后 </a:t>
            </a:r>
            <a:r>
              <a:rPr lang="zh-CN" altLang="en-US" dirty="0"/>
              <a:t>由课代表统一交给老师或助教。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874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32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64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请简述缓冲区溢出的原理及危害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请简述缓冲器溢出漏洞的攻击方法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请简述缓冲器溢出漏洞的防范方法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/>
              <a:t>DDD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bufbomb.tar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程序编写、调试、反汇编、栈帧的查看</a:t>
            </a:r>
            <a:endParaRPr lang="en-US" altLang="zh-CN" dirty="0"/>
          </a:p>
          <a:p>
            <a:pPr lvl="1"/>
            <a:r>
              <a:rPr lang="en-US" altLang="zh-CN" dirty="0"/>
              <a:t>32/64</a:t>
            </a:r>
            <a:r>
              <a:rPr lang="zh-CN" altLang="en-US" dirty="0"/>
              <a:t>位、有</a:t>
            </a:r>
            <a:r>
              <a:rPr lang="en-US" altLang="zh-CN" dirty="0"/>
              <a:t>/</a:t>
            </a:r>
            <a:r>
              <a:rPr lang="zh-CN" altLang="en-US" dirty="0"/>
              <a:t>无堆栈指针、</a:t>
            </a:r>
            <a:r>
              <a:rPr lang="en-US" altLang="zh-CN" dirty="0"/>
              <a:t>O0/1/2/3/4</a:t>
            </a:r>
            <a:r>
              <a:rPr lang="zh-CN" altLang="en-US" dirty="0"/>
              <a:t>分别查看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4.CodeBlocks 64</a:t>
            </a:r>
            <a:r>
              <a:rPr lang="zh-CN" altLang="en-US" sz="2800" dirty="0"/>
              <a:t>位下直接修改返回地址</a:t>
            </a:r>
            <a:endParaRPr lang="en-US" altLang="zh-CN" sz="2800" dirty="0"/>
          </a:p>
          <a:p>
            <a:pPr lvl="1"/>
            <a:r>
              <a:rPr lang="zh-CN" altLang="en-US" sz="2400" dirty="0"/>
              <a:t>修改</a:t>
            </a:r>
            <a:r>
              <a:rPr lang="en-US" altLang="zh-CN" sz="2400" dirty="0"/>
              <a:t>Sample</a:t>
            </a:r>
            <a:r>
              <a:rPr lang="zh-CN" altLang="en-US" sz="2400" dirty="0"/>
              <a:t>例子程序，增加</a:t>
            </a:r>
            <a:r>
              <a:rPr lang="en-US" altLang="zh-CN" sz="2400" dirty="0"/>
              <a:t>hack</a:t>
            </a:r>
            <a:r>
              <a:rPr lang="zh-CN" altLang="en-US" sz="2400" dirty="0"/>
              <a:t>子程序</a:t>
            </a:r>
            <a:endParaRPr lang="en-US" altLang="zh-CN" sz="2400" dirty="0"/>
          </a:p>
          <a:p>
            <a:pPr lvl="1"/>
            <a:r>
              <a:rPr lang="zh-CN" altLang="en-US" sz="2400" dirty="0"/>
              <a:t>演示直接修改栈帧的返回地址，让某一函数返回到</a:t>
            </a:r>
            <a:r>
              <a:rPr lang="en-US" altLang="zh-CN" sz="2400" dirty="0"/>
              <a:t>hack</a:t>
            </a:r>
          </a:p>
          <a:p>
            <a:r>
              <a:rPr lang="en-US" altLang="zh-CN" sz="2800" dirty="0"/>
              <a:t>5.VisualStudio</a:t>
            </a:r>
            <a:r>
              <a:rPr lang="zh-CN" altLang="en-US" sz="2800" dirty="0"/>
              <a:t>下的</a:t>
            </a:r>
            <a:r>
              <a:rPr lang="en-US" altLang="zh-CN" sz="2800" dirty="0"/>
              <a:t>32</a:t>
            </a:r>
            <a:r>
              <a:rPr lang="zh-CN" altLang="en-US" sz="2800" dirty="0"/>
              <a:t>位缓冲器漏洞攻击演示</a:t>
            </a:r>
            <a:endParaRPr lang="en-US" altLang="zh-CN" sz="2800" dirty="0"/>
          </a:p>
          <a:p>
            <a:pPr lvl="1"/>
            <a:r>
              <a:rPr lang="zh-CN" altLang="en-US" sz="2400" dirty="0"/>
              <a:t>展示：</a:t>
            </a:r>
            <a:r>
              <a:rPr lang="en-US" altLang="zh-CN" sz="2400" dirty="0"/>
              <a:t>Main</a:t>
            </a:r>
            <a:r>
              <a:rPr lang="zh-CN" altLang="en-US" sz="2400" dirty="0"/>
              <a:t>的栈帧与</a:t>
            </a:r>
            <a:r>
              <a:rPr lang="en-US" altLang="zh-CN" sz="2400" dirty="0" err="1"/>
              <a:t>CopyString</a:t>
            </a:r>
            <a:r>
              <a:rPr lang="zh-CN" altLang="en-US" sz="2400" dirty="0"/>
              <a:t>的栈帧结构</a:t>
            </a:r>
            <a:endParaRPr lang="en-US" altLang="zh-CN" sz="24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程序的原理：攻击用的字符串参数的构建</a:t>
            </a:r>
            <a:endParaRPr lang="en-US" altLang="zh-CN" sz="2400" dirty="0"/>
          </a:p>
          <a:p>
            <a:pPr lvl="1"/>
            <a:r>
              <a:rPr lang="zh-CN" altLang="en-US" sz="2400" dirty="0"/>
              <a:t>攻击实现的步骤演示</a:t>
            </a:r>
            <a:endParaRPr lang="en-US" altLang="zh-CN" sz="2400" dirty="0"/>
          </a:p>
          <a:p>
            <a:r>
              <a:rPr lang="en-US" altLang="zh-CN" sz="2800" dirty="0"/>
              <a:t>6.VisualStuidio</a:t>
            </a:r>
            <a:r>
              <a:rPr lang="zh-CN" altLang="en-US" sz="2800" dirty="0"/>
              <a:t>下的</a:t>
            </a:r>
            <a:r>
              <a:rPr lang="en-US" altLang="zh-CN" sz="2800" dirty="0"/>
              <a:t>32</a:t>
            </a:r>
            <a:r>
              <a:rPr lang="zh-CN" altLang="en-US" sz="2800" dirty="0"/>
              <a:t>位缓冲器漏洞防范</a:t>
            </a:r>
            <a:endParaRPr lang="en-US" altLang="zh-CN" sz="2800" dirty="0"/>
          </a:p>
          <a:p>
            <a:pPr lvl="1"/>
            <a:r>
              <a:rPr lang="zh-CN" altLang="en-US" sz="2400" dirty="0"/>
              <a:t>安全函数</a:t>
            </a:r>
            <a:endParaRPr lang="en-US" altLang="zh-CN" sz="2400" dirty="0"/>
          </a:p>
          <a:p>
            <a:pPr lvl="1"/>
            <a:r>
              <a:rPr lang="zh-CN" altLang="en-US" sz="2400" dirty="0"/>
              <a:t>堆栈检查</a:t>
            </a:r>
            <a:endParaRPr lang="en-US" altLang="zh-CN" sz="2400" dirty="0"/>
          </a:p>
          <a:p>
            <a:pPr lvl="1"/>
            <a:r>
              <a:rPr lang="zh-CN" altLang="en-US" sz="2400" dirty="0"/>
              <a:t>安全检查</a:t>
            </a:r>
            <a:endParaRPr lang="en-US" altLang="zh-CN" sz="2400" dirty="0"/>
          </a:p>
          <a:p>
            <a:pPr lvl="1"/>
            <a:r>
              <a:rPr lang="en-US" altLang="zh-CN" sz="2400" dirty="0"/>
              <a:t>Int3/cc</a:t>
            </a:r>
          </a:p>
          <a:p>
            <a:pPr lvl="1"/>
            <a:r>
              <a:rPr lang="zh-CN" altLang="en-US" sz="2400" dirty="0"/>
              <a:t>随机地址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4876800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bufbomb.tar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bufbomb.tar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字符串格式转换程序。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./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en-US" altLang="zh-CN" sz="2400" dirty="0">
                <a:solidFill>
                  <a:srgbClr val="FF0000"/>
                </a:solidFill>
              </a:rPr>
              <a:t> -u 160301099     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        (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en-US" altLang="zh-CN" sz="2400" dirty="0">
                <a:solidFill>
                  <a:srgbClr val="FF0000"/>
                </a:solidFill>
              </a:rPr>
              <a:t> &lt; ans.txt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$./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/>
              <a:t>bufbomb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bufbomb</a:t>
            </a:r>
            <a:r>
              <a:rPr lang="zh-CN" altLang="en-US" dirty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5080849" cy="280076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i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如果你的操作不符合预期，会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你就要继续尝试了。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9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5539</TotalTime>
  <Pages>0</Pages>
  <Words>3583</Words>
  <Characters>0</Characters>
  <Application>Microsoft Office PowerPoint</Application>
  <PresentationFormat>全屏显示(4:3)</PresentationFormat>
  <Lines>0</Lines>
  <Paragraphs>447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Gill Sans</vt:lpstr>
      <vt:lpstr>楷体</vt:lpstr>
      <vt:lpstr>微软雅黑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 ICS-LAB4  Buflab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11.实验工具和技术技巧...</vt:lpstr>
      <vt:lpstr>11.攻击字符串文件和结果的提交</vt:lpstr>
      <vt:lpstr>11.攻击字符串文件和结果的提交...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353</cp:revision>
  <cp:lastPrinted>2012-09-05T04:08:39Z</cp:lastPrinted>
  <dcterms:created xsi:type="dcterms:W3CDTF">2012-09-06T15:16:51Z</dcterms:created>
  <dcterms:modified xsi:type="dcterms:W3CDTF">2019-11-07T09:31:59Z</dcterms:modified>
</cp:coreProperties>
</file>