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147374072" r:id="rId3"/>
    <p:sldId id="2147374049" r:id="rId4"/>
    <p:sldId id="2147374071" r:id="rId5"/>
    <p:sldId id="2147374073" r:id="rId6"/>
    <p:sldId id="21473740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D43"/>
    <a:srgbClr val="1287B9"/>
    <a:srgbClr val="039999"/>
    <a:srgbClr val="FB48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9829" autoAdjust="0"/>
    <p:restoredTop sz="95982"/>
  </p:normalViewPr>
  <p:slideViewPr>
    <p:cSldViewPr snapToGrid="0">
      <p:cViewPr varScale="1">
        <p:scale>
          <a:sx n="102" d="100"/>
          <a:sy n="102" d="100"/>
        </p:scale>
        <p:origin x="224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C54CA-E3BD-4915-8BB0-F17205E331F1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487B6-CBCB-4BB1-8FA1-60B292881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4D57-5862-439A-91EC-8FA997068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19A7E-6039-4F39-A62E-247E236F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61258-1414-40E3-BAF7-6043C37F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1D93-840C-4A9C-B983-987021E44402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72035-E015-4AEE-8A9A-06E8359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A949-A3B5-452E-A4C8-DB98AC08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6AE-0D39-4E95-BF61-DFCB43B6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ED91C-C7E6-4055-9F22-1C754DBCF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2D54-C9D4-43DF-B80E-2CC078136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F0B8-8192-46C0-9151-41815E948FA8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26A75-DE25-44E5-8B27-CE942C05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C0C01-25A3-4161-BD84-A8426F0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87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53D87-10BC-48CB-8E5D-4B589B10D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5E9D2-C279-422E-AB5E-33EF7CB1F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BF76-6EEC-4A94-A58A-169CABAF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C128-53A8-4510-A291-62FCFF875782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9D534-5466-4157-A031-622009F6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E1B1-2C86-42FA-A874-CAFE7623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2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43753A-F1C8-448F-A549-B1EB104BA72D}"/>
              </a:ext>
            </a:extLst>
          </p:cNvPr>
          <p:cNvSpPr/>
          <p:nvPr userDrawn="1"/>
        </p:nvSpPr>
        <p:spPr>
          <a:xfrm>
            <a:off x="-2" y="6356350"/>
            <a:ext cx="12192002" cy="5016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B2321-BBCF-4EE1-BC6B-1D4469F6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9167A-AF2B-4CC2-A36E-72533CDEC574}" type="datetime1">
              <a:rPr lang="en-US" smtClean="0"/>
              <a:t>8/14/23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75584-9D77-4B85-93C1-3E2599F7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EE29-A2A3-41F0-8078-8B2D439C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DB0E62-2E6A-4D80-A426-E94CA1197D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CE1F29-F077-4AB5-B9D5-EE3E0C4D1B97}"/>
              </a:ext>
            </a:extLst>
          </p:cNvPr>
          <p:cNvSpPr/>
          <p:nvPr userDrawn="1"/>
        </p:nvSpPr>
        <p:spPr>
          <a:xfrm>
            <a:off x="125913" y="-2555"/>
            <a:ext cx="6582383" cy="17587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37F0ED-B2FA-4086-8113-9ACBECF52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13" y="6353719"/>
            <a:ext cx="802491" cy="4273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4E4523-D5F5-4263-B967-D619436A09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400" y="6471014"/>
            <a:ext cx="513687" cy="27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0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7DF9-39D8-4926-B695-09A738F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C38A-530B-411C-884B-0FE454FBD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0D54-06B2-4575-ADCD-B8D1F381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13D8A-38BA-4183-9E5D-F10C9CFD6946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FB60-9B3A-4D78-8BD6-1F0E1BB6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E2EA-5D37-4E9F-A8AE-FC51AD48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6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1A15-7450-49B0-96B2-DC320F2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2F82D-FAC2-42BA-953A-F44DC6B31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317E-8035-4A92-A33D-B8D55F6D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37DA-2C59-4970-ADB2-394B8F79BF4A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9EF1-8AF1-4565-ADED-0527D71F5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BD25-BAC0-4825-9898-8C7CAE28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8175-667B-4FB3-8368-5360256E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68FD-5C02-4066-A336-8E407BE29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41E4E-4721-4C74-9C16-07A5A07E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1183-88F6-453B-AE0D-0CBF9531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7A01C-7035-4D1A-B879-3007008E0509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5A17-F764-45D1-8F0F-80E2B162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A16E-2458-4362-8A5D-74F280F9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3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391-B057-42F7-9BF9-3CB3F334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E95B-09ED-44CC-9D50-7C2B5752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1A011-44E5-4ADE-99AD-F899EAE97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5CAA93-D2E2-4FD1-ACB0-F64A1DCE2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8A975-6A46-49A0-B533-90C28DD72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0618F-F3D3-4D20-B6F6-00B3E889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B829-DBE2-45BA-937B-A2D14159AF76}" type="datetime1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9CD0E-A684-48BB-AD8F-A0873314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D9950-2D1A-4487-BE5A-29174DB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93AA2-789E-45C9-92E4-0FAABBD8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2FBF4A-8E0D-486A-B128-A9AAD389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25E0-5705-46F8-B805-D3AC492279D8}" type="datetime1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F0F40-84C1-4280-A248-583DC4FF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4BC23-4E6B-4C1F-983D-AFDABEE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7D0E22-057C-4DDE-9B26-6078708F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B5BED-948B-4913-8AF1-9BDD04C644F5}" type="datetime1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81448-21BF-46C4-9DAA-E5179794B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7C971-DBD2-4E15-AFB2-07B07598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DFA3-6A58-4B8E-917F-C1630A69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043FE-B19D-42E9-B530-75FAD670C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6583D-B453-4726-9071-0B2531C4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945AB-88CE-4A86-85F1-AD3AB2BD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91C4A-D364-49E6-BD76-CF4F5B15F7D2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C164-9045-47CC-A591-B2ED8B2C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0BC7D-461B-426D-B069-BEA12F77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A512-680B-4225-941D-F014CE7C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4716D-34E2-4046-980D-F6DEB83D9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986F92-F4E0-4C90-B1D7-52DAC04A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C6FC8-EC3D-4E60-9391-6342CF7F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C1A65-D0E6-4BEF-93FF-DB308156173B}" type="datetime1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4A6-A6A0-4D44-8867-1C85CF4B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133BD-F6D8-481F-813C-DCE3A4B3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B1D4E4-007B-4CC5-B4BA-A9BE59EE5D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2EF0-9496-4F80-8C89-B51727F6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4E36-0A3B-4D1F-942E-D931D84A6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D5FA4-320E-4EAB-BF17-CEF0A3A3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16965-7BFE-443D-828C-D164029E291D}" type="datetime1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E2DB-9814-4C40-B50C-CFA495697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F059-87A9-480C-BB69-1AF6D161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D4E4-007B-4CC5-B4BA-A9BE59EE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54E555-245E-4763-A7E1-9D76611F5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6979"/>
            <a:ext cx="1715861" cy="7970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14A33-3685-4B56-B187-45B8F3E8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2445" y="6192938"/>
            <a:ext cx="2743200" cy="365125"/>
          </a:xfrm>
        </p:spPr>
        <p:txBody>
          <a:bodyPr/>
          <a:lstStyle/>
          <a:p>
            <a:fld id="{C2B1D4E4-007B-4CC5-B4BA-A9BE59EE5D0C}" type="slidenum">
              <a:rPr lang="en-US" sz="1600" smtClean="0"/>
              <a:t>1</a:t>
            </a:fld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DF10C3-7AF3-4FAF-9E54-0A47BC49D372}"/>
              </a:ext>
            </a:extLst>
          </p:cNvPr>
          <p:cNvSpPr txBox="1"/>
          <p:nvPr/>
        </p:nvSpPr>
        <p:spPr>
          <a:xfrm>
            <a:off x="1052804" y="1996751"/>
            <a:ext cx="10086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Sesame – </a:t>
            </a:r>
            <a:r>
              <a:rPr lang="en-US" sz="4000" b="1" dirty="0" err="1"/>
              <a:t>GenX</a:t>
            </a:r>
            <a:r>
              <a:rPr lang="en-US" sz="4000" b="1" dirty="0"/>
              <a:t> comparison, Volume II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BE277-9C2D-4FD8-A49D-E6085E283ED3}"/>
              </a:ext>
            </a:extLst>
          </p:cNvPr>
          <p:cNvSpPr txBox="1"/>
          <p:nvPr/>
        </p:nvSpPr>
        <p:spPr>
          <a:xfrm>
            <a:off x="3234611" y="3668121"/>
            <a:ext cx="5722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Ruaridh Macdonald, Amanda Farnsworth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6DF77-AB8E-4543-AABC-A83531A52445}"/>
              </a:ext>
            </a:extLst>
          </p:cNvPr>
          <p:cNvCxnSpPr>
            <a:cxnSpLocks/>
          </p:cNvCxnSpPr>
          <p:nvPr/>
        </p:nvCxnSpPr>
        <p:spPr>
          <a:xfrm>
            <a:off x="857275" y="3311861"/>
            <a:ext cx="10515600" cy="0"/>
          </a:xfrm>
          <a:prstGeom prst="line">
            <a:avLst/>
          </a:prstGeom>
          <a:ln w="28575">
            <a:solidFill>
              <a:srgbClr val="00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524044A-D904-9627-A8A7-14A2465A6314}"/>
              </a:ext>
            </a:extLst>
          </p:cNvPr>
          <p:cNvSpPr txBox="1"/>
          <p:nvPr/>
        </p:nvSpPr>
        <p:spPr>
          <a:xfrm>
            <a:off x="8835529" y="6250286"/>
            <a:ext cx="1817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Version: 15</a:t>
            </a:r>
            <a:r>
              <a:rPr lang="en-US" sz="1200" baseline="30000" dirty="0"/>
              <a:t>th</a:t>
            </a:r>
            <a:r>
              <a:rPr lang="en-US" sz="1200" dirty="0"/>
              <a:t> August, 2023</a:t>
            </a:r>
          </a:p>
        </p:txBody>
      </p:sp>
    </p:spTree>
    <p:extLst>
      <p:ext uri="{BB962C8B-B14F-4D97-AF65-F5344CB8AC3E}">
        <p14:creationId xmlns:p14="http://schemas.microsoft.com/office/powerpoint/2010/main" val="134895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Comparison Overview</a:t>
            </a:r>
            <a:endParaRPr lang="en-US" sz="24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built a simplified model of ISO-NE which could be modelled by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given the features and resources which can be modelled in both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Created two version of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model: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the full fusion model developed by the Grid Team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a simplified representation closer to a fission power plant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Ran a quite of tests using both Sesame and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compare: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total system cost: investment costs, fixed O&amp;M, variable O&amp;M, and fuel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Installed capacity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Capacity factor of each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models were fully linearized, removing ramping constraints, minimum powers, etc.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835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8D09B4-9379-443C-8501-B8F90C18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B366-FC86-4E8B-888F-2B96C1B9FF67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Model Details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2ABC0BB7-1629-0D5B-4ACE-168BF47A7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092133"/>
              </p:ext>
            </p:extLst>
          </p:nvPr>
        </p:nvGraphicFramePr>
        <p:xfrm>
          <a:off x="436845" y="2553527"/>
          <a:ext cx="6192422" cy="18723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5002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1695868662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425551539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816275205"/>
                    </a:ext>
                  </a:extLst>
                </a:gridCol>
                <a:gridCol w="1134355">
                  <a:extLst>
                    <a:ext uri="{9D8B030D-6E8A-4147-A177-3AD203B41FA5}">
                      <a16:colId xmlns:a16="http://schemas.microsoft.com/office/drawing/2014/main" val="237336617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Capital Cost ($/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kWe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Fixed OM Cost  ($/MWe/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yr</a:t>
                      </a: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Variable OM Cost ($/MWh-e)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Fuel Cost ($/MMBtu)</a:t>
                      </a:r>
                    </a:p>
                  </a:txBody>
                  <a:tcPr marL="7328" marR="7328" marT="7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Natural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38127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Nat Gas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</a:rPr>
                        <a:t>CombCycle</a:t>
                      </a: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+ CCS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1,658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440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1495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Onshore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7438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4hr Li-ion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6,395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3351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Fixed Offshore Wind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2,314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002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Fusion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84,738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9968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8740A89-3C73-1571-8E96-41726C614A5B}"/>
              </a:ext>
            </a:extLst>
          </p:cNvPr>
          <p:cNvSpPr txBox="1"/>
          <p:nvPr/>
        </p:nvSpPr>
        <p:spPr>
          <a:xfrm>
            <a:off x="1353537" y="2203430"/>
            <a:ext cx="4318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Generation and storage resources allowed in each zone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5AE3A-9F09-9D0F-BC5F-2CD6F2BA7611}"/>
              </a:ext>
            </a:extLst>
          </p:cNvPr>
          <p:cNvCxnSpPr>
            <a:cxnSpLocks/>
          </p:cNvCxnSpPr>
          <p:nvPr/>
        </p:nvCxnSpPr>
        <p:spPr>
          <a:xfrm>
            <a:off x="436845" y="250698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Table 59">
            <a:extLst>
              <a:ext uri="{FF2B5EF4-FFF2-40B4-BE49-F238E27FC236}">
                <a16:creationId xmlns:a16="http://schemas.microsoft.com/office/drawing/2014/main" id="{5AF2C115-E955-44C9-95A2-5977C15D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9321"/>
              </p:ext>
            </p:extLst>
          </p:nvPr>
        </p:nvGraphicFramePr>
        <p:xfrm>
          <a:off x="533621" y="5380088"/>
          <a:ext cx="5753433" cy="84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681">
                  <a:extLst>
                    <a:ext uri="{9D8B030D-6E8A-4147-A177-3AD203B41FA5}">
                      <a16:colId xmlns:a16="http://schemas.microsoft.com/office/drawing/2014/main" val="3604998549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542102611"/>
                    </a:ext>
                  </a:extLst>
                </a:gridCol>
                <a:gridCol w="1793876">
                  <a:extLst>
                    <a:ext uri="{9D8B030D-6E8A-4147-A177-3AD203B41FA5}">
                      <a16:colId xmlns:a16="http://schemas.microsoft.com/office/drawing/2014/main" val="4278425040"/>
                    </a:ext>
                  </a:extLst>
                </a:gridCol>
              </a:tblGrid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Resource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Utility-scale Solar PV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Onshore Wind</a:t>
                      </a:r>
                    </a:p>
                  </a:txBody>
                  <a:tcPr marL="100584" marR="10058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17830"/>
                  </a:ext>
                </a:extLst>
              </a:tr>
              <a:tr h="42422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Maximum installed capacity (</a:t>
                      </a:r>
                      <a:r>
                        <a:rPr lang="en-US" sz="1000" b="0" dirty="0" err="1">
                          <a:solidFill>
                            <a:schemeClr val="tx1"/>
                          </a:solidFill>
                        </a:rPr>
                        <a:t>GWe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4" marR="10058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100584" marR="100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100584" marR="10058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29645"/>
                  </a:ext>
                </a:extLst>
              </a:tr>
            </a:tbl>
          </a:graphicData>
        </a:graphic>
      </p:graphicFrame>
      <p:sp>
        <p:nvSpPr>
          <p:cNvPr id="1036" name="TextBox 1035">
            <a:extLst>
              <a:ext uri="{FF2B5EF4-FFF2-40B4-BE49-F238E27FC236}">
                <a16:creationId xmlns:a16="http://schemas.microsoft.com/office/drawing/2014/main" id="{CE52F3FF-DDBA-BC4C-0F89-FBA3D0D57882}"/>
              </a:ext>
            </a:extLst>
          </p:cNvPr>
          <p:cNvSpPr txBox="1"/>
          <p:nvPr/>
        </p:nvSpPr>
        <p:spPr>
          <a:xfrm>
            <a:off x="635948" y="4993640"/>
            <a:ext cx="5753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Maximum allowed installed capacity for certain resources, across all ISO-NE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E9AADD-40B0-E7F6-A6A6-32E23492838F}"/>
              </a:ext>
            </a:extLst>
          </p:cNvPr>
          <p:cNvCxnSpPr>
            <a:cxnSpLocks/>
          </p:cNvCxnSpPr>
          <p:nvPr/>
        </p:nvCxnSpPr>
        <p:spPr>
          <a:xfrm>
            <a:off x="436845" y="5297193"/>
            <a:ext cx="61516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F48468-398E-F4A6-D826-7669EBFF08AA}"/>
              </a:ext>
            </a:extLst>
          </p:cNvPr>
          <p:cNvGrpSpPr/>
          <p:nvPr/>
        </p:nvGrpSpPr>
        <p:grpSpPr>
          <a:xfrm>
            <a:off x="7291480" y="848086"/>
            <a:ext cx="4062320" cy="4362357"/>
            <a:chOff x="7291480" y="848086"/>
            <a:chExt cx="4062320" cy="4362357"/>
          </a:xfrm>
        </p:grpSpPr>
        <p:pic>
          <p:nvPicPr>
            <p:cNvPr id="5" name="Picture 2" descr="New England map">
              <a:extLst>
                <a:ext uri="{FF2B5EF4-FFF2-40B4-BE49-F238E27FC236}">
                  <a16:creationId xmlns:a16="http://schemas.microsoft.com/office/drawing/2014/main" id="{FCD120E4-A0F8-6A2C-5E9E-DB9EC15057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8" r="41258" b="6184"/>
            <a:stretch/>
          </p:blipFill>
          <p:spPr bwMode="auto">
            <a:xfrm>
              <a:off x="7291480" y="848086"/>
              <a:ext cx="4062320" cy="436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45B73F4-A8D0-853A-CFD4-9AB977F97D30}"/>
                </a:ext>
              </a:extLst>
            </p:cNvPr>
            <p:cNvSpPr/>
            <p:nvPr/>
          </p:nvSpPr>
          <p:spPr>
            <a:xfrm>
              <a:off x="7785463" y="992777"/>
              <a:ext cx="2969623" cy="4136572"/>
            </a:xfrm>
            <a:custGeom>
              <a:avLst/>
              <a:gdLst>
                <a:gd name="connsiteX0" fmla="*/ 2055223 w 2969623"/>
                <a:gd name="connsiteY0" fmla="*/ 0 h 4136572"/>
                <a:gd name="connsiteX1" fmla="*/ 2133600 w 2969623"/>
                <a:gd name="connsiteY1" fmla="*/ 8709 h 4136572"/>
                <a:gd name="connsiteX2" fmla="*/ 2124891 w 2969623"/>
                <a:gd name="connsiteY2" fmla="*/ 217714 h 4136572"/>
                <a:gd name="connsiteX3" fmla="*/ 2499360 w 2969623"/>
                <a:gd name="connsiteY3" fmla="*/ 87086 h 4136572"/>
                <a:gd name="connsiteX4" fmla="*/ 2673531 w 2969623"/>
                <a:gd name="connsiteY4" fmla="*/ 296092 h 4136572"/>
                <a:gd name="connsiteX5" fmla="*/ 2673531 w 2969623"/>
                <a:gd name="connsiteY5" fmla="*/ 1193074 h 4136572"/>
                <a:gd name="connsiteX6" fmla="*/ 2969623 w 2969623"/>
                <a:gd name="connsiteY6" fmla="*/ 1428206 h 4136572"/>
                <a:gd name="connsiteX7" fmla="*/ 2969623 w 2969623"/>
                <a:gd name="connsiteY7" fmla="*/ 1645920 h 4136572"/>
                <a:gd name="connsiteX8" fmla="*/ 1741714 w 2969623"/>
                <a:gd name="connsiteY8" fmla="*/ 2307772 h 4136572"/>
                <a:gd name="connsiteX9" fmla="*/ 1419497 w 2969623"/>
                <a:gd name="connsiteY9" fmla="*/ 2569029 h 4136572"/>
                <a:gd name="connsiteX10" fmla="*/ 1306286 w 2969623"/>
                <a:gd name="connsiteY10" fmla="*/ 2812869 h 4136572"/>
                <a:gd name="connsiteX11" fmla="*/ 1506583 w 2969623"/>
                <a:gd name="connsiteY11" fmla="*/ 3074126 h 4136572"/>
                <a:gd name="connsiteX12" fmla="*/ 1332411 w 2969623"/>
                <a:gd name="connsiteY12" fmla="*/ 3169920 h 4136572"/>
                <a:gd name="connsiteX13" fmla="*/ 1332411 w 2969623"/>
                <a:gd name="connsiteY13" fmla="*/ 3300549 h 4136572"/>
                <a:gd name="connsiteX14" fmla="*/ 1436914 w 2969623"/>
                <a:gd name="connsiteY14" fmla="*/ 3300549 h 4136572"/>
                <a:gd name="connsiteX15" fmla="*/ 1611086 w 2969623"/>
                <a:gd name="connsiteY15" fmla="*/ 3640183 h 4136572"/>
                <a:gd name="connsiteX16" fmla="*/ 1715588 w 2969623"/>
                <a:gd name="connsiteY16" fmla="*/ 3614057 h 4136572"/>
                <a:gd name="connsiteX17" fmla="*/ 1733006 w 2969623"/>
                <a:gd name="connsiteY17" fmla="*/ 3474720 h 4136572"/>
                <a:gd name="connsiteX18" fmla="*/ 1846217 w 2969623"/>
                <a:gd name="connsiteY18" fmla="*/ 3457303 h 4136572"/>
                <a:gd name="connsiteX19" fmla="*/ 1802674 w 2969623"/>
                <a:gd name="connsiteY19" fmla="*/ 3666309 h 4136572"/>
                <a:gd name="connsiteX20" fmla="*/ 226423 w 2969623"/>
                <a:gd name="connsiteY20" fmla="*/ 4032069 h 4136572"/>
                <a:gd name="connsiteX21" fmla="*/ 0 w 2969623"/>
                <a:gd name="connsiteY21" fmla="*/ 4136572 h 4136572"/>
                <a:gd name="connsiteX22" fmla="*/ 43543 w 2969623"/>
                <a:gd name="connsiteY22" fmla="*/ 3492137 h 4136572"/>
                <a:gd name="connsiteX23" fmla="*/ 182880 w 2969623"/>
                <a:gd name="connsiteY23" fmla="*/ 2926080 h 4136572"/>
                <a:gd name="connsiteX24" fmla="*/ 121920 w 2969623"/>
                <a:gd name="connsiteY24" fmla="*/ 2098766 h 4136572"/>
                <a:gd name="connsiteX25" fmla="*/ 200297 w 2969623"/>
                <a:gd name="connsiteY25" fmla="*/ 1367246 h 4136572"/>
                <a:gd name="connsiteX26" fmla="*/ 1149531 w 2969623"/>
                <a:gd name="connsiteY26" fmla="*/ 1375954 h 4136572"/>
                <a:gd name="connsiteX27" fmla="*/ 1367246 w 2969623"/>
                <a:gd name="connsiteY27" fmla="*/ 1297577 h 4136572"/>
                <a:gd name="connsiteX28" fmla="*/ 1689463 w 2969623"/>
                <a:gd name="connsiteY28" fmla="*/ 966652 h 4136572"/>
                <a:gd name="connsiteX29" fmla="*/ 1689463 w 2969623"/>
                <a:gd name="connsiteY29" fmla="*/ 653143 h 4136572"/>
                <a:gd name="connsiteX30" fmla="*/ 2055223 w 2969623"/>
                <a:gd name="connsiteY30" fmla="*/ 0 h 4136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969623" h="4136572">
                  <a:moveTo>
                    <a:pt x="2055223" y="0"/>
                  </a:moveTo>
                  <a:lnTo>
                    <a:pt x="2133600" y="8709"/>
                  </a:lnTo>
                  <a:lnTo>
                    <a:pt x="2124891" y="217714"/>
                  </a:lnTo>
                  <a:lnTo>
                    <a:pt x="2499360" y="87086"/>
                  </a:lnTo>
                  <a:lnTo>
                    <a:pt x="2673531" y="296092"/>
                  </a:lnTo>
                  <a:lnTo>
                    <a:pt x="2673531" y="1193074"/>
                  </a:lnTo>
                  <a:lnTo>
                    <a:pt x="2969623" y="1428206"/>
                  </a:lnTo>
                  <a:lnTo>
                    <a:pt x="2969623" y="1645920"/>
                  </a:lnTo>
                  <a:lnTo>
                    <a:pt x="1741714" y="2307772"/>
                  </a:lnTo>
                  <a:lnTo>
                    <a:pt x="1419497" y="2569029"/>
                  </a:lnTo>
                  <a:lnTo>
                    <a:pt x="1306286" y="2812869"/>
                  </a:lnTo>
                  <a:lnTo>
                    <a:pt x="1506583" y="3074126"/>
                  </a:lnTo>
                  <a:lnTo>
                    <a:pt x="1332411" y="3169920"/>
                  </a:lnTo>
                  <a:lnTo>
                    <a:pt x="1332411" y="3300549"/>
                  </a:lnTo>
                  <a:lnTo>
                    <a:pt x="1436914" y="3300549"/>
                  </a:lnTo>
                  <a:lnTo>
                    <a:pt x="1611086" y="3640183"/>
                  </a:lnTo>
                  <a:lnTo>
                    <a:pt x="1715588" y="3614057"/>
                  </a:lnTo>
                  <a:lnTo>
                    <a:pt x="1733006" y="3474720"/>
                  </a:lnTo>
                  <a:lnTo>
                    <a:pt x="1846217" y="3457303"/>
                  </a:lnTo>
                  <a:lnTo>
                    <a:pt x="1802674" y="3666309"/>
                  </a:lnTo>
                  <a:lnTo>
                    <a:pt x="226423" y="4032069"/>
                  </a:lnTo>
                  <a:lnTo>
                    <a:pt x="0" y="4136572"/>
                  </a:lnTo>
                  <a:lnTo>
                    <a:pt x="43543" y="3492137"/>
                  </a:lnTo>
                  <a:lnTo>
                    <a:pt x="182880" y="2926080"/>
                  </a:lnTo>
                  <a:lnTo>
                    <a:pt x="121920" y="2098766"/>
                  </a:lnTo>
                  <a:lnTo>
                    <a:pt x="200297" y="1367246"/>
                  </a:lnTo>
                  <a:lnTo>
                    <a:pt x="1149531" y="1375954"/>
                  </a:lnTo>
                  <a:lnTo>
                    <a:pt x="1367246" y="1297577"/>
                  </a:lnTo>
                  <a:lnTo>
                    <a:pt x="1689463" y="966652"/>
                  </a:lnTo>
                  <a:lnTo>
                    <a:pt x="1689463" y="653143"/>
                  </a:lnTo>
                  <a:lnTo>
                    <a:pt x="2055223" y="0"/>
                  </a:lnTo>
                  <a:close/>
                </a:path>
              </a:pathLst>
            </a:custGeom>
            <a:solidFill>
              <a:srgbClr val="00B0F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E80F22-E2F2-7C92-CCBA-B425050C269F}"/>
                </a:ext>
              </a:extLst>
            </p:cNvPr>
            <p:cNvSpPr txBox="1"/>
            <p:nvPr/>
          </p:nvSpPr>
          <p:spPr>
            <a:xfrm>
              <a:off x="8685193" y="1613239"/>
              <a:ext cx="540543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QC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0050BA-2968-2B7B-D3C0-90EBEFAE257C}"/>
                </a:ext>
              </a:extLst>
            </p:cNvPr>
            <p:cNvSpPr txBox="1"/>
            <p:nvPr/>
          </p:nvSpPr>
          <p:spPr>
            <a:xfrm>
              <a:off x="9306469" y="3732088"/>
              <a:ext cx="906479" cy="353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700" b="1" dirty="0">
                  <a:solidFill>
                    <a:srgbClr val="1287B9"/>
                  </a:solidFill>
                </a:rPr>
                <a:t>ISO-NE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3F0DC2-68C1-BF76-DA3A-A16FB43F6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5900"/>
              </p:ext>
            </p:extLst>
          </p:nvPr>
        </p:nvGraphicFramePr>
        <p:xfrm>
          <a:off x="367418" y="1252651"/>
          <a:ext cx="6390341" cy="445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321">
                  <a:extLst>
                    <a:ext uri="{9D8B030D-6E8A-4147-A177-3AD203B41FA5}">
                      <a16:colId xmlns:a16="http://schemas.microsoft.com/office/drawing/2014/main" val="1211240159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889639098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3082795663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543353294"/>
                    </a:ext>
                  </a:extLst>
                </a:gridCol>
                <a:gridCol w="1120255">
                  <a:extLst>
                    <a:ext uri="{9D8B030D-6E8A-4147-A177-3AD203B41FA5}">
                      <a16:colId xmlns:a16="http://schemas.microsoft.com/office/drawing/2014/main" val="117870480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Demand metric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Median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Max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Min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706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ISO-NE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21867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42825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9912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73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3285BB5-AA25-04CA-A18A-69F8203BC6B7}"/>
              </a:ext>
            </a:extLst>
          </p:cNvPr>
          <p:cNvSpPr txBox="1"/>
          <p:nvPr/>
        </p:nvSpPr>
        <p:spPr>
          <a:xfrm>
            <a:off x="498593" y="873317"/>
            <a:ext cx="6390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Descriptions of electricity demand in each model zone over the 20 scenarios (MWe)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1791D4-936F-CC7E-FB4E-4EB77142BF71}"/>
              </a:ext>
            </a:extLst>
          </p:cNvPr>
          <p:cNvCxnSpPr>
            <a:cxnSpLocks/>
          </p:cNvCxnSpPr>
          <p:nvPr/>
        </p:nvCxnSpPr>
        <p:spPr>
          <a:xfrm>
            <a:off x="367419" y="1176870"/>
            <a:ext cx="665268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0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Results:</a:t>
            </a:r>
            <a:r>
              <a:rPr lang="en-US" sz="2400" b="1" dirty="0">
                <a:latin typeface="+mj-lt"/>
              </a:rPr>
              <a:t> Summary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13D348-3954-17E9-EC85-0AF5B2101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04341"/>
              </p:ext>
            </p:extLst>
          </p:nvPr>
        </p:nvGraphicFramePr>
        <p:xfrm>
          <a:off x="1498050" y="5051622"/>
          <a:ext cx="7495638" cy="11850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5816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2814911">
                  <a:extLst>
                    <a:ext uri="{9D8B030D-6E8A-4147-A177-3AD203B41FA5}">
                      <a16:colId xmlns:a16="http://schemas.microsoft.com/office/drawing/2014/main" val="642814972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Total Annual Cost ($ / year)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Installed Fusion Capacity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Sesame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12,747,491,498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simple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16,927,890,588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 err="1">
                          <a:effectLst/>
                        </a:rPr>
                        <a:t>GenX</a:t>
                      </a:r>
                      <a:r>
                        <a:rPr lang="en-US" sz="1400" u="none" strike="noStrike" dirty="0">
                          <a:effectLst/>
                        </a:rPr>
                        <a:t> – full 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17,367,417,823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Sesame @ 11GWe 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13,508,535,766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50644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2AEE731-7923-6126-120D-16592F423DD2}"/>
              </a:ext>
            </a:extLst>
          </p:cNvPr>
          <p:cNvSpPr txBox="1"/>
          <p:nvPr/>
        </p:nvSpPr>
        <p:spPr>
          <a:xfrm>
            <a:off x="2705781" y="4669008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Total system cost comparison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6080BC-D14A-45BC-A0EF-1C16EE14B1D0}"/>
              </a:ext>
            </a:extLst>
          </p:cNvPr>
          <p:cNvCxnSpPr>
            <a:cxnSpLocks/>
          </p:cNvCxnSpPr>
          <p:nvPr/>
        </p:nvCxnSpPr>
        <p:spPr>
          <a:xfrm>
            <a:off x="1393772" y="4972561"/>
            <a:ext cx="7599916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78DCF2-5E4B-EA09-0507-1498800E4B25}"/>
              </a:ext>
            </a:extLst>
          </p:cNvPr>
          <p:cNvSpPr txBox="1"/>
          <p:nvPr/>
        </p:nvSpPr>
        <p:spPr>
          <a:xfrm>
            <a:off x="354563" y="873317"/>
            <a:ext cx="112934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limits on onshore wind and solar PV capacity, both models showed no installed fusion at any emission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returns relatively similar results with the full and simplified fusion power plant models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11GWe of fusion with the full module vs. 10.4GWe with the simplified model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The simplified model operates the fusion plants more often, including during lower-priced periods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Despite using the same model, we struggled to get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Sesame to produce similar results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Sesame typically produced results with ~6GWe of fusion plants vs. ~10.4GWe in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	Some of this appears to be due to differences in the battery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compare further, we forced Sesame to install the same amount of fusion power plants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installed capacity values were much more similar -&gt; potentially all near-optimal solutions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the two models gave very different values for the annual system cost	 -&gt;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are investigating this</a:t>
            </a:r>
          </a:p>
        </p:txBody>
      </p:sp>
    </p:spTree>
    <p:extLst>
      <p:ext uri="{BB962C8B-B14F-4D97-AF65-F5344CB8AC3E}">
        <p14:creationId xmlns:p14="http://schemas.microsoft.com/office/powerpoint/2010/main" val="221592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90B5B27-AD13-211B-894A-F4A2813C3544}"/>
              </a:ext>
            </a:extLst>
          </p:cNvPr>
          <p:cNvSpPr/>
          <p:nvPr/>
        </p:nvSpPr>
        <p:spPr>
          <a:xfrm>
            <a:off x="192918" y="3228619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0C21C-FD1F-EEE4-F12D-32F9A39B374D}"/>
              </a:ext>
            </a:extLst>
          </p:cNvPr>
          <p:cNvSpPr/>
          <p:nvPr/>
        </p:nvSpPr>
        <p:spPr>
          <a:xfrm>
            <a:off x="6096000" y="3334440"/>
            <a:ext cx="5728570" cy="26502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4A2FFD4-3396-8CEE-A2EE-F74BBDE91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6728"/>
              </p:ext>
            </p:extLst>
          </p:nvPr>
        </p:nvGraphicFramePr>
        <p:xfrm>
          <a:off x="6534692" y="381196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9,090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C637959-F1A3-D059-DDAA-F181ADBA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7349"/>
              </p:ext>
            </p:extLst>
          </p:nvPr>
        </p:nvGraphicFramePr>
        <p:xfrm>
          <a:off x="544011" y="38119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1,664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9,596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16,221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7,458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11,059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85%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331AAD-14A7-34C0-0B65-B3251529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2E060-F34C-E0CE-719B-D80D8F38635E}"/>
              </a:ext>
            </a:extLst>
          </p:cNvPr>
          <p:cNvSpPr txBox="1"/>
          <p:nvPr/>
        </p:nvSpPr>
        <p:spPr>
          <a:xfrm>
            <a:off x="354563" y="270588"/>
            <a:ext cx="61115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u="sng" dirty="0">
                <a:latin typeface="+mj-lt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F162AB-07F4-08D9-F233-31B78B229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807901"/>
              </p:ext>
            </p:extLst>
          </p:nvPr>
        </p:nvGraphicFramePr>
        <p:xfrm>
          <a:off x="544011" y="1284266"/>
          <a:ext cx="5269749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973000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Factor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Natural Gas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CombCycle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1,196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 Gas CombCycle + CCS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10,357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Utility-scale Solar PV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22,000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10,000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4hr Li-ion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16,511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Fixed Offshore Wind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9,054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Fusion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10,403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D31C6-CE5A-57FE-01F5-F875ED438081}"/>
              </a:ext>
            </a:extLst>
          </p:cNvPr>
          <p:cNvSpPr txBox="1"/>
          <p:nvPr/>
        </p:nvSpPr>
        <p:spPr>
          <a:xfrm>
            <a:off x="544011" y="901300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full fusion plant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66AFD7-DBF6-A0EE-A1C8-12E1417F6DAD}"/>
              </a:ext>
            </a:extLst>
          </p:cNvPr>
          <p:cNvCxnSpPr>
            <a:cxnSpLocks/>
          </p:cNvCxnSpPr>
          <p:nvPr/>
        </p:nvCxnSpPr>
        <p:spPr>
          <a:xfrm>
            <a:off x="412837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2AE60-55B4-6E5C-1F14-DD1DAB480A45}"/>
              </a:ext>
            </a:extLst>
          </p:cNvPr>
          <p:cNvSpPr txBox="1"/>
          <p:nvPr/>
        </p:nvSpPr>
        <p:spPr>
          <a:xfrm>
            <a:off x="6178984" y="3397885"/>
            <a:ext cx="5588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 @ 11GWe Fusion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CDAAB-67D7-A357-2A22-74427DDF8250}"/>
              </a:ext>
            </a:extLst>
          </p:cNvPr>
          <p:cNvCxnSpPr>
            <a:cxnSpLocks/>
          </p:cNvCxnSpPr>
          <p:nvPr/>
        </p:nvCxnSpPr>
        <p:spPr>
          <a:xfrm>
            <a:off x="63018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CDA0BCE-E559-D103-8AE8-48C2B7FA9BDE}"/>
              </a:ext>
            </a:extLst>
          </p:cNvPr>
          <p:cNvSpPr txBox="1"/>
          <p:nvPr/>
        </p:nvSpPr>
        <p:spPr>
          <a:xfrm>
            <a:off x="498593" y="3397885"/>
            <a:ext cx="5080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GenX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results with simplified fusion plant model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F2BFAE-0CB2-32C4-4AA8-03F3B4B83B2B}"/>
              </a:ext>
            </a:extLst>
          </p:cNvPr>
          <p:cNvCxnSpPr>
            <a:cxnSpLocks/>
          </p:cNvCxnSpPr>
          <p:nvPr/>
        </p:nvCxnSpPr>
        <p:spPr>
          <a:xfrm>
            <a:off x="367419" y="3701438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686AF4-FBCD-6419-DA55-6D65BD2EE7E4}"/>
              </a:ext>
            </a:extLst>
          </p:cNvPr>
          <p:cNvSpPr txBox="1"/>
          <p:nvPr/>
        </p:nvSpPr>
        <p:spPr>
          <a:xfrm>
            <a:off x="6178984" y="901300"/>
            <a:ext cx="5588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Sesame results with simplified fusion plant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5D6A8F-DB05-BC8E-A454-322E98321A95}"/>
              </a:ext>
            </a:extLst>
          </p:cNvPr>
          <p:cNvCxnSpPr>
            <a:cxnSpLocks/>
          </p:cNvCxnSpPr>
          <p:nvPr/>
        </p:nvCxnSpPr>
        <p:spPr>
          <a:xfrm>
            <a:off x="6301819" y="1204853"/>
            <a:ext cx="5288733" cy="0"/>
          </a:xfrm>
          <a:prstGeom prst="line">
            <a:avLst/>
          </a:prstGeom>
          <a:ln w="28575">
            <a:solidFill>
              <a:srgbClr val="03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A89303-41E7-E34B-82DB-D64BA64B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2003"/>
              </p:ext>
            </p:extLst>
          </p:nvPr>
        </p:nvGraphicFramePr>
        <p:xfrm>
          <a:off x="6534692" y="1269136"/>
          <a:ext cx="5011598" cy="18691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327">
                  <a:extLst>
                    <a:ext uri="{9D8B030D-6E8A-4147-A177-3AD203B41FA5}">
                      <a16:colId xmlns:a16="http://schemas.microsoft.com/office/drawing/2014/main" val="20771701"/>
                    </a:ext>
                  </a:extLst>
                </a:gridCol>
                <a:gridCol w="1217422">
                  <a:extLst>
                    <a:ext uri="{9D8B030D-6E8A-4147-A177-3AD203B41FA5}">
                      <a16:colId xmlns:a16="http://schemas.microsoft.com/office/drawing/2014/main" val="3813947177"/>
                    </a:ext>
                  </a:extLst>
                </a:gridCol>
                <a:gridCol w="1714849">
                  <a:extLst>
                    <a:ext uri="{9D8B030D-6E8A-4147-A177-3AD203B41FA5}">
                      <a16:colId xmlns:a16="http://schemas.microsoft.com/office/drawing/2014/main" val="4199355299"/>
                    </a:ext>
                  </a:extLst>
                </a:gridCol>
              </a:tblGrid>
              <a:tr h="27287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Resource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(MWe)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Capacity Factor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169532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Natural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1,686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154656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Nat Gas </a:t>
                      </a:r>
                      <a:r>
                        <a:rPr lang="en-US" sz="1400" u="none" strike="noStrike" dirty="0" err="1">
                          <a:effectLst/>
                        </a:rPr>
                        <a:t>CombCycle</a:t>
                      </a:r>
                      <a:r>
                        <a:rPr lang="en-US" sz="1400" u="none" strike="noStrike" dirty="0">
                          <a:effectLst/>
                        </a:rPr>
                        <a:t> + CCS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10,122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4888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Utility-scale Solar PV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22,000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101143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Onshore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10,000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82841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4hr Li-ion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18,162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3067697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Fixed Offshore Wind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160259"/>
                  </a:ext>
                </a:extLst>
              </a:tr>
              <a:tr h="228042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Fusion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536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82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0415B3-FC15-6C75-89D6-BA458D82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0E62-2E6A-4D80-A426-E94CA1197D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1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16197</TotalTime>
  <Words>705</Words>
  <Application>Microsoft Macintosh PowerPoint</Application>
  <PresentationFormat>Widescreen</PresentationFormat>
  <Paragraphs>206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Nirmal Kalpesh Bhatt</dc:creator>
  <cp:lastModifiedBy>Ruaridh Macdonald</cp:lastModifiedBy>
  <cp:revision>289</cp:revision>
  <dcterms:created xsi:type="dcterms:W3CDTF">2023-04-08T22:22:10Z</dcterms:created>
  <dcterms:modified xsi:type="dcterms:W3CDTF">2023-08-14T19:33:56Z</dcterms:modified>
</cp:coreProperties>
</file>