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7374062" r:id="rId2"/>
    <p:sldId id="2147374070" r:id="rId3"/>
    <p:sldId id="2147374068" r:id="rId4"/>
    <p:sldId id="21473740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D43"/>
    <a:srgbClr val="1287B9"/>
    <a:srgbClr val="039999"/>
    <a:srgbClr val="FB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95" autoAdjust="0"/>
    <p:restoredTop sz="95982"/>
  </p:normalViewPr>
  <p:slideViewPr>
    <p:cSldViewPr snapToGrid="0">
      <p:cViewPr varScale="1">
        <p:scale>
          <a:sx n="102" d="100"/>
          <a:sy n="102" d="100"/>
        </p:scale>
        <p:origin x="22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C54CA-E3BD-4915-8BB0-F17205E331F1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487B6-CBCB-4BB1-8FA1-60B2928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D57-5862-439A-91EC-8FA99706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9A7E-6039-4F39-A62E-247E236F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258-1414-40E3-BAF7-6043C37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D93-840C-4A9C-B983-987021E44402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2035-E015-4AEE-8A9A-06E8359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A949-A3B5-452E-A4C8-DB98AC0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6AE-0D39-4E95-BF61-DFCB43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D91C-C7E6-4055-9F22-1C754DBC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2D54-C9D4-43DF-B80E-2CC07813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F0B8-8192-46C0-9151-41815E948FA8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6A75-DE25-44E5-8B27-CE942C0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0C01-25A3-4161-BD84-A8426F0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53D87-10BC-48CB-8E5D-4B589B10D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E9D2-C279-422E-AB5E-33EF7CB1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F76-6EEC-4A94-A58A-169CABAF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128-53A8-4510-A291-62FCFF875782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D534-5466-4157-A031-622009F6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E1B1-2C86-42FA-A874-CAFE7623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2321-BBCF-4EE1-BC6B-1D4469F6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167A-AF2B-4CC2-A36E-72533CDEC574}" type="datetime1">
              <a:rPr lang="en-US" smtClean="0"/>
              <a:t>8/8/23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5584-9D77-4B85-93C1-3E2599F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EE29-A2A3-41F0-8078-8B2D439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3753A-F1C8-448F-A549-B1EB104BA72D}"/>
              </a:ext>
            </a:extLst>
          </p:cNvPr>
          <p:cNvSpPr/>
          <p:nvPr userDrawn="1"/>
        </p:nvSpPr>
        <p:spPr>
          <a:xfrm>
            <a:off x="-2" y="6356350"/>
            <a:ext cx="12192002" cy="5016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E1F29-F077-4AB5-B9D5-EE3E0C4D1B97}"/>
              </a:ext>
            </a:extLst>
          </p:cNvPr>
          <p:cNvSpPr/>
          <p:nvPr userDrawn="1"/>
        </p:nvSpPr>
        <p:spPr>
          <a:xfrm>
            <a:off x="125913" y="-2555"/>
            <a:ext cx="6582383" cy="175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7F0ED-B2FA-4086-8113-9ACBECF52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" y="6353719"/>
            <a:ext cx="802491" cy="427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4E4523-D5F5-4263-B967-D619436A0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00" y="6471014"/>
            <a:ext cx="513687" cy="2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7DF9-39D8-4926-B695-09A738F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C38A-530B-411C-884B-0FE454FB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0D54-06B2-4575-ADCD-B8D1F38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3D8A-38BA-4183-9E5D-F10C9CFD6946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FB60-9B3A-4D78-8BD6-1F0E1BB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E2EA-5D37-4E9F-A8AE-FC51AD4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1A15-7450-49B0-96B2-DC320F2C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F82D-FAC2-42BA-953A-F44DC6B3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17E-8035-4A92-A33D-B8D55F6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37DA-2C59-4970-ADB2-394B8F79BF4A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9EF1-8AF1-4565-ADED-0527D71F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BD25-BAC0-4825-9898-8C7CAE2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175-667B-4FB3-8368-5360256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68FD-5C02-4066-A336-8E407BE2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1E4E-4721-4C74-9C16-07A5A07E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1183-88F6-453B-AE0D-0CBF953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A01C-7035-4D1A-B879-3007008E0509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5A17-F764-45D1-8F0F-80E2B16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A16E-2458-4362-8A5D-74F280F9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391-B057-42F7-9BF9-3CB3F334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E95B-09ED-44CC-9D50-7C2B5752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1A011-44E5-4ADE-99AD-F899EAE9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AA93-D2E2-4FD1-ACB0-F64A1DCE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A975-6A46-49A0-B533-90C28DD72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0618F-F3D3-4D20-B6F6-00B3E88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829-DBE2-45BA-937B-A2D14159AF76}" type="datetime1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CD0E-A684-48BB-AD8F-A087331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D9950-2D1A-4487-BE5A-29174DB4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3AA2-789E-45C9-92E4-0FAABBD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FBF4A-8E0D-486A-B128-A9AAD389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25E0-5705-46F8-B805-D3AC492279D8}" type="datetime1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0F40-84C1-4280-A248-583DC4FF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BC23-4E6B-4C1F-983D-AFDABEE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D0E22-057C-4DDE-9B26-6078708F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5BED-948B-4913-8AF1-9BDD04C644F5}" type="datetime1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81448-21BF-46C4-9DAA-E517979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7C971-DBD2-4E15-AFB2-07B0759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DFA3-6A58-4B8E-917F-C1630A69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43FE-B19D-42E9-B530-75FAD670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6583D-B453-4726-9071-0B2531C4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45AB-88CE-4A86-85F1-AD3AB2BD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1C4A-D364-49E6-BD76-CF4F5B15F7D2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164-9045-47CC-A591-B2ED8B2C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BC7D-461B-426D-B069-BEA12F77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A512-680B-4225-941D-F014CE7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4716D-34E2-4046-980D-F6DEB83D9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6F92-F4E0-4C90-B1D7-52DAC04A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6FC8-EC3D-4E60-9391-6342CF7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A65-D0E6-4BEF-93FF-DB308156173B}" type="datetime1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4A6-A6A0-4D44-8867-1C85CF4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33BD-F6D8-481F-813C-DCE3A4B3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2EF0-9496-4F80-8C89-B51727F6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4E36-0A3B-4D1F-942E-D931D84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5FA4-320E-4EAB-BF17-CEF0A3A3A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6965-7BFE-443D-828C-D164029E291D}" type="datetime1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E2DB-9814-4C40-B50C-CFA49569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F059-87A9-480C-BB69-1AF6D161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8F121-A162-E9FE-EA18-3400A93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5695-B849-0B55-E150-F1C47A172D07}"/>
              </a:ext>
            </a:extLst>
          </p:cNvPr>
          <p:cNvSpPr txBox="1"/>
          <p:nvPr/>
        </p:nvSpPr>
        <p:spPr>
          <a:xfrm>
            <a:off x="354563" y="270588"/>
            <a:ext cx="73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  <a:r>
              <a:rPr lang="en-US" sz="2500" b="1" dirty="0">
                <a:latin typeface="+mj-lt"/>
              </a:rPr>
              <a:t>: </a:t>
            </a:r>
            <a:r>
              <a:rPr lang="en-US" sz="2200" b="1" dirty="0">
                <a:latin typeface="+mj-lt"/>
              </a:rPr>
              <a:t>Summary</a:t>
            </a:r>
            <a:endParaRPr lang="en-US" sz="2500" b="1" u="sng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80DC3D-5BA4-9D8B-252A-4047ED208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2255"/>
              </p:ext>
            </p:extLst>
          </p:nvPr>
        </p:nvGraphicFramePr>
        <p:xfrm>
          <a:off x="354563" y="755723"/>
          <a:ext cx="11380240" cy="4844573"/>
        </p:xfrm>
        <a:graphic>
          <a:graphicData uri="http://schemas.openxmlformats.org/drawingml/2006/table">
            <a:tbl>
              <a:tblPr/>
              <a:tblGrid>
                <a:gridCol w="1079582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388357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  <a:gridCol w="388357">
                  <a:extLst>
                    <a:ext uri="{9D8B030D-6E8A-4147-A177-3AD203B41FA5}">
                      <a16:colId xmlns:a16="http://schemas.microsoft.com/office/drawing/2014/main" val="3615354455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1385468187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1526625898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3092711520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647056178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186070609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440736185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423046242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580647867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769912471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Discount Rate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Lifetime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Capital Cost ($/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kWe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Investment Cost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Investment Cost w/ locational adjustment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OM Cost 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Variable OM Cost ($/MWh-e)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Heat Rate (MMBtu/MWhe)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Fuel Cost ($/MMBtu)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 fuel cost ($/MWh-e)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Variable Cost ($/MWh-e)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Natural Gas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70,542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82,064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Nat Gas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+ CCS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120,452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125,471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45,914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399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Commercial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62,550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64,740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54172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Residential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81,294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84,139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472544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67,128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69,365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6423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168,110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196,268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505031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Floating Offshore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271,925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317,472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739628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Li-ion Battery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18,162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18,707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6,395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77610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Pumped Hydro Storage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8613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Run-of-River Hydro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63766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Reservoir Hydro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312348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Fusion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564,923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631,584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84,738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7772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D8E862-B2AB-B246-6B60-6C824E5C9D7C}"/>
              </a:ext>
            </a:extLst>
          </p:cNvPr>
          <p:cNvSpPr txBox="1"/>
          <p:nvPr/>
        </p:nvSpPr>
        <p:spPr>
          <a:xfrm>
            <a:off x="6597041" y="5655157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Fusion fuel cost is from vacuum vessel degradation.</a:t>
            </a:r>
          </a:p>
          <a:p>
            <a:pPr algn="ctr" fontAlgn="b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This value assumes 100% capacity factor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8F121-A162-E9FE-EA18-3400A93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5695-B849-0B55-E150-F1C47A172D07}"/>
              </a:ext>
            </a:extLst>
          </p:cNvPr>
          <p:cNvSpPr txBox="1"/>
          <p:nvPr/>
        </p:nvSpPr>
        <p:spPr>
          <a:xfrm>
            <a:off x="354563" y="270588"/>
            <a:ext cx="73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  <a:r>
              <a:rPr lang="en-US" sz="2500" b="1" dirty="0">
                <a:latin typeface="+mj-lt"/>
              </a:rPr>
              <a:t>: </a:t>
            </a:r>
            <a:r>
              <a:rPr lang="en-US" sz="2200" b="1" dirty="0">
                <a:latin typeface="+mj-lt"/>
              </a:rPr>
              <a:t>Summary</a:t>
            </a:r>
            <a:endParaRPr lang="en-US" sz="2500" b="1" u="sng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80DC3D-5BA4-9D8B-252A-4047ED208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55471"/>
              </p:ext>
            </p:extLst>
          </p:nvPr>
        </p:nvGraphicFramePr>
        <p:xfrm>
          <a:off x="354563" y="755723"/>
          <a:ext cx="11380240" cy="4844573"/>
        </p:xfrm>
        <a:graphic>
          <a:graphicData uri="http://schemas.openxmlformats.org/drawingml/2006/table">
            <a:tbl>
              <a:tblPr/>
              <a:tblGrid>
                <a:gridCol w="1079582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388357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  <a:gridCol w="388357">
                  <a:extLst>
                    <a:ext uri="{9D8B030D-6E8A-4147-A177-3AD203B41FA5}">
                      <a16:colId xmlns:a16="http://schemas.microsoft.com/office/drawing/2014/main" val="3615354455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1385468187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1526625898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3092711520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647056178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186070609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440736185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423046242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580647867"/>
                    </a:ext>
                  </a:extLst>
                </a:gridCol>
                <a:gridCol w="1058216">
                  <a:extLst>
                    <a:ext uri="{9D8B030D-6E8A-4147-A177-3AD203B41FA5}">
                      <a16:colId xmlns:a16="http://schemas.microsoft.com/office/drawing/2014/main" val="2769912471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Discount Rate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Lifetime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Capital Cost ($/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kWe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Investment Cost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Investment Cost w/ locational adjustment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OM Cost 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Emissions Intensity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Heat Rate (MMBtu/MWhe)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Fuel Cost ($/MMBtu)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Mean fuel cost ($/MWh-e)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Total Variable Cost ($/MWh-e)</a:t>
                      </a: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Natural Gas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70,542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82,064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Nat Gas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+ CCS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120,452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125,471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0.005306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45,914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399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Commercial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62,550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64,740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254172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Residential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81,294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84,139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472544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67,128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69,365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0.05306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0.005306</a:t>
                      </a:r>
                    </a:p>
                  </a:txBody>
                  <a:tcPr marL="9525" marR="9525" marT="9525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96423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168,110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196,268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505031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Floating Offshore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271,925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317,472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9739628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Li-ion Battery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18,162 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18,707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6,395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77610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Pumped Hydro Storage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18613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Run-of-River Hydro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47,000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63766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Reservoir Hydro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18,700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312348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Fusion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564,923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631,584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84,738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7772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D8E862-B2AB-B246-6B60-6C824E5C9D7C}"/>
              </a:ext>
            </a:extLst>
          </p:cNvPr>
          <p:cNvSpPr txBox="1"/>
          <p:nvPr/>
        </p:nvSpPr>
        <p:spPr>
          <a:xfrm>
            <a:off x="6597041" y="5655157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Fusion fuel cost is from vacuum vessel degradation.</a:t>
            </a:r>
          </a:p>
          <a:p>
            <a:pPr algn="ctr" fontAlgn="b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This value assumes 100% capacity factor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8F121-A162-E9FE-EA18-3400A93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5695-B849-0B55-E150-F1C47A172D07}"/>
              </a:ext>
            </a:extLst>
          </p:cNvPr>
          <p:cNvSpPr txBox="1"/>
          <p:nvPr/>
        </p:nvSpPr>
        <p:spPr>
          <a:xfrm>
            <a:off x="354563" y="270588"/>
            <a:ext cx="73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  <a:r>
              <a:rPr lang="en-US" sz="2500" b="1" dirty="0">
                <a:latin typeface="+mj-lt"/>
              </a:rPr>
              <a:t>: </a:t>
            </a:r>
            <a:r>
              <a:rPr lang="en-US" sz="2200" b="1" dirty="0">
                <a:latin typeface="+mj-lt"/>
              </a:rPr>
              <a:t>Summary</a:t>
            </a:r>
            <a:endParaRPr lang="en-US" sz="2500" b="1" u="sng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079D81-6266-0B8C-6455-99F51B336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89077"/>
              </p:ext>
            </p:extLst>
          </p:nvPr>
        </p:nvGraphicFramePr>
        <p:xfrm>
          <a:off x="6351037" y="798285"/>
          <a:ext cx="5486400" cy="1407243"/>
        </p:xfrm>
        <a:graphic>
          <a:graphicData uri="http://schemas.openxmlformats.org/drawingml/2006/table">
            <a:tbl>
              <a:tblPr/>
              <a:tblGrid>
                <a:gridCol w="1563336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58054889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Class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availability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36.0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51.1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Floating Offshore Wind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51.1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3282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32CAD1-0C61-8251-D85A-4CA809DB3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75703"/>
              </p:ext>
            </p:extLst>
          </p:nvPr>
        </p:nvGraphicFramePr>
        <p:xfrm>
          <a:off x="354563" y="798284"/>
          <a:ext cx="5486399" cy="1407243"/>
        </p:xfrm>
        <a:graphic>
          <a:graphicData uri="http://schemas.openxmlformats.org/drawingml/2006/table">
            <a:tbl>
              <a:tblPr/>
              <a:tblGrid>
                <a:gridCol w="1563335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2913729809"/>
                    </a:ext>
                  </a:extLst>
                </a:gridCol>
                <a:gridCol w="1961532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Class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Annual availability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16.8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Commercial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9.6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Residential Solar PV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328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66A21E-FEBF-99C7-185E-C5967811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39300"/>
              </p:ext>
            </p:extLst>
          </p:nvPr>
        </p:nvGraphicFramePr>
        <p:xfrm>
          <a:off x="354563" y="2549719"/>
          <a:ext cx="8813276" cy="1181465"/>
        </p:xfrm>
        <a:graphic>
          <a:graphicData uri="http://schemas.openxmlformats.org/drawingml/2006/table">
            <a:tbl>
              <a:tblPr/>
              <a:tblGrid>
                <a:gridCol w="2005033">
                  <a:extLst>
                    <a:ext uri="{9D8B030D-6E8A-4147-A177-3AD203B41FA5}">
                      <a16:colId xmlns:a16="http://schemas.microsoft.com/office/drawing/2014/main" val="1904370480"/>
                    </a:ext>
                  </a:extLst>
                </a:gridCol>
                <a:gridCol w="2166007">
                  <a:extLst>
                    <a:ext uri="{9D8B030D-6E8A-4147-A177-3AD203B41FA5}">
                      <a16:colId xmlns:a16="http://schemas.microsoft.com/office/drawing/2014/main" val="58054889"/>
                    </a:ext>
                  </a:extLst>
                </a:gridCol>
                <a:gridCol w="2321118">
                  <a:extLst>
                    <a:ext uri="{9D8B030D-6E8A-4147-A177-3AD203B41FA5}">
                      <a16:colId xmlns:a16="http://schemas.microsoft.com/office/drawing/2014/main" val="1434996738"/>
                    </a:ext>
                  </a:extLst>
                </a:gridCol>
                <a:gridCol w="2321118">
                  <a:extLst>
                    <a:ext uri="{9D8B030D-6E8A-4147-A177-3AD203B41FA5}">
                      <a16:colId xmlns:a16="http://schemas.microsoft.com/office/drawing/2014/main" val="1314088015"/>
                    </a:ext>
                  </a:extLst>
                </a:gridCol>
              </a:tblGrid>
              <a:tr h="431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7328" marR="7328" marT="7328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Charging Efficiency (%)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Discharge Efficiency (%)</a:t>
                      </a:r>
                    </a:p>
                  </a:txBody>
                  <a:tcPr marL="7328" marR="7328" marT="73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Round-Trip Efficiency (%)</a:t>
                      </a:r>
                    </a:p>
                  </a:txBody>
                  <a:tcPr marL="7328" marR="7328" marT="73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640455"/>
                  </a:ext>
                </a:extLst>
              </a:tr>
              <a:tr h="32518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Li-ion Battery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</a:t>
                      </a:r>
                    </a:p>
                  </a:txBody>
                  <a:tcPr marL="7328" marR="7328" marT="7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7328" marR="7328" marT="7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903157"/>
                  </a:ext>
                </a:extLst>
              </a:tr>
              <a:tr h="424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12-hour Pumped Hydro Storage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7328" marR="7328" marT="7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7328" marR="7328" marT="7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7328" marR="7328" marT="7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533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0E8F95-FC6A-7090-52C5-32BE210F00E2}"/>
              </a:ext>
            </a:extLst>
          </p:cNvPr>
          <p:cNvSpPr txBox="1"/>
          <p:nvPr/>
        </p:nvSpPr>
        <p:spPr>
          <a:xfrm>
            <a:off x="354563" y="4113634"/>
            <a:ext cx="1122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assumed the Li-ion batteries can have any power – energy ratio, it’s not limited to 4-hours / 6-hours, </a:t>
            </a:r>
            <a:r>
              <a:rPr lang="en-US" sz="1600" dirty="0" err="1"/>
              <a:t>etc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406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8F121-A162-E9FE-EA18-3400A938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55695-B849-0B55-E150-F1C47A172D07}"/>
              </a:ext>
            </a:extLst>
          </p:cNvPr>
          <p:cNvSpPr txBox="1"/>
          <p:nvPr/>
        </p:nvSpPr>
        <p:spPr>
          <a:xfrm>
            <a:off x="354563" y="270588"/>
            <a:ext cx="73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  <a:r>
              <a:rPr lang="en-US" sz="2500" b="1" dirty="0">
                <a:latin typeface="+mj-lt"/>
              </a:rPr>
              <a:t>: </a:t>
            </a:r>
            <a:r>
              <a:rPr lang="en-US" sz="2200" b="1" dirty="0">
                <a:latin typeface="+mj-lt"/>
              </a:rPr>
              <a:t>Summary</a:t>
            </a:r>
            <a:endParaRPr lang="en-US" sz="2500" b="1" u="sng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E8F95-FC6A-7090-52C5-32BE210F00E2}"/>
              </a:ext>
            </a:extLst>
          </p:cNvPr>
          <p:cNvSpPr txBox="1"/>
          <p:nvPr/>
        </p:nvSpPr>
        <p:spPr>
          <a:xfrm>
            <a:off x="354563" y="4113634"/>
            <a:ext cx="112278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assumed no more run of river hydro or pumped hydro storage could be built, but that there was: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1960.5 MWe of pre-existing r-o-r hydro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1798 MWe of pumped hydro storage (21576MWhe of storage)</a:t>
            </a:r>
          </a:p>
          <a:p>
            <a:endParaRPr lang="en-US" sz="1600" dirty="0"/>
          </a:p>
        </p:txBody>
      </p:sp>
      <p:graphicFrame>
        <p:nvGraphicFramePr>
          <p:cNvPr id="8" name="Table 59">
            <a:extLst>
              <a:ext uri="{FF2B5EF4-FFF2-40B4-BE49-F238E27FC236}">
                <a16:creationId xmlns:a16="http://schemas.microsoft.com/office/drawing/2014/main" id="{3F9BDA05-2E81-4C6C-A79E-CE90130C2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79779"/>
              </p:ext>
            </p:extLst>
          </p:nvPr>
        </p:nvGraphicFramePr>
        <p:xfrm>
          <a:off x="1752896" y="1308226"/>
          <a:ext cx="868620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943">
                  <a:extLst>
                    <a:ext uri="{9D8B030D-6E8A-4147-A177-3AD203B41FA5}">
                      <a16:colId xmlns:a16="http://schemas.microsoft.com/office/drawing/2014/main" val="3604998549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542102611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2120918090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3868097198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4278425040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2549506494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1211689209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1622735082"/>
                    </a:ext>
                  </a:extLst>
                </a:gridCol>
                <a:gridCol w="943408">
                  <a:extLst>
                    <a:ext uri="{9D8B030D-6E8A-4147-A177-3AD203B41FA5}">
                      <a16:colId xmlns:a16="http://schemas.microsoft.com/office/drawing/2014/main" val="306287475"/>
                    </a:ext>
                  </a:extLst>
                </a:gridCol>
              </a:tblGrid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 marL="110642" marR="11064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Commercial Solar PV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Residential Solar PV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Fixed Offshore Wind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Floating Offshore Wind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Run-of-River Hydro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Pumped Hydro Storage</a:t>
                      </a:r>
                    </a:p>
                  </a:txBody>
                  <a:tcPr marL="110642" marR="11064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17830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Maximum new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10642" marR="11064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37.5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275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1.9605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1.798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9645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Minimum new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10642" marR="11064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1.608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7.312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475891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Pre-existing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10642" marR="11064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1.9605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1.798</a:t>
                      </a:r>
                    </a:p>
                  </a:txBody>
                  <a:tcPr marL="110642" marR="11064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5513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4279B7-7493-1016-82C0-D77277BD18ED}"/>
              </a:ext>
            </a:extLst>
          </p:cNvPr>
          <p:cNvSpPr txBox="1"/>
          <p:nvPr/>
        </p:nvSpPr>
        <p:spPr>
          <a:xfrm>
            <a:off x="3219296" y="910481"/>
            <a:ext cx="5753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Maximum allowed installed capacity for certain resources, across all ISO-NE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BC4E7-1D33-5EDA-043C-D7B8836E2F85}"/>
              </a:ext>
            </a:extLst>
          </p:cNvPr>
          <p:cNvCxnSpPr>
            <a:cxnSpLocks/>
          </p:cNvCxnSpPr>
          <p:nvPr/>
        </p:nvCxnSpPr>
        <p:spPr>
          <a:xfrm>
            <a:off x="3020193" y="1214034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3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16046</TotalTime>
  <Words>717</Words>
  <Application>Microsoft Macintosh PowerPoint</Application>
  <PresentationFormat>Widescreen</PresentationFormat>
  <Paragraphs>365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Kalpesh Bhatt</dc:creator>
  <cp:lastModifiedBy>Ruaridh Macdonald</cp:lastModifiedBy>
  <cp:revision>259</cp:revision>
  <dcterms:created xsi:type="dcterms:W3CDTF">2023-04-08T22:22:10Z</dcterms:created>
  <dcterms:modified xsi:type="dcterms:W3CDTF">2023-08-08T18:05:33Z</dcterms:modified>
</cp:coreProperties>
</file>