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374072" r:id="rId3"/>
    <p:sldId id="2147374049" r:id="rId4"/>
    <p:sldId id="2147374076" r:id="rId5"/>
    <p:sldId id="2147374071" r:id="rId6"/>
    <p:sldId id="21473740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999"/>
    <a:srgbClr val="78AD43"/>
    <a:srgbClr val="1287B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2" autoAdjust="0"/>
    <p:restoredTop sz="95982"/>
  </p:normalViewPr>
  <p:slideViewPr>
    <p:cSldViewPr snapToGrid="0">
      <p:cViewPr>
        <p:scale>
          <a:sx n="89" d="100"/>
          <a:sy n="89" d="100"/>
        </p:scale>
        <p:origin x="1288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B0E62-2E6A-4D80-A426-E94CA1197D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1D4E4-007B-4CC5-B4BA-A9BE59EE5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4E555-245E-4763-A7E1-9D76611F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979"/>
            <a:ext cx="1715861" cy="797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A33-3685-4B56-B187-45B8F3E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445" y="6192938"/>
            <a:ext cx="2743200" cy="365125"/>
          </a:xfrm>
        </p:spPr>
        <p:txBody>
          <a:bodyPr/>
          <a:lstStyle/>
          <a:p>
            <a:fld id="{C2B1D4E4-007B-4CC5-B4BA-A9BE59EE5D0C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F10C3-7AF3-4FAF-9E54-0A47BC49D372}"/>
              </a:ext>
            </a:extLst>
          </p:cNvPr>
          <p:cNvSpPr txBox="1"/>
          <p:nvPr/>
        </p:nvSpPr>
        <p:spPr>
          <a:xfrm>
            <a:off x="1052804" y="1996751"/>
            <a:ext cx="1008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Sesame – </a:t>
            </a:r>
            <a:r>
              <a:rPr lang="en-US" sz="4000" b="1" dirty="0" err="1"/>
              <a:t>GenX</a:t>
            </a:r>
            <a:r>
              <a:rPr lang="en-US" sz="4000" b="1" dirty="0"/>
              <a:t> comparison, Vol.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BE277-9C2D-4FD8-A49D-E6085E283ED3}"/>
              </a:ext>
            </a:extLst>
          </p:cNvPr>
          <p:cNvSpPr txBox="1"/>
          <p:nvPr/>
        </p:nvSpPr>
        <p:spPr>
          <a:xfrm>
            <a:off x="3234611" y="3668121"/>
            <a:ext cx="5722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Ruaridh Macdonald, Amanda Farnsworth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6DF77-AB8E-4543-AABC-A83531A52445}"/>
              </a:ext>
            </a:extLst>
          </p:cNvPr>
          <p:cNvCxnSpPr>
            <a:cxnSpLocks/>
          </p:cNvCxnSpPr>
          <p:nvPr/>
        </p:nvCxnSpPr>
        <p:spPr>
          <a:xfrm>
            <a:off x="857275" y="3311861"/>
            <a:ext cx="10515600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4044A-D904-9627-A8A7-14A2465A6314}"/>
              </a:ext>
            </a:extLst>
          </p:cNvPr>
          <p:cNvSpPr txBox="1"/>
          <p:nvPr/>
        </p:nvSpPr>
        <p:spPr>
          <a:xfrm>
            <a:off x="8835529" y="6250286"/>
            <a:ext cx="181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Version: 15</a:t>
            </a:r>
            <a:r>
              <a:rPr lang="en-US" sz="1200" baseline="30000" dirty="0"/>
              <a:t>th</a:t>
            </a:r>
            <a:r>
              <a:rPr lang="en-US" sz="1200" dirty="0"/>
              <a:t> August, 2023</a:t>
            </a:r>
          </a:p>
        </p:txBody>
      </p:sp>
    </p:spTree>
    <p:extLst>
      <p:ext uri="{BB962C8B-B14F-4D97-AF65-F5344CB8AC3E}">
        <p14:creationId xmlns:p14="http://schemas.microsoft.com/office/powerpoint/2010/main" val="13489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Comparison Overview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simplified model of ISO-NE which could be modelled by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given the features and resources which can be modelled in both.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models were fully linearized, removing ramping constraints, minimum powers, etc.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were compared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total system cost: investment costs, fixed O&amp;M, variable O&amp;M, and fuel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capacity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Capacity factor of each generator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Last week: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found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gave very different answers, which could not be explained by solver tolerances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systems gave very different total system costs, even when forced to install the same number of FPPs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This week: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found that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were processing the input costs differently, resulting in different annualized costs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this was resolved, both models produce the exact same results when using the same fusion power plant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full fusion model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leads to different results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B7790A-C03E-F80A-FD03-47BDF03E0D1A}"/>
              </a:ext>
            </a:extLst>
          </p:cNvPr>
          <p:cNvCxnSpPr>
            <a:cxnSpLocks/>
          </p:cNvCxnSpPr>
          <p:nvPr/>
        </p:nvCxnSpPr>
        <p:spPr>
          <a:xfrm>
            <a:off x="465893" y="3288323"/>
            <a:ext cx="665268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D09B4-9379-443C-8501-B8F90C1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B366-FC86-4E8B-888F-2B96C1B9FF67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ABC0BB7-1629-0D5B-4ACE-168BF47A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06918"/>
              </p:ext>
            </p:extLst>
          </p:nvPr>
        </p:nvGraphicFramePr>
        <p:xfrm>
          <a:off x="436845" y="2553527"/>
          <a:ext cx="6372886" cy="187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02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314819">
                  <a:extLst>
                    <a:ext uri="{9D8B030D-6E8A-4147-A177-3AD203B41FA5}">
                      <a16:colId xmlns:a16="http://schemas.microsoft.com/office/drawing/2014/main" val="1695868662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425551539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81627520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373366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Annualized Capital Cost </a:t>
                      </a:r>
                    </a:p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($/MWh-e)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81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44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4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Onshore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43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4hr Li-ion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33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129,900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Fusion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521,200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996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740A89-3C73-1571-8E96-41726C614A5B}"/>
              </a:ext>
            </a:extLst>
          </p:cNvPr>
          <p:cNvSpPr txBox="1"/>
          <p:nvPr/>
        </p:nvSpPr>
        <p:spPr>
          <a:xfrm>
            <a:off x="1353537" y="2203430"/>
            <a:ext cx="4318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 and storage resources allowed in each zone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5AE3A-9F09-9D0F-BC5F-2CD6F2BA7611}"/>
              </a:ext>
            </a:extLst>
          </p:cNvPr>
          <p:cNvCxnSpPr>
            <a:cxnSpLocks/>
          </p:cNvCxnSpPr>
          <p:nvPr/>
        </p:nvCxnSpPr>
        <p:spPr>
          <a:xfrm>
            <a:off x="367418" y="2506983"/>
            <a:ext cx="6652684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able 59">
            <a:extLst>
              <a:ext uri="{FF2B5EF4-FFF2-40B4-BE49-F238E27FC236}">
                <a16:creationId xmlns:a16="http://schemas.microsoft.com/office/drawing/2014/main" id="{5AF2C115-E955-44C9-95A2-5977C15D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321"/>
              </p:ext>
            </p:extLst>
          </p:nvPr>
        </p:nvGraphicFramePr>
        <p:xfrm>
          <a:off x="533621" y="5380088"/>
          <a:ext cx="5753433" cy="84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81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00584" marR="1005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</a:tbl>
          </a:graphicData>
        </a:graphic>
      </p:graphicFrame>
      <p:sp>
        <p:nvSpPr>
          <p:cNvPr id="1036" name="TextBox 1035">
            <a:extLst>
              <a:ext uri="{FF2B5EF4-FFF2-40B4-BE49-F238E27FC236}">
                <a16:creationId xmlns:a16="http://schemas.microsoft.com/office/drawing/2014/main" id="{CE52F3FF-DDBA-BC4C-0F89-FBA3D0D57882}"/>
              </a:ext>
            </a:extLst>
          </p:cNvPr>
          <p:cNvSpPr txBox="1"/>
          <p:nvPr/>
        </p:nvSpPr>
        <p:spPr>
          <a:xfrm>
            <a:off x="635948" y="4993640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E9AADD-40B0-E7F6-A6A6-32E23492838F}"/>
              </a:ext>
            </a:extLst>
          </p:cNvPr>
          <p:cNvCxnSpPr>
            <a:cxnSpLocks/>
          </p:cNvCxnSpPr>
          <p:nvPr/>
        </p:nvCxnSpPr>
        <p:spPr>
          <a:xfrm>
            <a:off x="436845" y="529719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F48468-398E-F4A6-D826-7669EBFF08AA}"/>
              </a:ext>
            </a:extLst>
          </p:cNvPr>
          <p:cNvGrpSpPr/>
          <p:nvPr/>
        </p:nvGrpSpPr>
        <p:grpSpPr>
          <a:xfrm>
            <a:off x="7291480" y="848086"/>
            <a:ext cx="4062320" cy="4362357"/>
            <a:chOff x="7291480" y="848086"/>
            <a:chExt cx="4062320" cy="4362357"/>
          </a:xfrm>
        </p:grpSpPr>
        <p:pic>
          <p:nvPicPr>
            <p:cNvPr id="5" name="Picture 2" descr="New England map">
              <a:extLst>
                <a:ext uri="{FF2B5EF4-FFF2-40B4-BE49-F238E27FC236}">
                  <a16:creationId xmlns:a16="http://schemas.microsoft.com/office/drawing/2014/main" id="{FCD120E4-A0F8-6A2C-5E9E-DB9EC1505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8" r="41258" b="6184"/>
            <a:stretch/>
          </p:blipFill>
          <p:spPr bwMode="auto">
            <a:xfrm>
              <a:off x="7291480" y="848086"/>
              <a:ext cx="4062320" cy="436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45B73F4-A8D0-853A-CFD4-9AB977F97D30}"/>
                </a:ext>
              </a:extLst>
            </p:cNvPr>
            <p:cNvSpPr/>
            <p:nvPr/>
          </p:nvSpPr>
          <p:spPr>
            <a:xfrm>
              <a:off x="7785463" y="992777"/>
              <a:ext cx="2969623" cy="4136572"/>
            </a:xfrm>
            <a:custGeom>
              <a:avLst/>
              <a:gdLst>
                <a:gd name="connsiteX0" fmla="*/ 2055223 w 2969623"/>
                <a:gd name="connsiteY0" fmla="*/ 0 h 4136572"/>
                <a:gd name="connsiteX1" fmla="*/ 2133600 w 2969623"/>
                <a:gd name="connsiteY1" fmla="*/ 8709 h 4136572"/>
                <a:gd name="connsiteX2" fmla="*/ 2124891 w 2969623"/>
                <a:gd name="connsiteY2" fmla="*/ 217714 h 4136572"/>
                <a:gd name="connsiteX3" fmla="*/ 2499360 w 2969623"/>
                <a:gd name="connsiteY3" fmla="*/ 87086 h 4136572"/>
                <a:gd name="connsiteX4" fmla="*/ 2673531 w 2969623"/>
                <a:gd name="connsiteY4" fmla="*/ 296092 h 4136572"/>
                <a:gd name="connsiteX5" fmla="*/ 2673531 w 2969623"/>
                <a:gd name="connsiteY5" fmla="*/ 1193074 h 4136572"/>
                <a:gd name="connsiteX6" fmla="*/ 2969623 w 2969623"/>
                <a:gd name="connsiteY6" fmla="*/ 1428206 h 4136572"/>
                <a:gd name="connsiteX7" fmla="*/ 2969623 w 2969623"/>
                <a:gd name="connsiteY7" fmla="*/ 1645920 h 4136572"/>
                <a:gd name="connsiteX8" fmla="*/ 1741714 w 2969623"/>
                <a:gd name="connsiteY8" fmla="*/ 2307772 h 4136572"/>
                <a:gd name="connsiteX9" fmla="*/ 1419497 w 2969623"/>
                <a:gd name="connsiteY9" fmla="*/ 2569029 h 4136572"/>
                <a:gd name="connsiteX10" fmla="*/ 1306286 w 2969623"/>
                <a:gd name="connsiteY10" fmla="*/ 2812869 h 4136572"/>
                <a:gd name="connsiteX11" fmla="*/ 1506583 w 2969623"/>
                <a:gd name="connsiteY11" fmla="*/ 3074126 h 4136572"/>
                <a:gd name="connsiteX12" fmla="*/ 1332411 w 2969623"/>
                <a:gd name="connsiteY12" fmla="*/ 3169920 h 4136572"/>
                <a:gd name="connsiteX13" fmla="*/ 1332411 w 2969623"/>
                <a:gd name="connsiteY13" fmla="*/ 3300549 h 4136572"/>
                <a:gd name="connsiteX14" fmla="*/ 1436914 w 2969623"/>
                <a:gd name="connsiteY14" fmla="*/ 3300549 h 4136572"/>
                <a:gd name="connsiteX15" fmla="*/ 1611086 w 2969623"/>
                <a:gd name="connsiteY15" fmla="*/ 3640183 h 4136572"/>
                <a:gd name="connsiteX16" fmla="*/ 1715588 w 2969623"/>
                <a:gd name="connsiteY16" fmla="*/ 3614057 h 4136572"/>
                <a:gd name="connsiteX17" fmla="*/ 1733006 w 2969623"/>
                <a:gd name="connsiteY17" fmla="*/ 3474720 h 4136572"/>
                <a:gd name="connsiteX18" fmla="*/ 1846217 w 2969623"/>
                <a:gd name="connsiteY18" fmla="*/ 3457303 h 4136572"/>
                <a:gd name="connsiteX19" fmla="*/ 1802674 w 2969623"/>
                <a:gd name="connsiteY19" fmla="*/ 3666309 h 4136572"/>
                <a:gd name="connsiteX20" fmla="*/ 226423 w 2969623"/>
                <a:gd name="connsiteY20" fmla="*/ 4032069 h 4136572"/>
                <a:gd name="connsiteX21" fmla="*/ 0 w 2969623"/>
                <a:gd name="connsiteY21" fmla="*/ 4136572 h 4136572"/>
                <a:gd name="connsiteX22" fmla="*/ 43543 w 2969623"/>
                <a:gd name="connsiteY22" fmla="*/ 3492137 h 4136572"/>
                <a:gd name="connsiteX23" fmla="*/ 182880 w 2969623"/>
                <a:gd name="connsiteY23" fmla="*/ 2926080 h 4136572"/>
                <a:gd name="connsiteX24" fmla="*/ 121920 w 2969623"/>
                <a:gd name="connsiteY24" fmla="*/ 2098766 h 4136572"/>
                <a:gd name="connsiteX25" fmla="*/ 200297 w 2969623"/>
                <a:gd name="connsiteY25" fmla="*/ 1367246 h 4136572"/>
                <a:gd name="connsiteX26" fmla="*/ 1149531 w 2969623"/>
                <a:gd name="connsiteY26" fmla="*/ 1375954 h 4136572"/>
                <a:gd name="connsiteX27" fmla="*/ 1367246 w 2969623"/>
                <a:gd name="connsiteY27" fmla="*/ 1297577 h 4136572"/>
                <a:gd name="connsiteX28" fmla="*/ 1689463 w 2969623"/>
                <a:gd name="connsiteY28" fmla="*/ 966652 h 4136572"/>
                <a:gd name="connsiteX29" fmla="*/ 1689463 w 2969623"/>
                <a:gd name="connsiteY29" fmla="*/ 653143 h 4136572"/>
                <a:gd name="connsiteX30" fmla="*/ 2055223 w 2969623"/>
                <a:gd name="connsiteY30" fmla="*/ 0 h 413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69623" h="4136572">
                  <a:moveTo>
                    <a:pt x="2055223" y="0"/>
                  </a:moveTo>
                  <a:lnTo>
                    <a:pt x="2133600" y="8709"/>
                  </a:lnTo>
                  <a:lnTo>
                    <a:pt x="2124891" y="217714"/>
                  </a:lnTo>
                  <a:lnTo>
                    <a:pt x="2499360" y="87086"/>
                  </a:lnTo>
                  <a:lnTo>
                    <a:pt x="2673531" y="296092"/>
                  </a:lnTo>
                  <a:lnTo>
                    <a:pt x="2673531" y="1193074"/>
                  </a:lnTo>
                  <a:lnTo>
                    <a:pt x="2969623" y="1428206"/>
                  </a:lnTo>
                  <a:lnTo>
                    <a:pt x="2969623" y="1645920"/>
                  </a:lnTo>
                  <a:lnTo>
                    <a:pt x="1741714" y="2307772"/>
                  </a:lnTo>
                  <a:lnTo>
                    <a:pt x="1419497" y="2569029"/>
                  </a:lnTo>
                  <a:lnTo>
                    <a:pt x="1306286" y="2812869"/>
                  </a:lnTo>
                  <a:lnTo>
                    <a:pt x="1506583" y="3074126"/>
                  </a:lnTo>
                  <a:lnTo>
                    <a:pt x="1332411" y="3169920"/>
                  </a:lnTo>
                  <a:lnTo>
                    <a:pt x="1332411" y="3300549"/>
                  </a:lnTo>
                  <a:lnTo>
                    <a:pt x="1436914" y="3300549"/>
                  </a:lnTo>
                  <a:lnTo>
                    <a:pt x="1611086" y="3640183"/>
                  </a:lnTo>
                  <a:lnTo>
                    <a:pt x="1715588" y="3614057"/>
                  </a:lnTo>
                  <a:lnTo>
                    <a:pt x="1733006" y="3474720"/>
                  </a:lnTo>
                  <a:lnTo>
                    <a:pt x="1846217" y="3457303"/>
                  </a:lnTo>
                  <a:lnTo>
                    <a:pt x="1802674" y="3666309"/>
                  </a:lnTo>
                  <a:lnTo>
                    <a:pt x="226423" y="4032069"/>
                  </a:lnTo>
                  <a:lnTo>
                    <a:pt x="0" y="4136572"/>
                  </a:lnTo>
                  <a:lnTo>
                    <a:pt x="43543" y="3492137"/>
                  </a:lnTo>
                  <a:lnTo>
                    <a:pt x="182880" y="2926080"/>
                  </a:lnTo>
                  <a:lnTo>
                    <a:pt x="121920" y="2098766"/>
                  </a:lnTo>
                  <a:lnTo>
                    <a:pt x="200297" y="1367246"/>
                  </a:lnTo>
                  <a:lnTo>
                    <a:pt x="1149531" y="1375954"/>
                  </a:lnTo>
                  <a:lnTo>
                    <a:pt x="1367246" y="1297577"/>
                  </a:lnTo>
                  <a:lnTo>
                    <a:pt x="1689463" y="966652"/>
                  </a:lnTo>
                  <a:lnTo>
                    <a:pt x="1689463" y="653143"/>
                  </a:lnTo>
                  <a:lnTo>
                    <a:pt x="2055223" y="0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E80F22-E2F2-7C92-CCBA-B425050C269F}"/>
                </a:ext>
              </a:extLst>
            </p:cNvPr>
            <p:cNvSpPr txBox="1"/>
            <p:nvPr/>
          </p:nvSpPr>
          <p:spPr>
            <a:xfrm>
              <a:off x="8685193" y="1613239"/>
              <a:ext cx="54054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QC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050BA-2968-2B7B-D3C0-90EBEFAE257C}"/>
                </a:ext>
              </a:extLst>
            </p:cNvPr>
            <p:cNvSpPr txBox="1"/>
            <p:nvPr/>
          </p:nvSpPr>
          <p:spPr>
            <a:xfrm>
              <a:off x="9306469" y="3732088"/>
              <a:ext cx="90647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ISO-NE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3F0DC2-68C1-BF76-DA3A-A16FB43F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5900"/>
              </p:ext>
            </p:extLst>
          </p:nvPr>
        </p:nvGraphicFramePr>
        <p:xfrm>
          <a:off x="367418" y="1252651"/>
          <a:ext cx="639034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21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88963909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082795663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543353294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1787048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Demand metric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ISO-NE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73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285BB5-AA25-04CA-A18A-69F8203BC6B7}"/>
              </a:ext>
            </a:extLst>
          </p:cNvPr>
          <p:cNvSpPr txBox="1"/>
          <p:nvPr/>
        </p:nvSpPr>
        <p:spPr>
          <a:xfrm>
            <a:off x="1281437" y="873317"/>
            <a:ext cx="4824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Descriptions of annual electricity demand in the model (MWe)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1791D4-936F-CC7E-FB4E-4EB77142BF71}"/>
              </a:ext>
            </a:extLst>
          </p:cNvPr>
          <p:cNvCxnSpPr>
            <a:cxnSpLocks/>
          </p:cNvCxnSpPr>
          <p:nvPr/>
        </p:nvCxnSpPr>
        <p:spPr>
          <a:xfrm>
            <a:off x="367419" y="1176870"/>
            <a:ext cx="665268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D09B4-9379-443C-8501-B8F90C1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B366-FC86-4E8B-888F-2B96C1B9FF67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7CB34-6B85-700E-16EF-A6B4086CA3ED}"/>
              </a:ext>
            </a:extLst>
          </p:cNvPr>
          <p:cNvSpPr txBox="1"/>
          <p:nvPr/>
        </p:nvSpPr>
        <p:spPr>
          <a:xfrm>
            <a:off x="354563" y="873317"/>
            <a:ext cx="112934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have different representations of fusion power plants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Sesame model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-Simple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Fusion reactor treated as a typical thermal generator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$ 8,500/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kWe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total capital cost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vacuum vessel costs are treated as upfront capital costs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clear if this is one or all required vacuum vessels</a:t>
            </a: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-Variable Cost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Vacuum vessel moved to variable costs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ensures all required vacuum vessels are included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Full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Vacuum vessel replacement modelled explicitly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Fuel modelled explicitly</a:t>
            </a:r>
          </a:p>
        </p:txBody>
      </p:sp>
    </p:spTree>
    <p:extLst>
      <p:ext uri="{BB962C8B-B14F-4D97-AF65-F5344CB8AC3E}">
        <p14:creationId xmlns:p14="http://schemas.microsoft.com/office/powerpoint/2010/main" val="33061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EE731-7923-6126-120D-16592F423DD2}"/>
              </a:ext>
            </a:extLst>
          </p:cNvPr>
          <p:cNvSpPr txBox="1"/>
          <p:nvPr/>
        </p:nvSpPr>
        <p:spPr>
          <a:xfrm>
            <a:off x="6453600" y="873317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Total system cost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6080BC-D14A-45BC-A0EF-1C16EE14B1D0}"/>
              </a:ext>
            </a:extLst>
          </p:cNvPr>
          <p:cNvCxnSpPr>
            <a:cxnSpLocks/>
          </p:cNvCxnSpPr>
          <p:nvPr/>
        </p:nvCxnSpPr>
        <p:spPr>
          <a:xfrm>
            <a:off x="6060600" y="1176870"/>
            <a:ext cx="5826600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44AE3-DCBD-37CD-4652-DC72CAD8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424704"/>
              </p:ext>
            </p:extLst>
          </p:nvPr>
        </p:nvGraphicFramePr>
        <p:xfrm>
          <a:off x="6176051" y="1270875"/>
          <a:ext cx="5635274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178">
                  <a:extLst>
                    <a:ext uri="{9D8B030D-6E8A-4147-A177-3AD203B41FA5}">
                      <a16:colId xmlns:a16="http://schemas.microsoft.com/office/drawing/2014/main" val="71692486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11088878"/>
                    </a:ext>
                  </a:extLst>
                </a:gridCol>
                <a:gridCol w="1230562">
                  <a:extLst>
                    <a:ext uri="{9D8B030D-6E8A-4147-A177-3AD203B41FA5}">
                      <a16:colId xmlns:a16="http://schemas.microsoft.com/office/drawing/2014/main" val="3120508644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91292739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74178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VV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Fusion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70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73.50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73.51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75.65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75.99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01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Cap + FOM</a:t>
                      </a:r>
                      <a:endParaRPr lang="en-US" sz="14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68.10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68.10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68.34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71.02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67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Capacity 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48.30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44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FOM 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19.80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60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VOM + Fuel</a:t>
                      </a:r>
                      <a:endParaRPr lang="en-US" sz="1400" b="1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  5.40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$         5.41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7.32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4.97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62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VOM 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1.50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47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Fuel 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3.90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00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52D878-1CBC-DD30-AC14-FD2E6687E7A1}"/>
              </a:ext>
            </a:extLst>
          </p:cNvPr>
          <p:cNvSpPr txBox="1"/>
          <p:nvPr/>
        </p:nvSpPr>
        <p:spPr>
          <a:xfrm>
            <a:off x="354562" y="873317"/>
            <a:ext cx="5080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return the same results (within solver tolerances) when both use the same model of fusion power plants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using the other models of fusion power plants leads to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are the second and later vacuum vessels accounted for in the simple model?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1C9CF-7318-B672-9608-CF85429EE9BB}"/>
              </a:ext>
            </a:extLst>
          </p:cNvPr>
          <p:cNvSpPr txBox="1"/>
          <p:nvPr/>
        </p:nvSpPr>
        <p:spPr>
          <a:xfrm>
            <a:off x="632112" y="360008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System Installed Capacity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774F6B-38E8-7020-887C-37DF951011C2}"/>
              </a:ext>
            </a:extLst>
          </p:cNvPr>
          <p:cNvCxnSpPr>
            <a:cxnSpLocks/>
          </p:cNvCxnSpPr>
          <p:nvPr/>
        </p:nvCxnSpPr>
        <p:spPr>
          <a:xfrm>
            <a:off x="239112" y="3903633"/>
            <a:ext cx="5826600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AF84ACB-0C77-CA70-9E13-60C8245A4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9759"/>
              </p:ext>
            </p:extLst>
          </p:nvPr>
        </p:nvGraphicFramePr>
        <p:xfrm>
          <a:off x="354563" y="3997638"/>
          <a:ext cx="5635274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178">
                  <a:extLst>
                    <a:ext uri="{9D8B030D-6E8A-4147-A177-3AD203B41FA5}">
                      <a16:colId xmlns:a16="http://schemas.microsoft.com/office/drawing/2014/main" val="71692486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11088878"/>
                    </a:ext>
                  </a:extLst>
                </a:gridCol>
                <a:gridCol w="1230562">
                  <a:extLst>
                    <a:ext uri="{9D8B030D-6E8A-4147-A177-3AD203B41FA5}">
                      <a16:colId xmlns:a16="http://schemas.microsoft.com/office/drawing/2014/main" val="3120508644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91292739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74178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VV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Fusion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70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00050"/>
                          </a:solidFill>
                          <a:effectLst/>
                          <a:latin typeface="Arial" panose="020B0604020202020204" pitchFamily="34" charset="0"/>
                        </a:rPr>
                        <a:t>Solar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01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00050"/>
                          </a:solidFill>
                          <a:effectLst/>
                          <a:latin typeface="Arial" panose="020B0604020202020204" pitchFamily="34" charset="0"/>
                        </a:rPr>
                        <a:t>Onshore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67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Offshore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10,000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16,100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20,500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44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Fusion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10,200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7,960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60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NGCC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62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NGCC+CCS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10,000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10,600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11,800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47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4hr Li-ion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17,900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18,300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20,000 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0097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9E15302-62AF-A070-28C0-428A188EAF48}"/>
              </a:ext>
            </a:extLst>
          </p:cNvPr>
          <p:cNvSpPr txBox="1"/>
          <p:nvPr/>
        </p:nvSpPr>
        <p:spPr>
          <a:xfrm>
            <a:off x="6529475" y="3584422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Resource Capacity Factors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85A56F-3564-EC74-C885-6B545C1064A1}"/>
              </a:ext>
            </a:extLst>
          </p:cNvPr>
          <p:cNvCxnSpPr>
            <a:cxnSpLocks/>
          </p:cNvCxnSpPr>
          <p:nvPr/>
        </p:nvCxnSpPr>
        <p:spPr>
          <a:xfrm>
            <a:off x="6136475" y="3887975"/>
            <a:ext cx="5826600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50116E1-FFC4-73DB-0A30-D5CB757C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26060"/>
              </p:ext>
            </p:extLst>
          </p:nvPr>
        </p:nvGraphicFramePr>
        <p:xfrm>
          <a:off x="6251926" y="3981980"/>
          <a:ext cx="5635274" cy="220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178">
                  <a:extLst>
                    <a:ext uri="{9D8B030D-6E8A-4147-A177-3AD203B41FA5}">
                      <a16:colId xmlns:a16="http://schemas.microsoft.com/office/drawing/2014/main" val="71692486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11088878"/>
                    </a:ext>
                  </a:extLst>
                </a:gridCol>
                <a:gridCol w="1230562">
                  <a:extLst>
                    <a:ext uri="{9D8B030D-6E8A-4147-A177-3AD203B41FA5}">
                      <a16:colId xmlns:a16="http://schemas.microsoft.com/office/drawing/2014/main" val="3120508644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912927396"/>
                    </a:ext>
                  </a:extLst>
                </a:gridCol>
                <a:gridCol w="1101178">
                  <a:extLst>
                    <a:ext uri="{9D8B030D-6E8A-4147-A177-3AD203B41FA5}">
                      <a16:colId xmlns:a16="http://schemas.microsoft.com/office/drawing/2014/main" val="1174178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VV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Fusion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708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00050"/>
                          </a:solidFill>
                          <a:effectLst/>
                          <a:latin typeface="Arial" panose="020B0604020202020204" pitchFamily="34" charset="0"/>
                        </a:rPr>
                        <a:t>Solar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01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500050"/>
                          </a:solidFill>
                          <a:effectLst/>
                          <a:latin typeface="Arial" panose="020B0604020202020204" pitchFamily="34" charset="0"/>
                        </a:rPr>
                        <a:t>Onshore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675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Offshore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44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Fusion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60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NGCC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862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NGCC+CCS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13.3%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047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4hr Li-ion 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00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15B3-FC15-6C75-89D6-BA458D8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49C924-29B0-FF36-84D0-8678EDDDFEE9}"/>
              </a:ext>
            </a:extLst>
          </p:cNvPr>
          <p:cNvGrpSpPr/>
          <p:nvPr/>
        </p:nvGrpSpPr>
        <p:grpSpPr>
          <a:xfrm>
            <a:off x="2209800" y="193546"/>
            <a:ext cx="7772400" cy="3234517"/>
            <a:chOff x="1564922" y="732985"/>
            <a:chExt cx="7772400" cy="32345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358D6-7713-0221-2982-6D1CCE55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4922" y="1103987"/>
              <a:ext cx="7772400" cy="28635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74CF3E-1ED2-FE7C-D65A-81142162D3D1}"/>
                </a:ext>
              </a:extLst>
            </p:cNvPr>
            <p:cNvSpPr txBox="1"/>
            <p:nvPr/>
          </p:nvSpPr>
          <p:spPr>
            <a:xfrm>
              <a:off x="3438744" y="732985"/>
              <a:ext cx="40247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Fusion Power Plant Dispatch by each model, Winter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D897FF-ACFD-D619-83C1-F34553983D26}"/>
                </a:ext>
              </a:extLst>
            </p:cNvPr>
            <p:cNvCxnSpPr>
              <a:cxnSpLocks/>
            </p:cNvCxnSpPr>
            <p:nvPr/>
          </p:nvCxnSpPr>
          <p:spPr>
            <a:xfrm>
              <a:off x="2124781" y="1036538"/>
              <a:ext cx="6652683" cy="0"/>
            </a:xfrm>
            <a:prstGeom prst="line">
              <a:avLst/>
            </a:prstGeom>
            <a:ln w="28575">
              <a:solidFill>
                <a:srgbClr val="03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61082F-A6C3-B225-D013-ACAE0F27B202}"/>
              </a:ext>
            </a:extLst>
          </p:cNvPr>
          <p:cNvGrpSpPr/>
          <p:nvPr/>
        </p:nvGrpSpPr>
        <p:grpSpPr>
          <a:xfrm>
            <a:off x="2209800" y="3534152"/>
            <a:ext cx="7772400" cy="3227290"/>
            <a:chOff x="2209800" y="3591304"/>
            <a:chExt cx="7772400" cy="32272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79CA98-AEE2-475A-BE22-687DC5A8834A}"/>
                </a:ext>
              </a:extLst>
            </p:cNvPr>
            <p:cNvSpPr txBox="1"/>
            <p:nvPr/>
          </p:nvSpPr>
          <p:spPr>
            <a:xfrm>
              <a:off x="4028801" y="3591304"/>
              <a:ext cx="413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Fusion Power Plant Dispatch by each model, Summer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887756-C0D1-84E5-2A96-82FCB90825C8}"/>
                </a:ext>
              </a:extLst>
            </p:cNvPr>
            <p:cNvCxnSpPr>
              <a:cxnSpLocks/>
            </p:cNvCxnSpPr>
            <p:nvPr/>
          </p:nvCxnSpPr>
          <p:spPr>
            <a:xfrm>
              <a:off x="2769659" y="3894857"/>
              <a:ext cx="6652683" cy="0"/>
            </a:xfrm>
            <a:prstGeom prst="line">
              <a:avLst/>
            </a:prstGeom>
            <a:ln w="28575">
              <a:solidFill>
                <a:srgbClr val="03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11F99D-E9CD-8AF4-0ACD-DB377753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962306"/>
              <a:ext cx="7772400" cy="2856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16306</TotalTime>
  <Words>701</Words>
  <Application>Microsoft Macintosh PowerPoint</Application>
  <PresentationFormat>Widescreen</PresentationFormat>
  <Paragraphs>222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308</cp:revision>
  <dcterms:created xsi:type="dcterms:W3CDTF">2023-04-08T22:22:10Z</dcterms:created>
  <dcterms:modified xsi:type="dcterms:W3CDTF">2023-08-15T19:20:51Z</dcterms:modified>
</cp:coreProperties>
</file>