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147374062" r:id="rId2"/>
    <p:sldId id="2147374068" r:id="rId3"/>
    <p:sldId id="21473740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43"/>
    <a:srgbClr val="1287B9"/>
    <a:srgbClr val="03999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95" autoAdjust="0"/>
    <p:restoredTop sz="95982"/>
  </p:normalViewPr>
  <p:slideViewPr>
    <p:cSldViewPr snapToGrid="0">
      <p:cViewPr varScale="1">
        <p:scale>
          <a:sx n="102" d="100"/>
          <a:sy n="102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0DC3D-5BA4-9D8B-252A-4047ED208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255"/>
              </p:ext>
            </p:extLst>
          </p:nvPr>
        </p:nvGraphicFramePr>
        <p:xfrm>
          <a:off x="354563" y="755723"/>
          <a:ext cx="11380240" cy="4844573"/>
        </p:xfrm>
        <a:graphic>
          <a:graphicData uri="http://schemas.openxmlformats.org/drawingml/2006/table">
            <a:tbl>
              <a:tblPr/>
              <a:tblGrid>
                <a:gridCol w="1079582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361535445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38546818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52662589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3092711520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64705617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186070609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44073618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423046242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58064786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769912471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Discount Rate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Lifetime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w/ locational adjustment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Heat Rate (MMBtu/MWhe)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fuel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Variable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70,542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120,452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399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62,550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54172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81,294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84,139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2544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67,128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69,365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642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168,110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196,268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505031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Floating Offshore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271,925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317,472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73962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Li-ion Battery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18,162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18,707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77610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Pumped Hydro 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861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Run-of-River Hydro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3766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Reservoir Hydro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1234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Fusion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564,923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631,584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772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D8E862-B2AB-B246-6B60-6C824E5C9D7C}"/>
              </a:ext>
            </a:extLst>
          </p:cNvPr>
          <p:cNvSpPr txBox="1"/>
          <p:nvPr/>
        </p:nvSpPr>
        <p:spPr>
          <a:xfrm>
            <a:off x="6597041" y="5655157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fuel cost is from vacuum vessel degradation.</a:t>
            </a:r>
          </a:p>
          <a:p>
            <a:pPr algn="ctr" fontAlgn="b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value assumes 100% capacity factor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9D81-6266-0B8C-6455-99F51B33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89077"/>
              </p:ext>
            </p:extLst>
          </p:nvPr>
        </p:nvGraphicFramePr>
        <p:xfrm>
          <a:off x="6351037" y="798285"/>
          <a:ext cx="5486400" cy="1407243"/>
        </p:xfrm>
        <a:graphic>
          <a:graphicData uri="http://schemas.openxmlformats.org/drawingml/2006/table">
            <a:tbl>
              <a:tblPr/>
              <a:tblGrid>
                <a:gridCol w="1563336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58054889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Class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availability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36.0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51.1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Floating Offshore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51.1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28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32CAD1-0C61-8251-D85A-4CA809DB3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75703"/>
              </p:ext>
            </p:extLst>
          </p:nvPr>
        </p:nvGraphicFramePr>
        <p:xfrm>
          <a:off x="354563" y="798284"/>
          <a:ext cx="5486399" cy="1407243"/>
        </p:xfrm>
        <a:graphic>
          <a:graphicData uri="http://schemas.openxmlformats.org/drawingml/2006/table">
            <a:tbl>
              <a:tblPr/>
              <a:tblGrid>
                <a:gridCol w="1563335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2913729809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Class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availability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16.8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28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6A21E-FEBF-99C7-185E-C5967811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39300"/>
              </p:ext>
            </p:extLst>
          </p:nvPr>
        </p:nvGraphicFramePr>
        <p:xfrm>
          <a:off x="354563" y="2549719"/>
          <a:ext cx="8813276" cy="1181465"/>
        </p:xfrm>
        <a:graphic>
          <a:graphicData uri="http://schemas.openxmlformats.org/drawingml/2006/table">
            <a:tbl>
              <a:tblPr/>
              <a:tblGrid>
                <a:gridCol w="2005033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2166007">
                  <a:extLst>
                    <a:ext uri="{9D8B030D-6E8A-4147-A177-3AD203B41FA5}">
                      <a16:colId xmlns:a16="http://schemas.microsoft.com/office/drawing/2014/main" val="58054889"/>
                    </a:ext>
                  </a:extLst>
                </a:gridCol>
                <a:gridCol w="2321118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  <a:gridCol w="2321118">
                  <a:extLst>
                    <a:ext uri="{9D8B030D-6E8A-4147-A177-3AD203B41FA5}">
                      <a16:colId xmlns:a16="http://schemas.microsoft.com/office/drawing/2014/main" val="1314088015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Charging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Discharge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Round-Trip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Li-ion Battery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424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12-hour Pumped Hydro 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0E8F95-FC6A-7090-52C5-32BE210F00E2}"/>
              </a:ext>
            </a:extLst>
          </p:cNvPr>
          <p:cNvSpPr txBox="1"/>
          <p:nvPr/>
        </p:nvSpPr>
        <p:spPr>
          <a:xfrm>
            <a:off x="354563" y="4113634"/>
            <a:ext cx="1122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assumed the Li-ion batteries can have any power – energy ratio, it’s not limited to 4-hours / 6-hours, </a:t>
            </a:r>
            <a:r>
              <a:rPr lang="en-US" sz="1600" dirty="0" err="1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0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8F95-FC6A-7090-52C5-32BE210F00E2}"/>
              </a:ext>
            </a:extLst>
          </p:cNvPr>
          <p:cNvSpPr txBox="1"/>
          <p:nvPr/>
        </p:nvSpPr>
        <p:spPr>
          <a:xfrm>
            <a:off x="354563" y="4113634"/>
            <a:ext cx="1122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assumed no more run of river hydro or pumped hydro storage could be built, but that there was: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1960.5 MWe of pre-existing r-o-r hydro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1798 MWe of pumped hydro storage (21576MWhe of storage)</a:t>
            </a:r>
          </a:p>
          <a:p>
            <a:endParaRPr lang="en-US" sz="1600" dirty="0"/>
          </a:p>
        </p:txBody>
      </p:sp>
      <p:graphicFrame>
        <p:nvGraphicFramePr>
          <p:cNvPr id="8" name="Table 59">
            <a:extLst>
              <a:ext uri="{FF2B5EF4-FFF2-40B4-BE49-F238E27FC236}">
                <a16:creationId xmlns:a16="http://schemas.microsoft.com/office/drawing/2014/main" id="{3F9BDA05-2E81-4C6C-A79E-CE90130C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79779"/>
              </p:ext>
            </p:extLst>
          </p:nvPr>
        </p:nvGraphicFramePr>
        <p:xfrm>
          <a:off x="1752896" y="1308226"/>
          <a:ext cx="86862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43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2120918090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3868097198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2549506494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1211689209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1622735082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306287475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Fixed Offshore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Floating Offshore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Run-of-River Hydro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Pumped Hydro Storage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new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37.5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1.9605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1.798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Minimum new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1.608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7.312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75891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Pre-existing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1.9605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1.798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5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4279B7-7493-1016-82C0-D77277BD18ED}"/>
              </a:ext>
            </a:extLst>
          </p:cNvPr>
          <p:cNvSpPr txBox="1"/>
          <p:nvPr/>
        </p:nvSpPr>
        <p:spPr>
          <a:xfrm>
            <a:off x="3219296" y="910481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BC4E7-1D33-5EDA-043C-D7B8836E2F85}"/>
              </a:ext>
            </a:extLst>
          </p:cNvPr>
          <p:cNvCxnSpPr>
            <a:cxnSpLocks/>
          </p:cNvCxnSpPr>
          <p:nvPr/>
        </p:nvCxnSpPr>
        <p:spPr>
          <a:xfrm>
            <a:off x="3020193" y="1214034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15991</TotalTime>
  <Words>470</Words>
  <Application>Microsoft Macintosh PowerPoint</Application>
  <PresentationFormat>Widescreen</PresentationFormat>
  <Paragraphs>227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258</cp:revision>
  <dcterms:created xsi:type="dcterms:W3CDTF">2023-04-08T22:22:10Z</dcterms:created>
  <dcterms:modified xsi:type="dcterms:W3CDTF">2023-08-08T14:15:44Z</dcterms:modified>
</cp:coreProperties>
</file>