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9" r:id="rId5"/>
  </p:sldMasterIdLst>
  <p:notesMasterIdLst>
    <p:notesMasterId r:id="rId62"/>
  </p:notesMasterIdLst>
  <p:handoutMasterIdLst>
    <p:handoutMasterId r:id="rId63"/>
  </p:handoutMasterIdLst>
  <p:sldIdLst>
    <p:sldId id="256" r:id="rId6"/>
    <p:sldId id="258" r:id="rId7"/>
    <p:sldId id="259" r:id="rId8"/>
    <p:sldId id="260" r:id="rId9"/>
    <p:sldId id="261" r:id="rId10"/>
    <p:sldId id="263" r:id="rId11"/>
    <p:sldId id="265" r:id="rId12"/>
    <p:sldId id="262" r:id="rId13"/>
    <p:sldId id="309" r:id="rId14"/>
    <p:sldId id="266" r:id="rId15"/>
    <p:sldId id="310" r:id="rId16"/>
    <p:sldId id="264" r:id="rId17"/>
    <p:sldId id="311" r:id="rId18"/>
    <p:sldId id="268" r:id="rId19"/>
    <p:sldId id="312" r:id="rId20"/>
    <p:sldId id="267" r:id="rId21"/>
    <p:sldId id="271" r:id="rId22"/>
    <p:sldId id="272" r:id="rId23"/>
    <p:sldId id="273" r:id="rId24"/>
    <p:sldId id="269" r:id="rId25"/>
    <p:sldId id="274" r:id="rId26"/>
    <p:sldId id="275" r:id="rId27"/>
    <p:sldId id="276" r:id="rId28"/>
    <p:sldId id="277" r:id="rId29"/>
    <p:sldId id="278" r:id="rId30"/>
    <p:sldId id="279" r:id="rId31"/>
    <p:sldId id="280" r:id="rId32"/>
    <p:sldId id="302" r:id="rId33"/>
    <p:sldId id="281" r:id="rId34"/>
    <p:sldId id="282" r:id="rId35"/>
    <p:sldId id="303" r:id="rId36"/>
    <p:sldId id="283" r:id="rId37"/>
    <p:sldId id="284" r:id="rId38"/>
    <p:sldId id="307" r:id="rId39"/>
    <p:sldId id="308" r:id="rId40"/>
    <p:sldId id="285" r:id="rId41"/>
    <p:sldId id="286" r:id="rId42"/>
    <p:sldId id="304" r:id="rId43"/>
    <p:sldId id="287" r:id="rId44"/>
    <p:sldId id="288" r:id="rId45"/>
    <p:sldId id="289" r:id="rId46"/>
    <p:sldId id="290" r:id="rId47"/>
    <p:sldId id="291" r:id="rId48"/>
    <p:sldId id="292" r:id="rId49"/>
    <p:sldId id="293" r:id="rId50"/>
    <p:sldId id="305" r:id="rId51"/>
    <p:sldId id="294" r:id="rId52"/>
    <p:sldId id="295" r:id="rId53"/>
    <p:sldId id="297" r:id="rId54"/>
    <p:sldId id="298" r:id="rId55"/>
    <p:sldId id="296" r:id="rId56"/>
    <p:sldId id="299" r:id="rId57"/>
    <p:sldId id="306" r:id="rId58"/>
    <p:sldId id="300" r:id="rId59"/>
    <p:sldId id="301" r:id="rId60"/>
    <p:sldId id="313" r:id="rId61"/>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61B6B9-8087-2844-8500-15D19578F06E}" v="70" dt="2025-04-04T06:31:16.5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61" autoAdjust="0"/>
    <p:restoredTop sz="81893" autoAdjust="0"/>
  </p:normalViewPr>
  <p:slideViewPr>
    <p:cSldViewPr snapToGrid="0" showGuides="1">
      <p:cViewPr varScale="1">
        <p:scale>
          <a:sx n="131" d="100"/>
          <a:sy n="131" d="100"/>
        </p:scale>
        <p:origin x="640"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1" d="100"/>
          <a:sy n="81" d="100"/>
        </p:scale>
        <p:origin x="3144"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handoutMaster" Target="handoutMasters/handoutMaster1.xml"/><Relationship Id="rId68"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theme" Target="theme/theme1.xml"/><Relationship Id="rId5" Type="http://schemas.openxmlformats.org/officeDocument/2006/relationships/slideMaster" Target="slideMasters/slideMaster2.xml"/><Relationship Id="rId61" Type="http://schemas.openxmlformats.org/officeDocument/2006/relationships/slide" Target="slides/slide56.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89594637-A3CC-4652-9B90-35AB7373D2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1D557059-6594-4B57-A484-2830965875C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32B83F-F844-4C18-98E8-7C33F4B39DE0}" type="datetimeFigureOut">
              <a:rPr lang="nl-NL" smtClean="0"/>
              <a:t>04-04-2025</a:t>
            </a:fld>
            <a:endParaRPr lang="nl-NL"/>
          </a:p>
        </p:txBody>
      </p:sp>
      <p:sp>
        <p:nvSpPr>
          <p:cNvPr id="4" name="Tijdelijke aanduiding voor voettekst 3">
            <a:extLst>
              <a:ext uri="{FF2B5EF4-FFF2-40B4-BE49-F238E27FC236}">
                <a16:creationId xmlns:a16="http://schemas.microsoft.com/office/drawing/2014/main" id="{E20DCB52-8F1D-4362-8B41-F61F774D56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B73637DC-371B-45AA-8745-1A61A278CD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8F98C19-4A9E-4352-9074-F1483ACD97CE}" type="slidenum">
              <a:rPr lang="nl-NL" smtClean="0"/>
              <a:t>‹#›</a:t>
            </a:fld>
            <a:endParaRPr lang="nl-NL"/>
          </a:p>
        </p:txBody>
      </p:sp>
    </p:spTree>
    <p:extLst>
      <p:ext uri="{BB962C8B-B14F-4D97-AF65-F5344CB8AC3E}">
        <p14:creationId xmlns:p14="http://schemas.microsoft.com/office/powerpoint/2010/main" val="1435091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396D34-C2B8-41FF-AE69-48AE3B3D8E8B}" type="datetimeFigureOut">
              <a:rPr lang="nl-NL" smtClean="0"/>
              <a:t>04-04-2025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70B036-1422-4C36-8158-C30E1C0769EB}" type="slidenum">
              <a:rPr lang="nl-NL" smtClean="0"/>
              <a:t>‹#›</a:t>
            </a:fld>
            <a:endParaRPr lang="nl-NL"/>
          </a:p>
        </p:txBody>
      </p:sp>
    </p:spTree>
    <p:extLst>
      <p:ext uri="{BB962C8B-B14F-4D97-AF65-F5344CB8AC3E}">
        <p14:creationId xmlns:p14="http://schemas.microsoft.com/office/powerpoint/2010/main" val="178229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093A1"/>
                </a:solidFill>
                <a:effectLst/>
              </a:rPr>
              <a:t>#75d9d7</a:t>
            </a:r>
            <a:endParaRPr lang="en-US" b="1" dirty="0">
              <a:solidFill>
                <a:srgbClr val="383838"/>
              </a:solidFill>
              <a:effectLst/>
            </a:endParaRPr>
          </a:p>
          <a:p>
            <a:r>
              <a:rPr lang="en-US" dirty="0">
                <a:solidFill>
                  <a:srgbClr val="0093A1"/>
                </a:solidFill>
                <a:effectLst/>
              </a:rPr>
              <a:t>https://</a:t>
            </a:r>
            <a:r>
              <a:rPr lang="en-US" dirty="0" err="1">
                <a:solidFill>
                  <a:srgbClr val="0093A1"/>
                </a:solidFill>
                <a:effectLst/>
              </a:rPr>
              <a:t>archives.bulbagarden.net</a:t>
            </a:r>
            <a:r>
              <a:rPr lang="en-US" dirty="0">
                <a:solidFill>
                  <a:srgbClr val="0093A1"/>
                </a:solidFill>
                <a:effectLst/>
              </a:rPr>
              <a:t>/media/upload/7/77/</a:t>
            </a:r>
            <a:r>
              <a:rPr lang="en-US" dirty="0" err="1">
                <a:solidFill>
                  <a:srgbClr val="0093A1"/>
                </a:solidFill>
                <a:effectLst/>
              </a:rPr>
              <a:t>Pallet_Town_FRLG.png</a:t>
            </a:r>
            <a:endParaRPr lang="en-US" dirty="0">
              <a:solidFill>
                <a:srgbClr val="0093A1"/>
              </a:solidFill>
              <a:effectLst/>
            </a:endParaRPr>
          </a:p>
          <a:p>
            <a:endParaRPr lang="en-US" dirty="0">
              <a:solidFill>
                <a:srgbClr val="0093A1"/>
              </a:solidFill>
              <a:effectLst/>
            </a:endParaRPr>
          </a:p>
          <a:p>
            <a:br>
              <a:rPr lang="en-US" dirty="0">
                <a:solidFill>
                  <a:srgbClr val="0093A1"/>
                </a:solidFill>
                <a:effectLst/>
              </a:rPr>
            </a:br>
            <a:r>
              <a:rPr lang="en-US" dirty="0">
                <a:solidFill>
                  <a:srgbClr val="0093A1"/>
                </a:solidFill>
                <a:effectLst/>
              </a:rPr>
              <a:t>#b956ff</a:t>
            </a:r>
            <a:br>
              <a:rPr lang="en-US" b="1" dirty="0">
                <a:solidFill>
                  <a:srgbClr val="383838"/>
                </a:solidFill>
                <a:effectLst/>
              </a:rPr>
            </a:br>
            <a:r>
              <a:rPr lang="en-US" dirty="0">
                <a:solidFill>
                  <a:srgbClr val="0093A1"/>
                </a:solidFill>
                <a:effectLst/>
              </a:rPr>
              <a:t>https://</a:t>
            </a:r>
            <a:r>
              <a:rPr lang="en-US" dirty="0" err="1">
                <a:solidFill>
                  <a:srgbClr val="0093A1"/>
                </a:solidFill>
                <a:effectLst/>
              </a:rPr>
              <a:t>archives.bulbagarden.net</a:t>
            </a:r>
            <a:r>
              <a:rPr lang="en-US" dirty="0">
                <a:solidFill>
                  <a:srgbClr val="0093A1"/>
                </a:solidFill>
                <a:effectLst/>
              </a:rPr>
              <a:t>/media/upload/8/8d/</a:t>
            </a:r>
            <a:r>
              <a:rPr lang="en-US" dirty="0" err="1">
                <a:solidFill>
                  <a:srgbClr val="0093A1"/>
                </a:solidFill>
                <a:effectLst/>
              </a:rPr>
              <a:t>Vermilion_City_FRLG.png</a:t>
            </a:r>
            <a:br>
              <a:rPr lang="en-US" dirty="0">
                <a:solidFill>
                  <a:srgbClr val="0093A1"/>
                </a:solidFill>
                <a:effectLst/>
              </a:rPr>
            </a:br>
            <a:r>
              <a:rPr lang="en-US" dirty="0">
                <a:solidFill>
                  <a:srgbClr val="0093A1"/>
                </a:solidFill>
                <a:effectLst/>
              </a:rPr>
              <a:t> </a:t>
            </a:r>
            <a:endParaRPr lang="en-US" dirty="0"/>
          </a:p>
        </p:txBody>
      </p:sp>
      <p:sp>
        <p:nvSpPr>
          <p:cNvPr id="4" name="Slide Number Placeholder 3"/>
          <p:cNvSpPr>
            <a:spLocks noGrp="1"/>
          </p:cNvSpPr>
          <p:nvPr>
            <p:ph type="sldNum" sz="quarter" idx="5"/>
          </p:nvPr>
        </p:nvSpPr>
        <p:spPr/>
        <p:txBody>
          <a:bodyPr/>
          <a:lstStyle/>
          <a:p>
            <a:fld id="{4970B036-1422-4C36-8158-C30E1C0769EB}" type="slidenum">
              <a:rPr lang="nl-NL" smtClean="0"/>
              <a:t>33</a:t>
            </a:fld>
            <a:endParaRPr lang="nl-NL"/>
          </a:p>
        </p:txBody>
      </p:sp>
    </p:spTree>
    <p:extLst>
      <p:ext uri="{BB962C8B-B14F-4D97-AF65-F5344CB8AC3E}">
        <p14:creationId xmlns:p14="http://schemas.microsoft.com/office/powerpoint/2010/main" val="4487912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6.png"/><Relationship Id="rId5" Type="http://schemas.openxmlformats.org/officeDocument/2006/relationships/image" Target="../media/image2.png"/><Relationship Id="rId4"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grpSp>
        <p:nvGrpSpPr>
          <p:cNvPr id="15" name="Groep 14">
            <a:extLst>
              <a:ext uri="{FF2B5EF4-FFF2-40B4-BE49-F238E27FC236}">
                <a16:creationId xmlns:a16="http://schemas.microsoft.com/office/drawing/2014/main" id="{50B04124-1E68-4203-A398-300DE8A9B0B3}"/>
              </a:ext>
            </a:extLst>
          </p:cNvPr>
          <p:cNvGrpSpPr/>
          <p:nvPr userDrawn="1"/>
        </p:nvGrpSpPr>
        <p:grpSpPr>
          <a:xfrm>
            <a:off x="-2172832" y="152630"/>
            <a:ext cx="2046443" cy="2135136"/>
            <a:chOff x="-2172832" y="1897500"/>
            <a:chExt cx="2046443" cy="2135136"/>
          </a:xfrm>
        </p:grpSpPr>
        <p:sp>
          <p:nvSpPr>
            <p:cNvPr id="16" name="Toelichting 2">
              <a:extLst>
                <a:ext uri="{FF2B5EF4-FFF2-40B4-BE49-F238E27FC236}">
                  <a16:creationId xmlns:a16="http://schemas.microsoft.com/office/drawing/2014/main" id="{EF5FCD81-6E8D-44ED-B3BB-3D7A2722A3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17" name="Afbeelding 16">
              <a:extLst>
                <a:ext uri="{FF2B5EF4-FFF2-40B4-BE49-F238E27FC236}">
                  <a16:creationId xmlns:a16="http://schemas.microsoft.com/office/drawing/2014/main" id="{EC14DE48-4F0E-43EC-B736-6BEEB06E6521}"/>
                </a:ext>
              </a:extLst>
            </p:cNvPr>
            <p:cNvPicPr>
              <a:picLocks noChangeAspect="1"/>
            </p:cNvPicPr>
            <p:nvPr userDrawn="1"/>
          </p:nvPicPr>
          <p:blipFill>
            <a:blip r:embed="rId2"/>
            <a:stretch>
              <a:fillRect/>
            </a:stretch>
          </p:blipFill>
          <p:spPr>
            <a:xfrm>
              <a:off x="-1720819" y="2405204"/>
              <a:ext cx="514350" cy="762000"/>
            </a:xfrm>
            <a:prstGeom prst="rect">
              <a:avLst/>
            </a:prstGeom>
          </p:spPr>
        </p:pic>
        <p:sp>
          <p:nvSpPr>
            <p:cNvPr id="18" name="Pijl: links 17">
              <a:extLst>
                <a:ext uri="{FF2B5EF4-FFF2-40B4-BE49-F238E27FC236}">
                  <a16:creationId xmlns:a16="http://schemas.microsoft.com/office/drawing/2014/main" id="{BEFD3151-502C-4722-9080-A1720BC9EAF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19" name="Afbeelding 18">
              <a:extLst>
                <a:ext uri="{FF2B5EF4-FFF2-40B4-BE49-F238E27FC236}">
                  <a16:creationId xmlns:a16="http://schemas.microsoft.com/office/drawing/2014/main" id="{24130D00-8AA9-4DA1-8F00-36B2187743C9}"/>
                </a:ext>
              </a:extLst>
            </p:cNvPr>
            <p:cNvPicPr>
              <a:picLocks noChangeAspect="1"/>
            </p:cNvPicPr>
            <p:nvPr userDrawn="1"/>
          </p:nvPicPr>
          <p:blipFill>
            <a:blip r:embed="rId3"/>
            <a:stretch>
              <a:fillRect/>
            </a:stretch>
          </p:blipFill>
          <p:spPr>
            <a:xfrm>
              <a:off x="-1730279" y="3784986"/>
              <a:ext cx="962025" cy="247650"/>
            </a:xfrm>
            <a:prstGeom prst="rect">
              <a:avLst/>
            </a:prstGeom>
          </p:spPr>
        </p:pic>
      </p:gr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6"/>
          <a:stretch>
            <a:fillRect/>
          </a:stretch>
        </p:blipFill>
        <p:spPr>
          <a:xfrm>
            <a:off x="9625362" y="4334037"/>
            <a:ext cx="2566638" cy="2523963"/>
          </a:xfrm>
          <a:prstGeom prst="rect">
            <a:avLst/>
          </a:prstGeom>
        </p:spPr>
      </p:pic>
      <p:pic>
        <p:nvPicPr>
          <p:cNvPr id="6" name="Afbeelding 5">
            <a:extLst>
              <a:ext uri="{FF2B5EF4-FFF2-40B4-BE49-F238E27FC236}">
                <a16:creationId xmlns:a16="http://schemas.microsoft.com/office/drawing/2014/main" id="{C837B75C-F199-4271-B6BD-AF8B451AE845}"/>
              </a:ext>
            </a:extLst>
          </p:cNvPr>
          <p:cNvPicPr>
            <a:picLocks noChangeAspect="1"/>
          </p:cNvPicPr>
          <p:nvPr userDrawn="1"/>
        </p:nvPicPr>
        <p:blipFill>
          <a:blip r:embed="rId7"/>
          <a:stretch>
            <a:fillRect/>
          </a:stretch>
        </p:blipFill>
        <p:spPr>
          <a:xfrm>
            <a:off x="-2020432" y="4534453"/>
            <a:ext cx="1827354" cy="1067068"/>
          </a:xfrm>
          <a:prstGeom prst="rect">
            <a:avLst/>
          </a:prstGeom>
        </p:spPr>
      </p:pic>
      <p:sp>
        <p:nvSpPr>
          <p:cNvPr id="14" name="Toelichting 2">
            <a:extLst>
              <a:ext uri="{FF2B5EF4-FFF2-40B4-BE49-F238E27FC236}">
                <a16:creationId xmlns:a16="http://schemas.microsoft.com/office/drawing/2014/main" id="{D5AA82F1-8152-40F5-9057-E87AE036462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spTree>
    <p:extLst>
      <p:ext uri="{BB962C8B-B14F-4D97-AF65-F5344CB8AC3E}">
        <p14:creationId xmlns:p14="http://schemas.microsoft.com/office/powerpoint/2010/main" val="191824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en-US"/>
              <a:t>Click to edit Master title style</a:t>
            </a:r>
            <a:endParaRPr lang="nl-NL" dirty="0"/>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3197731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pic>
        <p:nvPicPr>
          <p:cNvPr id="14" name="Afbeelding 13">
            <a:extLst>
              <a:ext uri="{FF2B5EF4-FFF2-40B4-BE49-F238E27FC236}">
                <a16:creationId xmlns:a16="http://schemas.microsoft.com/office/drawing/2014/main" id="{9F653371-7DF9-43F3-A744-BB311A26ADE5}"/>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1582767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hasCustomPrompt="1"/>
          </p:nvPr>
        </p:nvSpPr>
        <p:spPr>
          <a:xfrm>
            <a:off x="2799762" y="0"/>
            <a:ext cx="9392245" cy="6858000"/>
          </a:xfrm>
          <a:prstGeom prst="rect">
            <a:avLst/>
          </a:prstGeom>
          <a:solidFill>
            <a:schemeClr val="bg1">
              <a:lumMod val="85000"/>
            </a:schemeClr>
          </a:solidFill>
        </p:spPr>
        <p:txBody>
          <a:bodyPr vert="horz"/>
          <a:lstStyle>
            <a:lvl1pPr marL="0" indent="0" algn="ctr">
              <a:buNone/>
              <a:defRPr sz="1877">
                <a:latin typeface="Arial"/>
                <a:cs typeface="Arial"/>
              </a:defRPr>
            </a:lvl1pPr>
          </a:lstStyle>
          <a:p>
            <a:r>
              <a:rPr lang="nl-NL"/>
              <a:t>   afbeelding </a:t>
            </a:r>
          </a:p>
        </p:txBody>
      </p:sp>
      <p:sp>
        <p:nvSpPr>
          <p:cNvPr id="9" name="Tijdelijke aanduiding voor tekst 3"/>
          <p:cNvSpPr>
            <a:spLocks noGrp="1"/>
          </p:cNvSpPr>
          <p:nvPr>
            <p:ph type="body" sz="quarter" idx="19" hasCustomPrompt="1"/>
          </p:nvPr>
        </p:nvSpPr>
        <p:spPr>
          <a:xfrm>
            <a:off x="7920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920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854695" y="5864400"/>
            <a:ext cx="1393809"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920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rgbClr val="10264E"/>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50093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lvl1pPr>
          </a:lstStyle>
          <a:p>
            <a:r>
              <a:rPr lang="en-US"/>
              <a:t>Click icon to add media</a:t>
            </a:r>
            <a:endParaRPr lang="nl-NL" dirty="0"/>
          </a:p>
        </p:txBody>
      </p:sp>
    </p:spTree>
    <p:extLst>
      <p:ext uri="{BB962C8B-B14F-4D97-AF65-F5344CB8AC3E}">
        <p14:creationId xmlns:p14="http://schemas.microsoft.com/office/powerpoint/2010/main" val="14177796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3430804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en-US"/>
              <a:t>Click to edit Master title style</a:t>
            </a:r>
            <a:endParaRPr lang="nl-NL"/>
          </a:p>
        </p:txBody>
      </p:sp>
    </p:spTree>
    <p:extLst>
      <p:ext uri="{BB962C8B-B14F-4D97-AF65-F5344CB8AC3E}">
        <p14:creationId xmlns:p14="http://schemas.microsoft.com/office/powerpoint/2010/main" val="18198860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10809513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12600560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104046676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2387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pic>
        <p:nvPicPr>
          <p:cNvPr id="22" name="Afbeelding 21" descr="Afbeelding met tekst, kruiswoordpuzzel&#10;&#10;Beschrijving is gegenereerd met hoge betrouwbaarheid">
            <a:extLst>
              <a:ext uri="{FF2B5EF4-FFF2-40B4-BE49-F238E27FC236}">
                <a16:creationId xmlns:a16="http://schemas.microsoft.com/office/drawing/2014/main" id="{B13FCDC4-A14A-484F-9DBF-06586F7A83D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5862216"/>
            <a:ext cx="1558406" cy="476672"/>
          </a:xfrm>
          <a:prstGeom prst="rect">
            <a:avLst/>
          </a:prstGeom>
        </p:spPr>
      </p:pic>
      <p:pic>
        <p:nvPicPr>
          <p:cNvPr id="4" name="Afbeelding 3">
            <a:extLst>
              <a:ext uri="{FF2B5EF4-FFF2-40B4-BE49-F238E27FC236}">
                <a16:creationId xmlns:a16="http://schemas.microsoft.com/office/drawing/2014/main" id="{54B706E4-A4BE-477F-82CC-F72E42955CBD}"/>
              </a:ext>
            </a:extLst>
          </p:cNvPr>
          <p:cNvPicPr>
            <a:picLocks noChangeAspect="1"/>
          </p:cNvPicPr>
          <p:nvPr userDrawn="1"/>
        </p:nvPicPr>
        <p:blipFill>
          <a:blip r:embed="rId4"/>
          <a:stretch>
            <a:fillRect/>
          </a:stretch>
        </p:blipFill>
        <p:spPr>
          <a:xfrm>
            <a:off x="9625362" y="4334037"/>
            <a:ext cx="2566638" cy="2523963"/>
          </a:xfrm>
          <a:prstGeom prst="rect">
            <a:avLst/>
          </a:prstGeom>
        </p:spPr>
      </p:pic>
      <p:grpSp>
        <p:nvGrpSpPr>
          <p:cNvPr id="23" name="Groep 22">
            <a:extLst>
              <a:ext uri="{FF2B5EF4-FFF2-40B4-BE49-F238E27FC236}">
                <a16:creationId xmlns:a16="http://schemas.microsoft.com/office/drawing/2014/main" id="{3E8A8880-7730-431F-AE9A-DCBC5EAC42B7}"/>
              </a:ext>
            </a:extLst>
          </p:cNvPr>
          <p:cNvGrpSpPr/>
          <p:nvPr userDrawn="1"/>
        </p:nvGrpSpPr>
        <p:grpSpPr>
          <a:xfrm>
            <a:off x="-2172832" y="152630"/>
            <a:ext cx="2046443" cy="2135136"/>
            <a:chOff x="-2172832" y="1897500"/>
            <a:chExt cx="2046443" cy="2135136"/>
          </a:xfrm>
        </p:grpSpPr>
        <p:sp>
          <p:nvSpPr>
            <p:cNvPr id="25" name="Toelichting 2">
              <a:extLst>
                <a:ext uri="{FF2B5EF4-FFF2-40B4-BE49-F238E27FC236}">
                  <a16:creationId xmlns:a16="http://schemas.microsoft.com/office/drawing/2014/main" id="{9B34B3FE-E4AE-40DF-A09E-426A8F12D9BB}"/>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26" name="Afbeelding 25">
              <a:extLst>
                <a:ext uri="{FF2B5EF4-FFF2-40B4-BE49-F238E27FC236}">
                  <a16:creationId xmlns:a16="http://schemas.microsoft.com/office/drawing/2014/main" id="{5143361C-5DF2-431A-B9F5-9276F414644D}"/>
                </a:ext>
              </a:extLst>
            </p:cNvPr>
            <p:cNvPicPr>
              <a:picLocks noChangeAspect="1"/>
            </p:cNvPicPr>
            <p:nvPr userDrawn="1"/>
          </p:nvPicPr>
          <p:blipFill>
            <a:blip r:embed="rId5"/>
            <a:stretch>
              <a:fillRect/>
            </a:stretch>
          </p:blipFill>
          <p:spPr>
            <a:xfrm>
              <a:off x="-1720819" y="2405204"/>
              <a:ext cx="514350" cy="762000"/>
            </a:xfrm>
            <a:prstGeom prst="rect">
              <a:avLst/>
            </a:prstGeom>
          </p:spPr>
        </p:pic>
        <p:sp>
          <p:nvSpPr>
            <p:cNvPr id="27" name="Pijl: links 26">
              <a:extLst>
                <a:ext uri="{FF2B5EF4-FFF2-40B4-BE49-F238E27FC236}">
                  <a16:creationId xmlns:a16="http://schemas.microsoft.com/office/drawing/2014/main" id="{2079E277-138B-4D33-A24B-0E7044E0F4FD}"/>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28" name="Afbeelding 27">
              <a:extLst>
                <a:ext uri="{FF2B5EF4-FFF2-40B4-BE49-F238E27FC236}">
                  <a16:creationId xmlns:a16="http://schemas.microsoft.com/office/drawing/2014/main" id="{EC6B0999-D8A9-4161-B730-BEA0100F8908}"/>
                </a:ext>
              </a:extLst>
            </p:cNvPr>
            <p:cNvPicPr>
              <a:picLocks noChangeAspect="1"/>
            </p:cNvPicPr>
            <p:nvPr userDrawn="1"/>
          </p:nvPicPr>
          <p:blipFill>
            <a:blip r:embed="rId6"/>
            <a:stretch>
              <a:fillRect/>
            </a:stretch>
          </p:blipFill>
          <p:spPr>
            <a:xfrm>
              <a:off x="-1730279" y="3784986"/>
              <a:ext cx="962025" cy="247650"/>
            </a:xfrm>
            <a:prstGeom prst="rect">
              <a:avLst/>
            </a:prstGeom>
          </p:spPr>
        </p:pic>
      </p:grpSp>
      <p:sp>
        <p:nvSpPr>
          <p:cNvPr id="29" name="Toelichting 2">
            <a:extLst>
              <a:ext uri="{FF2B5EF4-FFF2-40B4-BE49-F238E27FC236}">
                <a16:creationId xmlns:a16="http://schemas.microsoft.com/office/drawing/2014/main" id="{957417A6-5F27-48D9-B170-4BED8FE7BAA6}"/>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0" name="Afbeelding 29">
            <a:extLst>
              <a:ext uri="{FF2B5EF4-FFF2-40B4-BE49-F238E27FC236}">
                <a16:creationId xmlns:a16="http://schemas.microsoft.com/office/drawing/2014/main" id="{43CC7DDC-CD82-4FB1-8596-4110825613F0}"/>
              </a:ext>
            </a:extLst>
          </p:cNvPr>
          <p:cNvPicPr>
            <a:picLocks noChangeAspect="1"/>
          </p:cNvPicPr>
          <p:nvPr userDrawn="1"/>
        </p:nvPicPr>
        <p:blipFill>
          <a:blip r:embed="rId7"/>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44939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32BD0861-2791-419F-BCA1-D4601FCA4B8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BE99F4A9-BFCA-4F5F-952E-85C3599F3E71}"/>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35CD95FF-2E0D-4FC8-85CB-BFD94B756AAE}"/>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0D306B90-0F35-4FFC-BE52-3FA8EBEDD2C4}"/>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9849B456-C437-4DDB-9989-358F6DADBB24}"/>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82C270EB-D26F-4560-ABAD-921524997EAB}"/>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7D803087-9477-4001-A5DD-CB2A244025AB}"/>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3606432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eldia met donkere foto">
    <p:bg>
      <p:bgPr>
        <a:solidFill>
          <a:schemeClr val="bg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5F5F5F"/>
          </a:solidFill>
        </p:spPr>
        <p:txBody>
          <a:bodyPr wrap="square">
            <a:noAutofit/>
          </a:bodyPr>
          <a:lstStyle>
            <a:lvl1pPr marL="0" indent="0" algn="ctr">
              <a:lnSpc>
                <a:spcPct val="100000"/>
              </a:lnSpc>
              <a:buNone/>
              <a:defRPr>
                <a:solidFill>
                  <a:schemeClr val="bg1"/>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bg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2800"/>
            <a:ext cx="2664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14" name="Tijdelijke aanduiding voor tekst 13">
            <a:extLst>
              <a:ext uri="{FF2B5EF4-FFF2-40B4-BE49-F238E27FC236}">
                <a16:creationId xmlns:a16="http://schemas.microsoft.com/office/drawing/2014/main" id="{ACDA0D89-AC29-4AF7-A2B0-B1C1CD4F1403}"/>
              </a:ext>
            </a:extLst>
          </p:cNvPr>
          <p:cNvSpPr>
            <a:spLocks noGrp="1"/>
          </p:cNvSpPr>
          <p:nvPr>
            <p:ph type="body" sz="quarter" idx="18" hasCustomPrompt="1"/>
          </p:nvPr>
        </p:nvSpPr>
        <p:spPr>
          <a:xfrm>
            <a:off x="792000" y="5860800"/>
            <a:ext cx="1558800" cy="475200"/>
          </a:xfrm>
          <a:blipFill>
            <a:blip r:embed="rId3"/>
            <a:stretch>
              <a:fillRect/>
            </a:stretch>
          </a:blipFill>
        </p:spPr>
        <p:txBody>
          <a:bodyPr>
            <a:normAutofit/>
          </a:bodyPr>
          <a:lstStyle>
            <a:lvl1pPr marL="0" indent="0">
              <a:buNone/>
              <a:defRPr sz="100">
                <a:solidFill>
                  <a:schemeClr val="accent5"/>
                </a:solidFill>
              </a:defRPr>
            </a:lvl1pPr>
          </a:lstStyle>
          <a:p>
            <a:pPr lvl="0"/>
            <a:r>
              <a:rPr lang="nl-NL" dirty="0"/>
              <a:t> </a:t>
            </a:r>
          </a:p>
        </p:txBody>
      </p:sp>
      <p:sp>
        <p:nvSpPr>
          <p:cNvPr id="24" name="Toelichting 2">
            <a:extLst>
              <a:ext uri="{FF2B5EF4-FFF2-40B4-BE49-F238E27FC236}">
                <a16:creationId xmlns:a16="http://schemas.microsoft.com/office/drawing/2014/main" id="{A25424A8-6ADE-4C80-B106-497161FBD436}"/>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5" name="Toelichting 2">
            <a:extLst>
              <a:ext uri="{FF2B5EF4-FFF2-40B4-BE49-F238E27FC236}">
                <a16:creationId xmlns:a16="http://schemas.microsoft.com/office/drawing/2014/main" id="{BA9CD39E-B253-4330-9459-D93654698BBF}"/>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07029A24-C4D9-4030-9EB9-B0AC9C928DD2}"/>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AA8F4D99-C6D1-4E3C-BCE8-1443EF8F17CE}"/>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0430BE02-109A-4EEF-86E9-08F08B9A5B00}"/>
                </a:ext>
              </a:extLst>
            </p:cNvPr>
            <p:cNvPicPr>
              <a:picLocks noChangeAspect="1"/>
            </p:cNvPicPr>
            <p:nvPr userDrawn="1"/>
          </p:nvPicPr>
          <p:blipFill>
            <a:blip r:embed="rId4"/>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B1B51437-2FDF-40FC-9165-6D7A436D1791}"/>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7C6A46C7-C03B-4B7E-862B-524979AF0D28}"/>
                </a:ext>
              </a:extLst>
            </p:cNvPr>
            <p:cNvPicPr>
              <a:picLocks noChangeAspect="1"/>
            </p:cNvPicPr>
            <p:nvPr userDrawn="1"/>
          </p:nvPicPr>
          <p:blipFill>
            <a:blip r:embed="rId5"/>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EF5C04AE-D2D7-4820-9ADC-EFACB74857C0}"/>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E2D0D723-0A3F-4B3F-9DCA-59A99E05F2D5}"/>
              </a:ext>
            </a:extLst>
          </p:cNvPr>
          <p:cNvPicPr>
            <a:picLocks noChangeAspect="1"/>
          </p:cNvPicPr>
          <p:nvPr userDrawn="1"/>
        </p:nvPicPr>
        <p:blipFill>
          <a:blip r:embed="rId6"/>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551411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solidFill>
                  <a:srgbClr val="5F5F5F"/>
                </a:solidFill>
              </a:defRPr>
            </a:lvl1pPr>
          </a:lstStyle>
          <a:p>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nl-NL" dirty="0"/>
              <a:t>Klik om stijl te bewerken</a:t>
            </a:r>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dirty="0"/>
              <a:t>Klikken om de ondertitelstijl van het model te bewerken</a:t>
            </a:r>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E2380242-DE04-4C4B-B979-553CA11513C5}"/>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1D4479E5-5FDD-46FA-9115-AB83010D4E9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48035117-054C-4798-9992-D78FD4BDF76D}"/>
                </a:ext>
              </a:extLst>
            </p:cNvPr>
            <p:cNvPicPr>
              <a:picLocks noChangeAspect="1"/>
            </p:cNvPicPr>
            <p:nvPr userDrawn="1"/>
          </p:nvPicPr>
          <p:blipFill>
            <a:blip r:embed="rId3"/>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643A25E-239B-44F4-8563-1FA0F9B88AAF}"/>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C5A9B3AC-B383-4C9B-BD10-10F2C56A21B7}"/>
                </a:ext>
              </a:extLst>
            </p:cNvPr>
            <p:cNvPicPr>
              <a:picLocks noChangeAspect="1"/>
            </p:cNvPicPr>
            <p:nvPr userDrawn="1"/>
          </p:nvPicPr>
          <p:blipFill>
            <a:blip r:embed="rId4"/>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7D5D2241-B490-4F41-BEC3-53F45C84B0B5}"/>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457FD49A-98E0-428B-A504-647F1B67AD5A}"/>
              </a:ext>
            </a:extLst>
          </p:cNvPr>
          <p:cNvPicPr>
            <a:picLocks noChangeAspect="1"/>
          </p:cNvPicPr>
          <p:nvPr userDrawn="1"/>
        </p:nvPicPr>
        <p:blipFill>
          <a:blip r:embed="rId5"/>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20822960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Tree>
    <p:extLst>
      <p:ext uri="{BB962C8B-B14F-4D97-AF65-F5344CB8AC3E}">
        <p14:creationId xmlns:p14="http://schemas.microsoft.com/office/powerpoint/2010/main" val="367119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28867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nl-NL" dirty="0"/>
              <a:t>Klik om stijl te bewerken</a:t>
            </a:r>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42223930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9110125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20" name="Rechthoekige driehoek 19">
            <a:extLst>
              <a:ext uri="{FF2B5EF4-FFF2-40B4-BE49-F238E27FC236}">
                <a16:creationId xmlns:a16="http://schemas.microsoft.com/office/drawing/2014/main" id="{407D44EA-1D44-4444-B862-4E1D768999CB}"/>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nl-NL" dirty="0"/>
              <a:t>Klik om stijl te bewerken</a:t>
            </a:r>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6019924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nl-NL"/>
              <a:t>Klik om stijl te bewerken</a:t>
            </a:r>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8739188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kst + foto">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6408000" y="2016000"/>
            <a:ext cx="4752000" cy="4140000"/>
          </a:xfrm>
          <a:solidFill>
            <a:srgbClr val="DDDDDD"/>
          </a:solidFill>
        </p:spPr>
        <p:txBody>
          <a:bodyPr/>
          <a:lstStyle>
            <a:lvl1pPr marL="0" indent="0">
              <a:buNone/>
              <a:defRPr>
                <a:solidFill>
                  <a:srgbClr val="5F5F5F"/>
                </a:solidFill>
              </a:defRPr>
            </a:lvl1pPr>
          </a:lstStyle>
          <a:p>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1296000" y="2016000"/>
            <a:ext cx="4752000" cy="4140000"/>
          </a:xfrm>
        </p:spPr>
        <p:txBody>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el 1">
            <a:extLst>
              <a:ext uri="{FF2B5EF4-FFF2-40B4-BE49-F238E27FC236}">
                <a16:creationId xmlns:a16="http://schemas.microsoft.com/office/drawing/2014/main" id="{738FCF43-34BC-4877-99C4-553FED40A82A}"/>
              </a:ext>
            </a:extLst>
          </p:cNvPr>
          <p:cNvSpPr>
            <a:spLocks noGrp="1"/>
          </p:cNvSpPr>
          <p:nvPr>
            <p:ph type="title"/>
          </p:nvPr>
        </p:nvSpPr>
        <p:spPr>
          <a:xfrm>
            <a:off x="1296000" y="720000"/>
            <a:ext cx="9864000" cy="1296000"/>
          </a:xfrm>
        </p:spPr>
        <p:txBody>
          <a:bodyPr/>
          <a:lstStyle/>
          <a:p>
            <a:r>
              <a:rPr lang="nl-NL" dirty="0"/>
              <a:t>Klik om stijl te bewerken</a:t>
            </a:r>
          </a:p>
        </p:txBody>
      </p:sp>
      <p:sp>
        <p:nvSpPr>
          <p:cNvPr id="6" name="Toelichting 2">
            <a:extLst>
              <a:ext uri="{FF2B5EF4-FFF2-40B4-BE49-F238E27FC236}">
                <a16:creationId xmlns:a16="http://schemas.microsoft.com/office/drawing/2014/main" id="{2AE071F3-A4E4-4B65-B53D-260EF67AF5F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1475831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3x afbeelding">
    <p:spTree>
      <p:nvGrpSpPr>
        <p:cNvPr id="1" name=""/>
        <p:cNvGrpSpPr/>
        <p:nvPr/>
      </p:nvGrpSpPr>
      <p:grpSpPr>
        <a:xfrm>
          <a:off x="0" y="0"/>
          <a:ext cx="0" cy="0"/>
          <a:chOff x="0" y="0"/>
          <a:chExt cx="0" cy="0"/>
        </a:xfrm>
      </p:grpSpPr>
      <p:sp>
        <p:nvSpPr>
          <p:cNvPr id="10" name="Tijdelijke aanduiding voor afbeelding 7"/>
          <p:cNvSpPr>
            <a:spLocks noGrp="1"/>
          </p:cNvSpPr>
          <p:nvPr>
            <p:ph type="pic" sz="quarter" idx="10" hasCustomPrompt="1"/>
          </p:nvPr>
        </p:nvSpPr>
        <p:spPr>
          <a:xfrm>
            <a:off x="7920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dirty="0"/>
              <a:t>   afbeelding </a:t>
            </a:r>
          </a:p>
        </p:txBody>
      </p:sp>
      <p:sp>
        <p:nvSpPr>
          <p:cNvPr id="13" name="Tijdelijke aanduiding voor afbeelding 7"/>
          <p:cNvSpPr>
            <a:spLocks noGrp="1"/>
          </p:cNvSpPr>
          <p:nvPr>
            <p:ph type="pic" sz="quarter" idx="17" hasCustomPrompt="1"/>
          </p:nvPr>
        </p:nvSpPr>
        <p:spPr>
          <a:xfrm>
            <a:off x="44766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15" name="Tijdelijke aanduiding voor afbeelding 7"/>
          <p:cNvSpPr>
            <a:spLocks noGrp="1"/>
          </p:cNvSpPr>
          <p:nvPr>
            <p:ph type="pic" sz="quarter" idx="18" hasCustomPrompt="1"/>
          </p:nvPr>
        </p:nvSpPr>
        <p:spPr>
          <a:xfrm>
            <a:off x="8161200" y="2570365"/>
            <a:ext cx="3240000" cy="2726807"/>
          </a:xfrm>
          <a:prstGeom prst="rect">
            <a:avLst/>
          </a:prstGeom>
          <a:solidFill>
            <a:schemeClr val="bg1">
              <a:lumMod val="85000"/>
            </a:schemeClr>
          </a:solidFill>
        </p:spPr>
        <p:txBody>
          <a:bodyPr vert="horz"/>
          <a:lstStyle>
            <a:lvl1pPr marL="0" indent="0" algn="ctr">
              <a:lnSpc>
                <a:spcPct val="120000"/>
              </a:lnSpc>
              <a:buNone/>
              <a:defRPr sz="1877">
                <a:solidFill>
                  <a:srgbClr val="5F5F5F"/>
                </a:solidFill>
                <a:latin typeface="Arial"/>
                <a:cs typeface="Arial"/>
              </a:defRPr>
            </a:lvl1pPr>
          </a:lstStyle>
          <a:p>
            <a:r>
              <a:rPr lang="nl-NL"/>
              <a:t>   afbeelding </a:t>
            </a:r>
          </a:p>
        </p:txBody>
      </p:sp>
      <p:sp>
        <p:nvSpPr>
          <p:cNvPr id="6" name="Tijdelijke aanduiding voor tekst 3"/>
          <p:cNvSpPr>
            <a:spLocks noGrp="1"/>
          </p:cNvSpPr>
          <p:nvPr>
            <p:ph type="body" sz="quarter" idx="19" hasCustomPrompt="1"/>
          </p:nvPr>
        </p:nvSpPr>
        <p:spPr>
          <a:xfrm>
            <a:off x="7920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1" name="Tijdelijke aanduiding voor tekst 3"/>
          <p:cNvSpPr>
            <a:spLocks noGrp="1"/>
          </p:cNvSpPr>
          <p:nvPr>
            <p:ph type="body" sz="quarter" idx="20" hasCustomPrompt="1"/>
          </p:nvPr>
        </p:nvSpPr>
        <p:spPr>
          <a:xfrm>
            <a:off x="44766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12" name="Tijdelijke aanduiding voor tekst 3"/>
          <p:cNvSpPr>
            <a:spLocks noGrp="1"/>
          </p:cNvSpPr>
          <p:nvPr>
            <p:ph type="body" sz="quarter" idx="21" hasCustomPrompt="1"/>
          </p:nvPr>
        </p:nvSpPr>
        <p:spPr>
          <a:xfrm>
            <a:off x="8161200" y="1620449"/>
            <a:ext cx="3240000" cy="845610"/>
          </a:xfrm>
          <a:prstGeom prst="rect">
            <a:avLst/>
          </a:prstGeom>
        </p:spPr>
        <p:txBody>
          <a:bodyPr vert="horz" lIns="0" tIns="0" rIns="0" bIns="0">
            <a:normAutofit/>
          </a:bodyPr>
          <a:lstStyle>
            <a:lvl1pPr marL="0" marR="0" indent="0" algn="ctr" defTabSz="912579" rtl="0" eaLnBrk="1" fontAlgn="auto" latinLnBrk="0" hangingPunct="1">
              <a:lnSpc>
                <a:spcPct val="120000"/>
              </a:lnSpc>
              <a:spcBef>
                <a:spcPts val="0"/>
              </a:spcBef>
              <a:spcAft>
                <a:spcPts val="0"/>
              </a:spcAft>
              <a:buClrTx/>
              <a:buSzTx/>
              <a:buFont typeface="Arial" panose="020B0604020202020204" pitchFamily="34" charset="0"/>
              <a:buNone/>
              <a:tabLst/>
              <a:defRPr sz="240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[titel]</a:t>
            </a:r>
          </a:p>
        </p:txBody>
      </p:sp>
      <p:sp>
        <p:nvSpPr>
          <p:cNvPr id="9" name="Rechthoekige driehoek 8">
            <a:extLst>
              <a:ext uri="{FF2B5EF4-FFF2-40B4-BE49-F238E27FC236}">
                <a16:creationId xmlns:a16="http://schemas.microsoft.com/office/drawing/2014/main" id="{9C51F134-137F-4BF3-9A97-480E30E344AA}"/>
              </a:ext>
            </a:extLst>
          </p:cNvPr>
          <p:cNvSpPr/>
          <p:nvPr userDrawn="1"/>
        </p:nvSpPr>
        <p:spPr>
          <a:xfrm rot="5400000">
            <a:off x="0" y="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pic>
        <p:nvPicPr>
          <p:cNvPr id="16" name="Afbeelding 15">
            <a:extLst>
              <a:ext uri="{FF2B5EF4-FFF2-40B4-BE49-F238E27FC236}">
                <a16:creationId xmlns:a16="http://schemas.microsoft.com/office/drawing/2014/main" id="{1BDAA57A-66F3-4443-82D1-C061603D7563}"/>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2011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dia met lichte foto">
    <p:bg>
      <p:bgPr>
        <a:solidFill>
          <a:schemeClr val="tx1"/>
        </a:solidFill>
        <a:effectLst/>
      </p:bgPr>
    </p:bg>
    <p:spTree>
      <p:nvGrpSpPr>
        <p:cNvPr id="1" name=""/>
        <p:cNvGrpSpPr/>
        <p:nvPr/>
      </p:nvGrpSpPr>
      <p:grpSpPr>
        <a:xfrm>
          <a:off x="0" y="0"/>
          <a:ext cx="0" cy="0"/>
          <a:chOff x="0" y="0"/>
          <a:chExt cx="0" cy="0"/>
        </a:xfrm>
      </p:grpSpPr>
      <p:sp>
        <p:nvSpPr>
          <p:cNvPr id="22" name="Tijdelijke aanduiding voor afbeelding 21">
            <a:extLst>
              <a:ext uri="{FF2B5EF4-FFF2-40B4-BE49-F238E27FC236}">
                <a16:creationId xmlns:a16="http://schemas.microsoft.com/office/drawing/2014/main" id="{128520C4-8B76-4C22-9A16-F93551D3C168}"/>
              </a:ext>
            </a:extLst>
          </p:cNvPr>
          <p:cNvSpPr>
            <a:spLocks noGrp="1"/>
          </p:cNvSpPr>
          <p:nvPr>
            <p:ph type="pic" sz="quarter" idx="16"/>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066000 h 6858000"/>
              <a:gd name="connsiteX3" fmla="*/ 11400000 w 12192000"/>
              <a:gd name="connsiteY3" fmla="*/ 6858000 h 6858000"/>
              <a:gd name="connsiteX4" fmla="*/ 0 w 1219200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858000">
                <a:moveTo>
                  <a:pt x="0" y="0"/>
                </a:moveTo>
                <a:lnTo>
                  <a:pt x="12192000" y="0"/>
                </a:lnTo>
                <a:lnTo>
                  <a:pt x="12192000" y="6066000"/>
                </a:lnTo>
                <a:lnTo>
                  <a:pt x="11400000" y="6858000"/>
                </a:lnTo>
                <a:lnTo>
                  <a:pt x="0" y="6858000"/>
                </a:lnTo>
                <a:close/>
              </a:path>
            </a:pathLst>
          </a:custGeom>
          <a:solidFill>
            <a:srgbClr val="DDDDDD"/>
          </a:solidFill>
        </p:spPr>
        <p:txBody>
          <a:bodyPr wrap="square">
            <a:noAutofit/>
          </a:bodyPr>
          <a:lstStyle>
            <a:lvl1pPr marL="0" indent="0" algn="ctr">
              <a:lnSpc>
                <a:spcPct val="100000"/>
              </a:lnSpc>
              <a:buNone/>
              <a:defRPr/>
            </a:lvl1pPr>
          </a:lstStyle>
          <a:p>
            <a:r>
              <a:rPr lang="en-US"/>
              <a:t>Click icon to add picture</a:t>
            </a:r>
            <a:endParaRPr lang="nl-NL" dirty="0"/>
          </a:p>
        </p:txBody>
      </p:sp>
      <p:sp>
        <p:nvSpPr>
          <p:cNvPr id="2" name="Titel 1">
            <a:extLst>
              <a:ext uri="{FF2B5EF4-FFF2-40B4-BE49-F238E27FC236}">
                <a16:creationId xmlns:a16="http://schemas.microsoft.com/office/drawing/2014/main" id="{D571307B-333B-4591-8BC7-DC50216CB4AA}"/>
              </a:ext>
            </a:extLst>
          </p:cNvPr>
          <p:cNvSpPr>
            <a:spLocks noGrp="1"/>
          </p:cNvSpPr>
          <p:nvPr>
            <p:ph type="ctrTitle"/>
          </p:nvPr>
        </p:nvSpPr>
        <p:spPr>
          <a:xfrm>
            <a:off x="792000" y="1324800"/>
            <a:ext cx="9648000" cy="1865600"/>
          </a:xfrm>
        </p:spPr>
        <p:txBody>
          <a:bodyPr anchor="t" anchorCtr="0"/>
          <a:lstStyle>
            <a:lvl1pPr algn="l">
              <a:defRPr sz="4700">
                <a:solidFill>
                  <a:schemeClr val="tx1"/>
                </a:solidFill>
              </a:defRPr>
            </a:lvl1pPr>
          </a:lstStyle>
          <a:p>
            <a:r>
              <a:rPr lang="en-US"/>
              <a:t>Click to edit Master title style</a:t>
            </a:r>
            <a:endParaRPr lang="nl-NL" dirty="0"/>
          </a:p>
        </p:txBody>
      </p:sp>
      <p:sp>
        <p:nvSpPr>
          <p:cNvPr id="3" name="Ondertitel 2">
            <a:extLst>
              <a:ext uri="{FF2B5EF4-FFF2-40B4-BE49-F238E27FC236}">
                <a16:creationId xmlns:a16="http://schemas.microsoft.com/office/drawing/2014/main" id="{CE0477F3-851B-4CC7-8C61-61E6ABC6C330}"/>
              </a:ext>
            </a:extLst>
          </p:cNvPr>
          <p:cNvSpPr>
            <a:spLocks noGrp="1"/>
          </p:cNvSpPr>
          <p:nvPr>
            <p:ph type="subTitle" idx="1"/>
          </p:nvPr>
        </p:nvSpPr>
        <p:spPr>
          <a:xfrm>
            <a:off x="792000" y="3712400"/>
            <a:ext cx="9648000" cy="1545400"/>
          </a:xfrm>
        </p:spPr>
        <p:txBody>
          <a:bodyPr/>
          <a:lstStyle>
            <a:lvl1pPr marL="0" indent="0" algn="l">
              <a:lnSpc>
                <a:spcPct val="105000"/>
              </a:lnSpc>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dirty="0"/>
          </a:p>
        </p:txBody>
      </p:sp>
      <p:sp>
        <p:nvSpPr>
          <p:cNvPr id="9" name="Tijdelijke aanduiding voor tekst 8">
            <a:extLst>
              <a:ext uri="{FF2B5EF4-FFF2-40B4-BE49-F238E27FC236}">
                <a16:creationId xmlns:a16="http://schemas.microsoft.com/office/drawing/2014/main" id="{0CD97FCA-990D-428D-B8B1-866C08E2C5F9}"/>
              </a:ext>
            </a:extLst>
          </p:cNvPr>
          <p:cNvSpPr>
            <a:spLocks noGrp="1"/>
          </p:cNvSpPr>
          <p:nvPr>
            <p:ph type="body" sz="quarter" idx="17" hasCustomPrompt="1"/>
          </p:nvPr>
        </p:nvSpPr>
        <p:spPr>
          <a:xfrm>
            <a:off x="792000" y="896400"/>
            <a:ext cx="270000" cy="223200"/>
          </a:xfrm>
          <a:blipFill dpi="0" rotWithShape="1">
            <a:blip r:embed="rId2"/>
            <a:srcRect/>
            <a:stretch>
              <a:fillRect/>
            </a:stretch>
          </a:blipFill>
        </p:spPr>
        <p:txBody>
          <a:bodyPr>
            <a:normAutofit/>
          </a:bodyPr>
          <a:lstStyle>
            <a:lvl1pPr marL="0" indent="0" algn="l">
              <a:lnSpc>
                <a:spcPct val="100000"/>
              </a:lnSpc>
              <a:buNone/>
              <a:defRPr sz="100">
                <a:solidFill>
                  <a:schemeClr val="bg1"/>
                </a:solidFill>
              </a:defRPr>
            </a:lvl1pPr>
            <a:lvl2pPr>
              <a:defRPr sz="100">
                <a:solidFill>
                  <a:schemeClr val="bg1"/>
                </a:solidFill>
              </a:defRPr>
            </a:lvl2pPr>
            <a:lvl3pPr>
              <a:defRPr sz="100">
                <a:solidFill>
                  <a:schemeClr val="bg1"/>
                </a:solidFill>
              </a:defRPr>
            </a:lvl3pPr>
            <a:lvl4pPr>
              <a:defRPr sz="100">
                <a:solidFill>
                  <a:schemeClr val="bg1"/>
                </a:solidFill>
              </a:defRPr>
            </a:lvl4pPr>
            <a:lvl5pPr>
              <a:defRPr sz="100">
                <a:solidFill>
                  <a:schemeClr val="bg1"/>
                </a:solidFill>
              </a:defRPr>
            </a:lvl5pPr>
          </a:lstStyle>
          <a:p>
            <a:pPr lvl="0"/>
            <a:r>
              <a:rPr lang="nl-NL" dirty="0"/>
              <a:t> </a:t>
            </a:r>
          </a:p>
        </p:txBody>
      </p:sp>
      <p:sp>
        <p:nvSpPr>
          <p:cNvPr id="20" name="Toelichting 2">
            <a:extLst>
              <a:ext uri="{FF2B5EF4-FFF2-40B4-BE49-F238E27FC236}">
                <a16:creationId xmlns:a16="http://schemas.microsoft.com/office/drawing/2014/main" id="{58888936-6C5E-417F-BEF5-E2EF5FB87309}"/>
              </a:ext>
            </a:extLst>
          </p:cNvPr>
          <p:cNvSpPr txBox="1"/>
          <p:nvPr userDrawn="1"/>
        </p:nvSpPr>
        <p:spPr>
          <a:xfrm>
            <a:off x="12358572" y="3201792"/>
            <a:ext cx="2031009" cy="3554819"/>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Foto instellen</a:t>
            </a:r>
          </a:p>
          <a:p>
            <a:pPr>
              <a:lnSpc>
                <a:spcPct val="100000"/>
              </a:lnSpc>
            </a:pPr>
            <a:r>
              <a:rPr lang="nl-NL" sz="1050" baseline="0" noProof="1">
                <a:solidFill>
                  <a:schemeClr val="tx1"/>
                </a:solidFill>
                <a:latin typeface="+mn-lt"/>
                <a:cs typeface="Arial" panose="020B0604020202020204" pitchFamily="34" charset="0"/>
              </a:rPr>
              <a:t>Het fotokader wordt altijd vanuit het midden van de gekozen foto gevuld. </a:t>
            </a:r>
          </a:p>
          <a:p>
            <a:pPr>
              <a:lnSpc>
                <a:spcPct val="100000"/>
              </a:lnSpc>
            </a:pPr>
            <a:endParaRPr lang="nl-NL" sz="1050" baseline="0" noProof="1">
              <a:solidFill>
                <a:schemeClr val="tx1"/>
              </a:solidFill>
              <a:latin typeface="+mn-lt"/>
              <a:cs typeface="Arial" panose="020B0604020202020204" pitchFamily="34" charset="0"/>
            </a:endParaRPr>
          </a:p>
          <a:p>
            <a:pPr>
              <a:lnSpc>
                <a:spcPct val="100000"/>
              </a:lnSpc>
            </a:pPr>
            <a:r>
              <a:rPr lang="nl-NL" sz="1050" b="0" i="0" u="none" baseline="0" noProof="1">
                <a:solidFill>
                  <a:schemeClr val="tx1"/>
                </a:solidFill>
                <a:latin typeface="+mn-lt"/>
                <a:cs typeface="Arial" panose="020B0604020202020204" pitchFamily="34" charset="0"/>
              </a:rPr>
              <a:t>Als je een ander gedeelte van de foto wilt zien, gebruik je de functie ‘bijsnijden’: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Selecteer de foto op de dia; het kader wordt vierkant weergegeven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Bijsnijden</a:t>
            </a:r>
            <a:r>
              <a:rPr lang="nl-NL" sz="1050" b="0" i="0" u="none" baseline="0" noProof="1">
                <a:solidFill>
                  <a:schemeClr val="tx1"/>
                </a:solidFill>
                <a:latin typeface="+mn-lt"/>
                <a:cs typeface="Arial" panose="020B0604020202020204" pitchFamily="34" charset="0"/>
              </a:rPr>
              <a:t>.</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Nu kun je de foto bewegen en daarmee het gewenste deel in beeld schuiven. Ook kun je de foto vergroten/verkleinen door met de greepjes in de hoeken te slepen.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Klik naast het kader om de bijsnijden-functie te verlaten.</a:t>
            </a:r>
          </a:p>
        </p:txBody>
      </p:sp>
      <p:sp>
        <p:nvSpPr>
          <p:cNvPr id="21" name="Toelichting 2">
            <a:extLst>
              <a:ext uri="{FF2B5EF4-FFF2-40B4-BE49-F238E27FC236}">
                <a16:creationId xmlns:a16="http://schemas.microsoft.com/office/drawing/2014/main" id="{0F8C9FE2-BA24-4C8F-A357-4D9EF1B0D229}"/>
              </a:ext>
            </a:extLst>
          </p:cNvPr>
          <p:cNvSpPr txBox="1"/>
          <p:nvPr userDrawn="1"/>
        </p:nvSpPr>
        <p:spPr>
          <a:xfrm>
            <a:off x="12358572" y="0"/>
            <a:ext cx="2031009" cy="3070071"/>
          </a:xfrm>
          <a:prstGeom prst="rect">
            <a:avLst/>
          </a:prstGeom>
          <a:noFill/>
        </p:spPr>
        <p:txBody>
          <a:bodyPr wrap="square" lIns="0" tIns="0" rIns="0" bIns="0" rtlCol="0">
            <a:spAutoFit/>
          </a:bodyPr>
          <a:lstStyle/>
          <a:p>
            <a:pPr>
              <a:lnSpc>
                <a:spcPct val="100000"/>
              </a:lnSpc>
            </a:pPr>
            <a:r>
              <a:rPr lang="nl-NL" sz="1050" b="1" baseline="0" noProof="1">
                <a:solidFill>
                  <a:schemeClr val="tx2"/>
                </a:solidFill>
                <a:latin typeface="+mn-lt"/>
                <a:cs typeface="Arial" panose="020B0604020202020204" pitchFamily="34" charset="0"/>
              </a:rPr>
              <a:t>Dia herstellen</a:t>
            </a: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Als de elementen niet (meer) op de juiste manier (over elkaar) liggen kun je de dia-indeling herstellen:</a:t>
            </a:r>
          </a:p>
          <a:p>
            <a:pPr marL="200699" indent="-200699">
              <a:lnSpc>
                <a:spcPct val="100000"/>
              </a:lnSpc>
              <a:buFont typeface="Arial" panose="020B0604020202020204" pitchFamily="34" charset="0"/>
              <a:buChar cha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Start</a:t>
            </a:r>
            <a:r>
              <a:rPr lang="nl-NL" sz="1050" b="0" i="0" u="none" baseline="0" noProof="1">
                <a:solidFill>
                  <a:schemeClr val="tx1"/>
                </a:solidFill>
                <a:latin typeface="+mn-lt"/>
                <a:cs typeface="Arial" panose="020B0604020202020204" pitchFamily="34" charset="0"/>
              </a:rPr>
              <a:t>:</a:t>
            </a:r>
            <a:r>
              <a:rPr lang="nl-NL" sz="1050" b="1" i="0" u="none" baseline="0" noProof="1">
                <a:solidFill>
                  <a:schemeClr val="tx1"/>
                </a:solidFill>
                <a:latin typeface="+mn-lt"/>
                <a:cs typeface="Arial" panose="020B0604020202020204" pitchFamily="34" charset="0"/>
              </a:rPr>
              <a:t> </a:t>
            </a:r>
            <a:r>
              <a:rPr lang="nl-NL" sz="1050" b="0" i="0" u="none" baseline="0" noProof="1">
                <a:solidFill>
                  <a:schemeClr val="tx1"/>
                </a:solidFill>
                <a:latin typeface="+mn-lt"/>
                <a:cs typeface="Arial" panose="020B0604020202020204" pitchFamily="34" charset="0"/>
              </a:rPr>
              <a:t>klik op </a:t>
            </a:r>
            <a:r>
              <a:rPr lang="nl-NL" sz="1050" b="1" i="0" u="none" baseline="0" noProof="1">
                <a:solidFill>
                  <a:schemeClr val="tx1"/>
                </a:solidFill>
                <a:latin typeface="+mn-lt"/>
                <a:cs typeface="Arial" panose="020B0604020202020204" pitchFamily="34" charset="0"/>
              </a:rPr>
              <a:t>Opnieuw instellen</a:t>
            </a:r>
            <a:r>
              <a:rPr lang="nl-NL" sz="1050" b="0" i="0" u="none" baseline="0" noProof="1">
                <a:solidFill>
                  <a:schemeClr val="tx1"/>
                </a:solidFill>
                <a:latin typeface="+mn-lt"/>
                <a:cs typeface="Arial" panose="020B0604020202020204" pitchFamily="34" charset="0"/>
              </a:rPr>
              <a:t>.</a:t>
            </a:r>
          </a:p>
          <a:p>
            <a:pPr marL="0" indent="0">
              <a:lnSpc>
                <a:spcPct val="100000"/>
              </a:lnSpc>
              <a:buFont typeface="Arial" panose="020B0604020202020204" pitchFamily="34" charset="0"/>
              <a:buNone/>
            </a:pPr>
            <a:endParaRPr lang="nl-NL" sz="1050" b="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50" b="0" i="0" u="none" baseline="0" noProof="1">
                <a:solidFill>
                  <a:schemeClr val="tx1"/>
                </a:solidFill>
                <a:latin typeface="+mn-lt"/>
                <a:cs typeface="Arial" panose="020B0604020202020204" pitchFamily="34" charset="0"/>
              </a:rPr>
              <a:t>Helaas moet je hierna eventuele ‘bijsnijdingen’ opnieuw instellen.</a:t>
            </a:r>
          </a:p>
          <a:p>
            <a:pPr marL="0" marR="0" lvl="0" indent="0" algn="l" defTabSz="1070397" rtl="0" eaLnBrk="1" fontAlgn="auto" latinLnBrk="0" hangingPunct="1">
              <a:lnSpc>
                <a:spcPct val="100000"/>
              </a:lnSpc>
              <a:spcBef>
                <a:spcPts val="0"/>
              </a:spcBef>
              <a:spcAft>
                <a:spcPts val="0"/>
              </a:spcAft>
              <a:buClrTx/>
              <a:buSzTx/>
              <a:buFont typeface="Arial" panose="020B0604020202020204" pitchFamily="34" charset="0"/>
              <a:buNone/>
              <a:tabLst/>
              <a:defRPr/>
            </a:pPr>
            <a:r>
              <a:rPr lang="nl-NL" sz="1050" b="0" i="0" u="none" baseline="0" noProof="1">
                <a:solidFill>
                  <a:schemeClr val="tx1"/>
                </a:solidFill>
                <a:latin typeface="+mn-lt"/>
                <a:cs typeface="Arial" panose="020B0604020202020204" pitchFamily="34" charset="0"/>
              </a:rPr>
              <a:t>Je kunt dit voorkomen door de bijsnijdingen eerst te verwijderen: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Selecteer de foto. </a:t>
            </a:r>
          </a:p>
          <a:p>
            <a:pPr marL="200699" marR="0" lvl="0" indent="-200699" algn="l" defTabSz="107039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i="0" u="none" baseline="0" noProof="1">
                <a:solidFill>
                  <a:schemeClr val="tx1"/>
                </a:solidFill>
                <a:latin typeface="+mn-lt"/>
                <a:cs typeface="Arial" panose="020B0604020202020204" pitchFamily="34" charset="0"/>
              </a:rPr>
              <a:t>Op tab </a:t>
            </a:r>
            <a:r>
              <a:rPr lang="nl-NL" sz="1050" b="1" i="0" u="none" baseline="0" noProof="1">
                <a:solidFill>
                  <a:schemeClr val="tx1"/>
                </a:solidFill>
                <a:latin typeface="+mn-lt"/>
                <a:cs typeface="Arial" panose="020B0604020202020204" pitchFamily="34" charset="0"/>
              </a:rPr>
              <a:t>Hulpmiddelen voor tekenen / Opmaak</a:t>
            </a:r>
            <a:r>
              <a:rPr lang="nl-NL" sz="1050" b="0" i="0" u="none" baseline="0" noProof="1">
                <a:solidFill>
                  <a:schemeClr val="tx1"/>
                </a:solidFill>
                <a:latin typeface="+mn-lt"/>
                <a:cs typeface="Arial" panose="020B0604020202020204" pitchFamily="34" charset="0"/>
              </a:rPr>
              <a:t>: klik op </a:t>
            </a:r>
            <a:r>
              <a:rPr lang="nl-NL" sz="1050" b="1" i="0" u="none" baseline="0" noProof="1">
                <a:solidFill>
                  <a:schemeClr val="tx1"/>
                </a:solidFill>
                <a:latin typeface="+mn-lt"/>
                <a:cs typeface="Arial" panose="020B0604020202020204" pitchFamily="34" charset="0"/>
              </a:rPr>
              <a:t>Afbeeldingen comprimeren</a:t>
            </a:r>
            <a:r>
              <a:rPr lang="nl-NL" sz="1050" b="0" i="0" u="none" baseline="0" noProof="1">
                <a:solidFill>
                  <a:schemeClr val="tx1"/>
                </a:solidFill>
                <a:latin typeface="+mn-lt"/>
                <a:cs typeface="Arial" panose="020B0604020202020204" pitchFamily="34" charset="0"/>
              </a:rPr>
              <a:t> en selecteer </a:t>
            </a:r>
            <a:r>
              <a:rPr lang="nl-NL" sz="1050" b="1" i="0" u="none" baseline="0" noProof="1">
                <a:solidFill>
                  <a:schemeClr val="tx1"/>
                </a:solidFill>
                <a:latin typeface="+mn-lt"/>
                <a:cs typeface="Arial" panose="020B0604020202020204" pitchFamily="34" charset="0"/>
              </a:rPr>
              <a:t>Bijgesneden gebieden van afbeeldingen verwijderen</a:t>
            </a:r>
            <a:r>
              <a:rPr lang="nl-NL" sz="1050" b="0" i="0" u="none" baseline="0" noProof="1">
                <a:solidFill>
                  <a:schemeClr val="tx1"/>
                </a:solidFill>
                <a:latin typeface="+mn-lt"/>
                <a:cs typeface="Arial" panose="020B0604020202020204" pitchFamily="34" charset="0"/>
              </a:rPr>
              <a:t>.</a:t>
            </a:r>
          </a:p>
        </p:txBody>
      </p:sp>
      <p:grpSp>
        <p:nvGrpSpPr>
          <p:cNvPr id="28" name="Groep 27">
            <a:extLst>
              <a:ext uri="{FF2B5EF4-FFF2-40B4-BE49-F238E27FC236}">
                <a16:creationId xmlns:a16="http://schemas.microsoft.com/office/drawing/2014/main" id="{BE146738-8187-4BD2-A109-7553796348B6}"/>
              </a:ext>
            </a:extLst>
          </p:cNvPr>
          <p:cNvGrpSpPr/>
          <p:nvPr userDrawn="1"/>
        </p:nvGrpSpPr>
        <p:grpSpPr>
          <a:xfrm>
            <a:off x="-2172832" y="152630"/>
            <a:ext cx="2046443" cy="2135136"/>
            <a:chOff x="-2172832" y="1897500"/>
            <a:chExt cx="2046443" cy="2135136"/>
          </a:xfrm>
        </p:grpSpPr>
        <p:sp>
          <p:nvSpPr>
            <p:cNvPr id="29" name="Toelichting 2">
              <a:extLst>
                <a:ext uri="{FF2B5EF4-FFF2-40B4-BE49-F238E27FC236}">
                  <a16:creationId xmlns:a16="http://schemas.microsoft.com/office/drawing/2014/main" id="{2DBC996F-99C8-4D5B-AEDD-8F14050228D9}"/>
                </a:ext>
              </a:extLst>
            </p:cNvPr>
            <p:cNvSpPr txBox="1"/>
            <p:nvPr userDrawn="1"/>
          </p:nvSpPr>
          <p:spPr>
            <a:xfrm>
              <a:off x="-2172832" y="1897500"/>
              <a:ext cx="2046443" cy="1846659"/>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Nieuwe dia</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aseline="0" noProof="1">
                  <a:solidFill>
                    <a:schemeClr val="tx1"/>
                  </a:solidFill>
                  <a:latin typeface="+mn-lt"/>
                  <a:cs typeface="Arial" panose="020B0604020202020204" pitchFamily="34" charset="0"/>
                </a:rPr>
                <a:t>-tab </a:t>
              </a:r>
              <a:r>
                <a:rPr lang="nl-NL" sz="1000" u="sng" baseline="0" noProof="1">
                  <a:solidFill>
                    <a:schemeClr val="tx1"/>
                  </a:solidFill>
                  <a:latin typeface="+mn-lt"/>
                  <a:cs typeface="Arial" panose="020B0604020202020204" pitchFamily="34" charset="0"/>
                </a:rPr>
                <a:t>op het tekstje onder </a:t>
              </a:r>
              <a:r>
                <a:rPr lang="nl-NL" sz="1000" baseline="0" noProof="1">
                  <a:solidFill>
                    <a:schemeClr val="tx1"/>
                  </a:solidFill>
                  <a:latin typeface="+mn-lt"/>
                  <a:cs typeface="Arial" panose="020B0604020202020204" pitchFamily="34" charset="0"/>
                </a:rPr>
                <a:t>het pictogram </a:t>
              </a:r>
              <a:r>
                <a:rPr lang="nl-NL" sz="1000" b="1" baseline="0" noProof="1">
                  <a:solidFill>
                    <a:schemeClr val="tx1"/>
                  </a:solidFill>
                  <a:latin typeface="+mn-lt"/>
                  <a:cs typeface="Arial" panose="020B0604020202020204" pitchFamily="34" charset="0"/>
                </a:rPr>
                <a:t>Nieuwe dia</a:t>
              </a:r>
              <a:r>
                <a:rPr lang="nl-NL" sz="1000" baseline="0" noProof="1">
                  <a:solidFill>
                    <a:schemeClr val="tx1"/>
                  </a:solidFill>
                  <a:latin typeface="+mn-lt"/>
                  <a:cs typeface="Arial" panose="020B0604020202020204" pitchFamily="34" charset="0"/>
                </a:rPr>
                <a:t>:</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endParaRPr lang="nl-NL" sz="1000" b="1" baseline="0" noProof="1">
                <a:solidFill>
                  <a:schemeClr val="tx1"/>
                </a:solidFill>
                <a:latin typeface="+mn-lt"/>
                <a:cs typeface="Arial" panose="020B0604020202020204" pitchFamily="34" charset="0"/>
              </a:endParaRPr>
            </a:p>
            <a:p>
              <a:pPr>
                <a:lnSpc>
                  <a:spcPct val="100000"/>
                </a:lnSpc>
              </a:pPr>
              <a:r>
                <a:rPr lang="nl-NL" sz="1000" b="1" baseline="0" noProof="1">
                  <a:solidFill>
                    <a:schemeClr val="accent2"/>
                  </a:solidFill>
                  <a:latin typeface="+mn-lt"/>
                  <a:cs typeface="Arial" panose="020B0604020202020204" pitchFamily="34" charset="0"/>
                </a:rPr>
                <a:t>Andere indeling voor huidige dia</a:t>
              </a:r>
            </a:p>
            <a:p>
              <a:pPr>
                <a:lnSpc>
                  <a:spcPct val="100000"/>
                </a:lnSpc>
              </a:pPr>
              <a:r>
                <a:rPr lang="nl-NL" sz="1000" b="0" baseline="0" noProof="1">
                  <a:solidFill>
                    <a:schemeClr val="tx1"/>
                  </a:solidFill>
                  <a:latin typeface="+mn-lt"/>
                  <a:cs typeface="Arial" panose="020B0604020202020204" pitchFamily="34" charset="0"/>
                </a:rPr>
                <a:t>Klik op de </a:t>
              </a:r>
              <a:r>
                <a:rPr lang="nl-NL" sz="1000" b="1" baseline="0" noProof="1">
                  <a:solidFill>
                    <a:schemeClr val="tx1"/>
                  </a:solidFill>
                  <a:latin typeface="+mn-lt"/>
                  <a:cs typeface="Arial" panose="020B0604020202020204" pitchFamily="34" charset="0"/>
                </a:rPr>
                <a:t>Start</a:t>
              </a:r>
              <a:r>
                <a:rPr lang="nl-NL" sz="1000" b="0" baseline="0" noProof="1">
                  <a:solidFill>
                    <a:schemeClr val="tx1"/>
                  </a:solidFill>
                  <a:latin typeface="+mn-lt"/>
                  <a:cs typeface="Arial" panose="020B0604020202020204" pitchFamily="34" charset="0"/>
                </a:rPr>
                <a:t>-tab op Indeling:</a:t>
              </a:r>
            </a:p>
          </p:txBody>
        </p:sp>
        <p:pic>
          <p:nvPicPr>
            <p:cNvPr id="30" name="Afbeelding 29">
              <a:extLst>
                <a:ext uri="{FF2B5EF4-FFF2-40B4-BE49-F238E27FC236}">
                  <a16:creationId xmlns:a16="http://schemas.microsoft.com/office/drawing/2014/main" id="{1939F5F1-5D4F-4461-9A94-52EF82EE60D8}"/>
                </a:ext>
              </a:extLst>
            </p:cNvPr>
            <p:cNvPicPr>
              <a:picLocks noChangeAspect="1"/>
            </p:cNvPicPr>
            <p:nvPr userDrawn="1"/>
          </p:nvPicPr>
          <p:blipFill>
            <a:blip r:embed="rId3"/>
            <a:stretch>
              <a:fillRect/>
            </a:stretch>
          </p:blipFill>
          <p:spPr>
            <a:xfrm>
              <a:off x="-1720819" y="2405204"/>
              <a:ext cx="514350" cy="762000"/>
            </a:xfrm>
            <a:prstGeom prst="rect">
              <a:avLst/>
            </a:prstGeom>
          </p:spPr>
        </p:pic>
        <p:sp>
          <p:nvSpPr>
            <p:cNvPr id="31" name="Pijl: links 30">
              <a:extLst>
                <a:ext uri="{FF2B5EF4-FFF2-40B4-BE49-F238E27FC236}">
                  <a16:creationId xmlns:a16="http://schemas.microsoft.com/office/drawing/2014/main" id="{57ECED57-F7F9-4D97-A1AA-0E4CB7F905C8}"/>
                </a:ext>
              </a:extLst>
            </p:cNvPr>
            <p:cNvSpPr/>
            <p:nvPr userDrawn="1"/>
          </p:nvSpPr>
          <p:spPr>
            <a:xfrm>
              <a:off x="-1249266" y="2906162"/>
              <a:ext cx="514350" cy="18107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nl-NL">
                <a:solidFill>
                  <a:schemeClr val="tx1"/>
                </a:solidFill>
              </a:endParaRPr>
            </a:p>
          </p:txBody>
        </p:sp>
        <p:pic>
          <p:nvPicPr>
            <p:cNvPr id="32" name="Afbeelding 31">
              <a:extLst>
                <a:ext uri="{FF2B5EF4-FFF2-40B4-BE49-F238E27FC236}">
                  <a16:creationId xmlns:a16="http://schemas.microsoft.com/office/drawing/2014/main" id="{FB007FD4-75A6-4597-BC31-9C0ABA112C0B}"/>
                </a:ext>
              </a:extLst>
            </p:cNvPr>
            <p:cNvPicPr>
              <a:picLocks noChangeAspect="1"/>
            </p:cNvPicPr>
            <p:nvPr userDrawn="1"/>
          </p:nvPicPr>
          <p:blipFill>
            <a:blip r:embed="rId4"/>
            <a:stretch>
              <a:fillRect/>
            </a:stretch>
          </p:blipFill>
          <p:spPr>
            <a:xfrm>
              <a:off x="-1730279" y="3784986"/>
              <a:ext cx="962025" cy="247650"/>
            </a:xfrm>
            <a:prstGeom prst="rect">
              <a:avLst/>
            </a:prstGeom>
          </p:spPr>
        </p:pic>
      </p:grpSp>
      <p:sp>
        <p:nvSpPr>
          <p:cNvPr id="33" name="Toelichting 2">
            <a:extLst>
              <a:ext uri="{FF2B5EF4-FFF2-40B4-BE49-F238E27FC236}">
                <a16:creationId xmlns:a16="http://schemas.microsoft.com/office/drawing/2014/main" id="{4AC97971-A551-4EFE-A7DF-0E5E3603CC1D}"/>
              </a:ext>
            </a:extLst>
          </p:cNvPr>
          <p:cNvSpPr txBox="1"/>
          <p:nvPr userDrawn="1"/>
        </p:nvSpPr>
        <p:spPr>
          <a:xfrm>
            <a:off x="-2172832" y="2500247"/>
            <a:ext cx="2141781" cy="4308872"/>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Licht of donker</a:t>
            </a:r>
          </a:p>
          <a:p>
            <a:pPr>
              <a:lnSpc>
                <a:spcPct val="100000"/>
              </a:lnSpc>
            </a:pPr>
            <a:r>
              <a:rPr lang="nl-NL" sz="1000" b="0" baseline="0" noProof="1">
                <a:solidFill>
                  <a:schemeClr val="tx1"/>
                </a:solidFill>
                <a:latin typeface="+mn-lt"/>
                <a:cs typeface="Arial" panose="020B0604020202020204" pitchFamily="34" charset="0"/>
              </a:rPr>
              <a:t>Deze template bevat twee ontwerpen: één met voornamelijk witte en één met voornamelijk donkergrijze achtergronden.</a:t>
            </a:r>
          </a:p>
          <a:p>
            <a:pPr>
              <a:lnSpc>
                <a:spcPct val="100000"/>
              </a:lnSpc>
            </a:pPr>
            <a:endParaRPr lang="nl-NL" sz="1000" b="0" baseline="0" noProof="1">
              <a:solidFill>
                <a:schemeClr val="tx1"/>
              </a:solidFill>
              <a:latin typeface="+mn-lt"/>
              <a:cs typeface="Arial" panose="020B0604020202020204" pitchFamily="34" charset="0"/>
            </a:endParaRPr>
          </a:p>
          <a:p>
            <a:pPr>
              <a:lnSpc>
                <a:spcPct val="100000"/>
              </a:lnSpc>
            </a:pPr>
            <a:r>
              <a:rPr lang="nl-NL" sz="1000" b="0" baseline="0" noProof="1">
                <a:solidFill>
                  <a:schemeClr val="tx1"/>
                </a:solidFill>
                <a:latin typeface="+mn-lt"/>
                <a:cs typeface="Arial" panose="020B0604020202020204" pitchFamily="34" charset="0"/>
              </a:rPr>
              <a:t>In de ruimte waar je presenteert kun je kiezen welke van de twee het prettigst is. Je kiest één van de twee ontwerpen als volgt:</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tab </a:t>
            </a:r>
            <a:r>
              <a:rPr lang="nl-NL" sz="1000" b="1" baseline="0" noProof="1">
                <a:solidFill>
                  <a:schemeClr val="tx1"/>
                </a:solidFill>
                <a:latin typeface="+mn-lt"/>
                <a:cs typeface="Arial" panose="020B0604020202020204" pitchFamily="34" charset="0"/>
              </a:rPr>
              <a:t>Ontwerpen</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Uiterst links staan de twee ontwerpen van InfoSupport:</a:t>
            </a: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endParaRPr lang="nl-NL" sz="1000" b="0" baseline="0" noProof="1">
              <a:solidFill>
                <a:schemeClr val="tx1"/>
              </a:solidFill>
              <a:latin typeface="+mn-lt"/>
              <a:cs typeface="Arial" panose="020B0604020202020204" pitchFamily="34" charset="0"/>
            </a:endParaRP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Klik op het gewenste ontwerp.</a:t>
            </a:r>
          </a:p>
          <a:p>
            <a:pPr marL="171450" indent="-171450">
              <a:lnSpc>
                <a:spcPct val="100000"/>
              </a:lnSpc>
              <a:buFont typeface="Arial" panose="020B0604020202020204" pitchFamily="34" charset="0"/>
              <a:buChar char="•"/>
            </a:pPr>
            <a:r>
              <a:rPr lang="nl-NL" sz="1000" b="0" baseline="0" noProof="1">
                <a:solidFill>
                  <a:schemeClr val="tx1"/>
                </a:solidFill>
                <a:latin typeface="+mn-lt"/>
                <a:cs typeface="Arial" panose="020B0604020202020204" pitchFamily="34" charset="0"/>
              </a:rPr>
              <a:t>Alle dia’s in je presentatie worden omgezet naar dat ontwerp.</a:t>
            </a:r>
          </a:p>
          <a:p>
            <a:pPr marL="0" indent="0">
              <a:lnSpc>
                <a:spcPct val="100000"/>
              </a:lnSpc>
              <a:buFont typeface="Arial" panose="020B0604020202020204" pitchFamily="34" charset="0"/>
              <a:buNone/>
            </a:pPr>
            <a:endParaRPr lang="nl-NL" sz="1000" b="0" i="1"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b="0" i="1" baseline="0" noProof="1">
                <a:solidFill>
                  <a:schemeClr val="tx1"/>
                </a:solidFill>
                <a:latin typeface="+mn-lt"/>
                <a:cs typeface="Arial" panose="020B0604020202020204" pitchFamily="34" charset="0"/>
              </a:rPr>
              <a:t>Let op: eventueel handmatig opgemaakte dia’s worden </a:t>
            </a:r>
            <a:r>
              <a:rPr lang="nl-NL" sz="1000" b="0" i="1" u="sng" baseline="0" noProof="1">
                <a:solidFill>
                  <a:schemeClr val="tx1"/>
                </a:solidFill>
                <a:latin typeface="+mn-lt"/>
                <a:cs typeface="Arial" panose="020B0604020202020204" pitchFamily="34" charset="0"/>
              </a:rPr>
              <a:t>niet</a:t>
            </a:r>
            <a:r>
              <a:rPr lang="nl-NL" sz="1000" b="0" i="1" baseline="0" noProof="1">
                <a:solidFill>
                  <a:schemeClr val="tx1"/>
                </a:solidFill>
                <a:latin typeface="+mn-lt"/>
                <a:cs typeface="Arial" panose="020B0604020202020204" pitchFamily="34" charset="0"/>
              </a:rPr>
              <a:t> omgezet.</a:t>
            </a:r>
          </a:p>
        </p:txBody>
      </p:sp>
      <p:pic>
        <p:nvPicPr>
          <p:cNvPr id="34" name="Afbeelding 33">
            <a:extLst>
              <a:ext uri="{FF2B5EF4-FFF2-40B4-BE49-F238E27FC236}">
                <a16:creationId xmlns:a16="http://schemas.microsoft.com/office/drawing/2014/main" id="{59CBA8FD-0EFF-4BD9-A350-B4A42F509849}"/>
              </a:ext>
            </a:extLst>
          </p:cNvPr>
          <p:cNvPicPr>
            <a:picLocks noChangeAspect="1"/>
          </p:cNvPicPr>
          <p:nvPr userDrawn="1"/>
        </p:nvPicPr>
        <p:blipFill>
          <a:blip r:embed="rId5"/>
          <a:stretch>
            <a:fillRect/>
          </a:stretch>
        </p:blipFill>
        <p:spPr>
          <a:xfrm>
            <a:off x="-2020432" y="4534453"/>
            <a:ext cx="1827354" cy="1067068"/>
          </a:xfrm>
          <a:prstGeom prst="rect">
            <a:avLst/>
          </a:prstGeom>
        </p:spPr>
      </p:pic>
    </p:spTree>
    <p:extLst>
      <p:ext uri="{BB962C8B-B14F-4D97-AF65-F5344CB8AC3E}">
        <p14:creationId xmlns:p14="http://schemas.microsoft.com/office/powerpoint/2010/main" val="37042218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Even voorstellen ...">
    <p:spTree>
      <p:nvGrpSpPr>
        <p:cNvPr id="1" name=""/>
        <p:cNvGrpSpPr/>
        <p:nvPr/>
      </p:nvGrpSpPr>
      <p:grpSpPr>
        <a:xfrm>
          <a:off x="0" y="0"/>
          <a:ext cx="0" cy="0"/>
          <a:chOff x="0" y="0"/>
          <a:chExt cx="0" cy="0"/>
        </a:xfrm>
      </p:grpSpPr>
      <p:sp>
        <p:nvSpPr>
          <p:cNvPr id="13" name="Tijdelijke aanduiding voor afbeelding 7"/>
          <p:cNvSpPr>
            <a:spLocks noGrp="1"/>
          </p:cNvSpPr>
          <p:nvPr>
            <p:ph type="pic" sz="quarter" idx="18"/>
          </p:nvPr>
        </p:nvSpPr>
        <p:spPr>
          <a:xfrm>
            <a:off x="2799762" y="0"/>
            <a:ext cx="9392245" cy="6858000"/>
          </a:xfrm>
          <a:prstGeom prst="rect">
            <a:avLst/>
          </a:prstGeom>
          <a:solidFill>
            <a:schemeClr val="bg1">
              <a:lumMod val="85000"/>
            </a:schemeClr>
          </a:solidFill>
        </p:spPr>
        <p:txBody>
          <a:bodyPr vert="horz"/>
          <a:lstStyle>
            <a:lvl1pPr marL="0" indent="0" algn="ctr">
              <a:buNone/>
              <a:defRPr sz="1877">
                <a:solidFill>
                  <a:srgbClr val="5F5F5F"/>
                </a:solidFill>
                <a:latin typeface="Arial"/>
                <a:cs typeface="Arial"/>
              </a:defRPr>
            </a:lvl1pPr>
          </a:lstStyle>
          <a:p>
            <a:endParaRPr lang="nl-NL" dirty="0"/>
          </a:p>
        </p:txBody>
      </p:sp>
      <p:sp>
        <p:nvSpPr>
          <p:cNvPr id="9" name="Tijdelijke aanduiding voor tekst 3"/>
          <p:cNvSpPr>
            <a:spLocks noGrp="1"/>
          </p:cNvSpPr>
          <p:nvPr>
            <p:ph type="body" sz="quarter" idx="19" hasCustomPrompt="1"/>
          </p:nvPr>
        </p:nvSpPr>
        <p:spPr>
          <a:xfrm>
            <a:off x="777600" y="1600664"/>
            <a:ext cx="4320000" cy="521521"/>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2347" b="1">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[functie]</a:t>
            </a:r>
          </a:p>
        </p:txBody>
      </p:sp>
      <p:sp>
        <p:nvSpPr>
          <p:cNvPr id="11" name="Tijdelijke aanduiding voor tekst 3"/>
          <p:cNvSpPr>
            <a:spLocks noGrp="1"/>
          </p:cNvSpPr>
          <p:nvPr>
            <p:ph type="body" sz="quarter" idx="28" hasCustomPrompt="1"/>
          </p:nvPr>
        </p:nvSpPr>
        <p:spPr>
          <a:xfrm>
            <a:off x="777600" y="2122185"/>
            <a:ext cx="4320000" cy="464603"/>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[e-mailadres]</a:t>
            </a:r>
          </a:p>
        </p:txBody>
      </p:sp>
      <p:pic>
        <p:nvPicPr>
          <p:cNvPr id="3" name="Afbeelding 2">
            <a:extLst>
              <a:ext uri="{FF2B5EF4-FFF2-40B4-BE49-F238E27FC236}">
                <a16:creationId xmlns:a16="http://schemas.microsoft.com/office/drawing/2014/main" id="{2C5E712C-5496-4582-9FCF-C3F14CF788B6}"/>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791341" y="5864400"/>
            <a:ext cx="1520518" cy="464603"/>
          </a:xfrm>
          <a:prstGeom prst="rect">
            <a:avLst/>
          </a:prstGeom>
        </p:spPr>
      </p:pic>
      <p:sp>
        <p:nvSpPr>
          <p:cNvPr id="4" name="Titel 3">
            <a:extLst>
              <a:ext uri="{FF2B5EF4-FFF2-40B4-BE49-F238E27FC236}">
                <a16:creationId xmlns:a16="http://schemas.microsoft.com/office/drawing/2014/main" id="{1C6EC026-02AE-43ED-B54C-523EEAEF44E0}"/>
              </a:ext>
            </a:extLst>
          </p:cNvPr>
          <p:cNvSpPr>
            <a:spLocks noGrp="1"/>
          </p:cNvSpPr>
          <p:nvPr>
            <p:ph type="title" hasCustomPrompt="1"/>
          </p:nvPr>
        </p:nvSpPr>
        <p:spPr>
          <a:xfrm>
            <a:off x="1296000" y="720000"/>
            <a:ext cx="9864000" cy="837122"/>
          </a:xfrm>
        </p:spPr>
        <p:txBody>
          <a:bodyPr/>
          <a:lstStyle>
            <a:lvl1pPr>
              <a:defRPr/>
            </a:lvl1pPr>
          </a:lstStyle>
          <a:p>
            <a:r>
              <a:rPr lang="nl-NL" dirty="0"/>
              <a:t>[naam]</a:t>
            </a:r>
          </a:p>
        </p:txBody>
      </p:sp>
      <p:sp>
        <p:nvSpPr>
          <p:cNvPr id="15" name="Tijdelijke aanduiding voor tekst 3">
            <a:extLst>
              <a:ext uri="{FF2B5EF4-FFF2-40B4-BE49-F238E27FC236}">
                <a16:creationId xmlns:a16="http://schemas.microsoft.com/office/drawing/2014/main" id="{6CFA03C9-356F-461D-84CC-49E7736E59B0}"/>
              </a:ext>
            </a:extLst>
          </p:cNvPr>
          <p:cNvSpPr>
            <a:spLocks noGrp="1"/>
          </p:cNvSpPr>
          <p:nvPr>
            <p:ph type="body" sz="quarter" idx="29" hasCustomPrompt="1"/>
          </p:nvPr>
        </p:nvSpPr>
        <p:spPr>
          <a:xfrm>
            <a:off x="777600" y="2586788"/>
            <a:ext cx="4320000" cy="1771509"/>
          </a:xfrm>
          <a:prstGeom prst="rect">
            <a:avLst/>
          </a:prstGeom>
        </p:spPr>
        <p:txBody>
          <a:bodyPr vert="horz" lIns="0" tIns="0" rIns="0" bIns="0"/>
          <a:lstStyle>
            <a:lvl1pPr marL="0" marR="0" indent="0" algn="l" defTabSz="912579" rtl="0" eaLnBrk="1" fontAlgn="auto" latinLnBrk="0" hangingPunct="1">
              <a:lnSpc>
                <a:spcPct val="120000"/>
              </a:lnSpc>
              <a:spcBef>
                <a:spcPts val="0"/>
              </a:spcBef>
              <a:spcAft>
                <a:spcPts val="0"/>
              </a:spcAft>
              <a:buClrTx/>
              <a:buSzTx/>
              <a:buFont typeface="Arial" panose="020B0604020202020204" pitchFamily="34" charset="0"/>
              <a:buNone/>
              <a:tabLst/>
              <a:defRPr sz="1877" b="0">
                <a:solidFill>
                  <a:schemeClr val="bg1"/>
                </a:solidFill>
                <a:latin typeface="Arial"/>
                <a:cs typeface="Arial"/>
              </a:defRPr>
            </a:lvl1pPr>
            <a:lvl2pPr marL="287224" indent="-287224">
              <a:lnSpc>
                <a:spcPts val="4224"/>
              </a:lnSpc>
              <a:spcBef>
                <a:spcPts val="0"/>
              </a:spcBef>
              <a:defRPr sz="2347">
                <a:solidFill>
                  <a:srgbClr val="10264E"/>
                </a:solidFill>
                <a:latin typeface="Arial"/>
                <a:cs typeface="Arial"/>
              </a:defRPr>
            </a:lvl2pPr>
            <a:lvl3pPr marL="287224" indent="-287224">
              <a:lnSpc>
                <a:spcPts val="4224"/>
              </a:lnSpc>
              <a:spcBef>
                <a:spcPts val="0"/>
              </a:spcBef>
              <a:defRPr sz="2347">
                <a:solidFill>
                  <a:srgbClr val="10264E"/>
                </a:solidFill>
                <a:latin typeface="Arial"/>
                <a:cs typeface="Arial"/>
              </a:defRPr>
            </a:lvl3pPr>
            <a:lvl4pPr marL="287224" indent="-287224">
              <a:lnSpc>
                <a:spcPts val="4224"/>
              </a:lnSpc>
              <a:spcBef>
                <a:spcPts val="0"/>
              </a:spcBef>
              <a:defRPr sz="2347">
                <a:solidFill>
                  <a:srgbClr val="10264E"/>
                </a:solidFill>
                <a:latin typeface="Arial"/>
                <a:cs typeface="Arial"/>
              </a:defRPr>
            </a:lvl4pPr>
            <a:lvl5pPr marL="287224" indent="-287224">
              <a:lnSpc>
                <a:spcPts val="4224"/>
              </a:lnSpc>
              <a:spcBef>
                <a:spcPts val="0"/>
              </a:spcBef>
              <a:defRPr sz="2347">
                <a:solidFill>
                  <a:srgbClr val="10264E"/>
                </a:solidFill>
                <a:latin typeface="Arial"/>
                <a:cs typeface="Arial"/>
              </a:defRPr>
            </a:lvl5pPr>
          </a:lstStyle>
          <a:p>
            <a:pPr lvl="0"/>
            <a:r>
              <a:rPr lang="nl-NL" dirty="0"/>
              <a:t>[andere contactinfo, b.v. LinkedIn]</a:t>
            </a:r>
          </a:p>
        </p:txBody>
      </p:sp>
    </p:spTree>
    <p:extLst>
      <p:ext uri="{BB962C8B-B14F-4D97-AF65-F5344CB8AC3E}">
        <p14:creationId xmlns:p14="http://schemas.microsoft.com/office/powerpoint/2010/main" val="12254639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p:spTree>
      <p:nvGrpSpPr>
        <p:cNvPr id="1" name=""/>
        <p:cNvGrpSpPr/>
        <p:nvPr/>
      </p:nvGrpSpPr>
      <p:grpSpPr>
        <a:xfrm>
          <a:off x="0" y="0"/>
          <a:ext cx="0" cy="0"/>
          <a:chOff x="0" y="0"/>
          <a:chExt cx="0" cy="0"/>
        </a:xfrm>
      </p:grpSpPr>
      <p:sp>
        <p:nvSpPr>
          <p:cNvPr id="3" name="Tijdelijke aanduiding voor media 2"/>
          <p:cNvSpPr>
            <a:spLocks noGrp="1"/>
          </p:cNvSpPr>
          <p:nvPr>
            <p:ph type="media" sz="quarter" idx="12"/>
          </p:nvPr>
        </p:nvSpPr>
        <p:spPr>
          <a:xfrm>
            <a:off x="8" y="0"/>
            <a:ext cx="12192000" cy="6858000"/>
          </a:xfrm>
          <a:prstGeom prst="rect">
            <a:avLst/>
          </a:prstGeom>
          <a:solidFill>
            <a:schemeClr val="bg1">
              <a:lumMod val="85000"/>
            </a:schemeClr>
          </a:solidFill>
        </p:spPr>
        <p:txBody>
          <a:bodyPr vert="horz"/>
          <a:lstStyle>
            <a:lvl1pPr marL="0" indent="0" algn="ctr">
              <a:buNone/>
              <a:defRPr>
                <a:solidFill>
                  <a:srgbClr val="5F5F5F"/>
                </a:solidFill>
              </a:defRPr>
            </a:lvl1pPr>
          </a:lstStyle>
          <a:p>
            <a:endParaRPr lang="nl-NL" dirty="0"/>
          </a:p>
        </p:txBody>
      </p:sp>
    </p:spTree>
    <p:extLst>
      <p:ext uri="{BB962C8B-B14F-4D97-AF65-F5344CB8AC3E}">
        <p14:creationId xmlns:p14="http://schemas.microsoft.com/office/powerpoint/2010/main" val="9318253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ctiekop">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5F53FA-EE09-4A0C-92EE-E4B8A636A532}"/>
              </a:ext>
            </a:extLst>
          </p:cNvPr>
          <p:cNvSpPr>
            <a:spLocks noGrp="1"/>
          </p:cNvSpPr>
          <p:nvPr>
            <p:ph type="title" hasCustomPrompt="1"/>
          </p:nvPr>
        </p:nvSpPr>
        <p:spPr>
          <a:xfrm>
            <a:off x="792000" y="1324801"/>
            <a:ext cx="6861600" cy="2358200"/>
          </a:xfrm>
        </p:spPr>
        <p:txBody>
          <a:bodyPr anchor="t" anchorCtr="0"/>
          <a:lstStyle>
            <a:lvl1pPr>
              <a:defRPr sz="4700">
                <a:solidFill>
                  <a:schemeClr val="bg1"/>
                </a:solidFill>
              </a:defRPr>
            </a:lvl1pPr>
          </a:lstStyle>
          <a:p>
            <a:r>
              <a:rPr lang="nl-NL" dirty="0"/>
              <a:t>[hoofdstuktitel]</a:t>
            </a:r>
          </a:p>
        </p:txBody>
      </p:sp>
      <p:sp>
        <p:nvSpPr>
          <p:cNvPr id="3" name="Tijdelijke aanduiding voor tekst 2">
            <a:extLst>
              <a:ext uri="{FF2B5EF4-FFF2-40B4-BE49-F238E27FC236}">
                <a16:creationId xmlns:a16="http://schemas.microsoft.com/office/drawing/2014/main" id="{C4959B75-7C22-46B5-B30C-BC3F15F35837}"/>
              </a:ext>
            </a:extLst>
          </p:cNvPr>
          <p:cNvSpPr>
            <a:spLocks noGrp="1"/>
          </p:cNvSpPr>
          <p:nvPr>
            <p:ph type="body" idx="1" hasCustomPrompt="1"/>
          </p:nvPr>
        </p:nvSpPr>
        <p:spPr>
          <a:xfrm>
            <a:off x="792000" y="3894246"/>
            <a:ext cx="6861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dirty="0"/>
              <a:t>[ondertitel of toelichting]</a:t>
            </a:r>
          </a:p>
        </p:txBody>
      </p:sp>
      <p:pic>
        <p:nvPicPr>
          <p:cNvPr id="8" name="Afbeelding 7">
            <a:extLst>
              <a:ext uri="{FF2B5EF4-FFF2-40B4-BE49-F238E27FC236}">
                <a16:creationId xmlns:a16="http://schemas.microsoft.com/office/drawing/2014/main" id="{FF806D8B-5DD1-4AC8-881B-942EAB79FC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25362" y="4334037"/>
            <a:ext cx="2566638" cy="2523963"/>
          </a:xfrm>
          <a:prstGeom prst="rect">
            <a:avLst/>
          </a:prstGeom>
        </p:spPr>
      </p:pic>
      <p:pic>
        <p:nvPicPr>
          <p:cNvPr id="9" name="Afbeelding 8" descr="Afbeelding met tekst, kruiswoordpuzzel&#10;&#10;Beschrijving is gegenereerd met hoge betrouwbaarheid">
            <a:extLst>
              <a:ext uri="{FF2B5EF4-FFF2-40B4-BE49-F238E27FC236}">
                <a16:creationId xmlns:a16="http://schemas.microsoft.com/office/drawing/2014/main" id="{780794D5-73D1-4667-A8F7-1FFB0EDB22F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792000" y="891306"/>
            <a:ext cx="266699" cy="222250"/>
          </a:xfrm>
          <a:prstGeom prst="rect">
            <a:avLst/>
          </a:prstGeom>
        </p:spPr>
      </p:pic>
    </p:spTree>
    <p:extLst>
      <p:ext uri="{BB962C8B-B14F-4D97-AF65-F5344CB8AC3E}">
        <p14:creationId xmlns:p14="http://schemas.microsoft.com/office/powerpoint/2010/main" val="11572513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251F923-90BC-40F3-8BDA-DB17BAC4C646}"/>
              </a:ext>
            </a:extLst>
          </p:cNvPr>
          <p:cNvSpPr>
            <a:spLocks noGrp="1"/>
          </p:cNvSpPr>
          <p:nvPr>
            <p:ph type="title"/>
          </p:nvPr>
        </p:nvSpPr>
        <p:spPr/>
        <p:txBody>
          <a:bodyPr/>
          <a:lstStyle/>
          <a:p>
            <a:r>
              <a:rPr lang="nl-NL"/>
              <a:t>Klik om stijl te bewerken</a:t>
            </a:r>
          </a:p>
        </p:txBody>
      </p:sp>
    </p:spTree>
    <p:extLst>
      <p:ext uri="{BB962C8B-B14F-4D97-AF65-F5344CB8AC3E}">
        <p14:creationId xmlns:p14="http://schemas.microsoft.com/office/powerpoint/2010/main" val="26164405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5" name="Rechthoekige driehoek 4">
            <a:extLst>
              <a:ext uri="{FF2B5EF4-FFF2-40B4-BE49-F238E27FC236}">
                <a16:creationId xmlns:a16="http://schemas.microsoft.com/office/drawing/2014/main" id="{7B950D76-FDB9-4D4D-8E5F-9E36F651D41E}"/>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3" name="Rechthoekige driehoek 2">
            <a:extLst>
              <a:ext uri="{FF2B5EF4-FFF2-40B4-BE49-F238E27FC236}">
                <a16:creationId xmlns:a16="http://schemas.microsoft.com/office/drawing/2014/main" id="{095CAFC6-5277-4CDE-9614-4E898AC231F9}"/>
              </a:ext>
            </a:extLst>
          </p:cNvPr>
          <p:cNvSpPr/>
          <p:nvPr userDrawn="1"/>
        </p:nvSpPr>
        <p:spPr>
          <a:xfrm rot="16200000">
            <a:off x="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 name="Rechthoek 3">
            <a:extLst>
              <a:ext uri="{FF2B5EF4-FFF2-40B4-BE49-F238E27FC236}">
                <a16:creationId xmlns:a16="http://schemas.microsoft.com/office/drawing/2014/main" id="{34050CDE-221E-4E1C-8123-F90126286791}"/>
              </a:ext>
            </a:extLst>
          </p:cNvPr>
          <p:cNvSpPr/>
          <p:nvPr userDrawn="1"/>
        </p:nvSpPr>
        <p:spPr>
          <a:xfrm>
            <a:off x="11400000" y="6066000"/>
            <a:ext cx="792000" cy="792000"/>
          </a:xfrm>
          <a:prstGeom prst="rect">
            <a:avLst/>
          </a:prstGeom>
          <a:solidFill>
            <a:srgbClr val="5F5F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9336231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Afsluitgroet">
    <p:bg>
      <p:bgPr>
        <a:solidFill>
          <a:schemeClr val="accent2"/>
        </a:solidFill>
        <a:effectLst/>
      </p:bgPr>
    </p:bg>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69BFDD44-2866-4BB8-BAB3-956F9C108EEB}"/>
              </a:ext>
            </a:extLst>
          </p:cNvPr>
          <p:cNvPicPr>
            <a:picLocks noChangeAspect="1"/>
          </p:cNvPicPr>
          <p:nvPr userDrawn="1"/>
        </p:nvPicPr>
        <p:blipFill>
          <a:blip r:embed="rId2"/>
          <a:stretch>
            <a:fillRect/>
          </a:stretch>
        </p:blipFill>
        <p:spPr>
          <a:xfrm>
            <a:off x="9625362" y="4334037"/>
            <a:ext cx="2566638" cy="2523963"/>
          </a:xfrm>
          <a:prstGeom prst="rect">
            <a:avLst/>
          </a:prstGeom>
        </p:spPr>
      </p:pic>
      <p:pic>
        <p:nvPicPr>
          <p:cNvPr id="24" name="Afbeelding 23">
            <a:extLst>
              <a:ext uri="{FF2B5EF4-FFF2-40B4-BE49-F238E27FC236}">
                <a16:creationId xmlns:a16="http://schemas.microsoft.com/office/drawing/2014/main" id="{74C25534-E1F7-408F-971A-A92512CE123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2000" y="5257800"/>
            <a:ext cx="3534451" cy="1081088"/>
          </a:xfrm>
          <a:prstGeom prst="rect">
            <a:avLst/>
          </a:prstGeom>
        </p:spPr>
      </p:pic>
      <p:sp>
        <p:nvSpPr>
          <p:cNvPr id="6" name="Tijdelijke aanduiding voor tekst 5">
            <a:extLst>
              <a:ext uri="{FF2B5EF4-FFF2-40B4-BE49-F238E27FC236}">
                <a16:creationId xmlns:a16="http://schemas.microsoft.com/office/drawing/2014/main" id="{05F27743-4FBD-454F-B003-399F0DD3C9B5}"/>
              </a:ext>
            </a:extLst>
          </p:cNvPr>
          <p:cNvSpPr>
            <a:spLocks noGrp="1"/>
          </p:cNvSpPr>
          <p:nvPr>
            <p:ph type="body" sz="quarter" idx="10" hasCustomPrompt="1"/>
          </p:nvPr>
        </p:nvSpPr>
        <p:spPr>
          <a:xfrm>
            <a:off x="792000" y="1203770"/>
            <a:ext cx="7797800" cy="1694004"/>
          </a:xfrm>
        </p:spPr>
        <p:txBody>
          <a:bodyPr>
            <a:normAutofit/>
          </a:bodyPr>
          <a:lstStyle>
            <a:lvl1pPr marL="0" indent="0">
              <a:lnSpc>
                <a:spcPct val="105000"/>
              </a:lnSpc>
              <a:buNone/>
              <a:defRPr sz="3600">
                <a:solidFill>
                  <a:schemeClr val="bg1"/>
                </a:solidFill>
              </a:defRPr>
            </a:lvl1pPr>
          </a:lstStyle>
          <a:p>
            <a:pPr lvl="0"/>
            <a:r>
              <a:rPr lang="nl-NL" dirty="0"/>
              <a:t>[afsluitgroet]</a:t>
            </a:r>
          </a:p>
        </p:txBody>
      </p:sp>
      <p:sp>
        <p:nvSpPr>
          <p:cNvPr id="8" name="Tijdelijke aanduiding voor tekst 7">
            <a:extLst>
              <a:ext uri="{FF2B5EF4-FFF2-40B4-BE49-F238E27FC236}">
                <a16:creationId xmlns:a16="http://schemas.microsoft.com/office/drawing/2014/main" id="{322CD84B-886E-4595-BFBC-7504B9A0CE8A}"/>
              </a:ext>
            </a:extLst>
          </p:cNvPr>
          <p:cNvSpPr>
            <a:spLocks noGrp="1"/>
          </p:cNvSpPr>
          <p:nvPr>
            <p:ph type="body" sz="quarter" idx="11" hasCustomPrompt="1"/>
          </p:nvPr>
        </p:nvSpPr>
        <p:spPr>
          <a:xfrm>
            <a:off x="792000" y="3588345"/>
            <a:ext cx="4800600" cy="1081088"/>
          </a:xfrm>
        </p:spPr>
        <p:txBody>
          <a:bodyPr>
            <a:normAutofit/>
          </a:bodyPr>
          <a:lstStyle>
            <a:lvl1pPr marL="0" indent="0">
              <a:buNone/>
              <a:defRPr sz="1800">
                <a:solidFill>
                  <a:schemeClr val="bg1"/>
                </a:solidFill>
              </a:defRPr>
            </a:lvl1pPr>
            <a:lvl2pPr marL="252000" indent="0">
              <a:buNone/>
              <a:defRPr>
                <a:solidFill>
                  <a:schemeClr val="bg1"/>
                </a:solidFill>
              </a:defRPr>
            </a:lvl2pPr>
            <a:lvl3pPr marL="504000" indent="0">
              <a:buNone/>
              <a:defRPr>
                <a:solidFill>
                  <a:schemeClr val="bg1"/>
                </a:solidFill>
              </a:defRPr>
            </a:lvl3pPr>
            <a:lvl4pPr>
              <a:buNone/>
              <a:defRPr>
                <a:solidFill>
                  <a:schemeClr val="bg1"/>
                </a:solidFill>
              </a:defRPr>
            </a:lvl4pPr>
            <a:lvl5pPr>
              <a:buNone/>
              <a:defRPr>
                <a:solidFill>
                  <a:schemeClr val="bg1"/>
                </a:solidFill>
              </a:defRPr>
            </a:lvl5pPr>
          </a:lstStyle>
          <a:p>
            <a:pPr lvl="0"/>
            <a:r>
              <a:rPr lang="nl-NL" dirty="0"/>
              <a:t>[contactgegevens]</a:t>
            </a:r>
          </a:p>
        </p:txBody>
      </p:sp>
    </p:spTree>
    <p:extLst>
      <p:ext uri="{BB962C8B-B14F-4D97-AF65-F5344CB8AC3E}">
        <p14:creationId xmlns:p14="http://schemas.microsoft.com/office/powerpoint/2010/main" val="3106048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Einde">
    <p:bg>
      <p:bgRef idx="1001">
        <a:schemeClr val="bg1"/>
      </p:bgRef>
    </p:bg>
    <p:spTree>
      <p:nvGrpSpPr>
        <p:cNvPr id="1" name=""/>
        <p:cNvGrpSpPr/>
        <p:nvPr/>
      </p:nvGrpSpPr>
      <p:grpSpPr>
        <a:xfrm>
          <a:off x="0" y="0"/>
          <a:ext cx="0" cy="0"/>
          <a:chOff x="0" y="0"/>
          <a:chExt cx="0" cy="0"/>
        </a:xfrm>
      </p:grpSpPr>
      <p:pic>
        <p:nvPicPr>
          <p:cNvPr id="6" name="Afbeelding 5">
            <a:extLst>
              <a:ext uri="{FF2B5EF4-FFF2-40B4-BE49-F238E27FC236}">
                <a16:creationId xmlns:a16="http://schemas.microsoft.com/office/drawing/2014/main" id="{AC0D48FD-529E-4A93-8565-3D666AA793E1}"/>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684122" y="2997593"/>
            <a:ext cx="2823757" cy="862815"/>
          </a:xfrm>
          <a:prstGeom prst="rect">
            <a:avLst/>
          </a:prstGeom>
        </p:spPr>
      </p:pic>
    </p:spTree>
    <p:extLst>
      <p:ext uri="{BB962C8B-B14F-4D97-AF65-F5344CB8AC3E}">
        <p14:creationId xmlns:p14="http://schemas.microsoft.com/office/powerpoint/2010/main" val="210923977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en object">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9A4D82EB-A068-41A9-80F3-33E950159D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Tree>
    <p:extLst>
      <p:ext uri="{BB962C8B-B14F-4D97-AF65-F5344CB8AC3E}">
        <p14:creationId xmlns:p14="http://schemas.microsoft.com/office/powerpoint/2010/main" val="22148101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en tekst 1">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8" name="Rechthoekige driehoek 7">
            <a:extLst>
              <a:ext uri="{FF2B5EF4-FFF2-40B4-BE49-F238E27FC236}">
                <a16:creationId xmlns:a16="http://schemas.microsoft.com/office/drawing/2014/main" id="{FC531A8F-4551-47F9-9AFA-3A736CB2DFE5}"/>
              </a:ext>
            </a:extLst>
          </p:cNvPr>
          <p:cNvSpPr/>
          <p:nvPr userDrawn="1"/>
        </p:nvSpPr>
        <p:spPr>
          <a:xfrm rot="5400000">
            <a:off x="11400000" y="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957808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el en tekst 2">
    <p:spTree>
      <p:nvGrpSpPr>
        <p:cNvPr id="1" name=""/>
        <p:cNvGrpSpPr/>
        <p:nvPr/>
      </p:nvGrpSpPr>
      <p:grpSpPr>
        <a:xfrm>
          <a:off x="0" y="0"/>
          <a:ext cx="0" cy="0"/>
          <a:chOff x="0" y="0"/>
          <a:chExt cx="0" cy="0"/>
        </a:xfrm>
      </p:grpSpPr>
      <p:sp>
        <p:nvSpPr>
          <p:cNvPr id="7" name="Toelichting 2">
            <a:extLst>
              <a:ext uri="{FF2B5EF4-FFF2-40B4-BE49-F238E27FC236}">
                <a16:creationId xmlns:a16="http://schemas.microsoft.com/office/drawing/2014/main" id="{C02237BE-ACED-416B-B03B-35F33FCB7DCE}"/>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4" name="Titel 3">
            <a:extLst>
              <a:ext uri="{FF2B5EF4-FFF2-40B4-BE49-F238E27FC236}">
                <a16:creationId xmlns:a16="http://schemas.microsoft.com/office/drawing/2014/main" id="{A635C0F4-5237-4F1A-B811-55FEE922453D}"/>
              </a:ext>
            </a:extLst>
          </p:cNvPr>
          <p:cNvSpPr>
            <a:spLocks noGrp="1"/>
          </p:cNvSpPr>
          <p:nvPr>
            <p:ph type="title"/>
          </p:nvPr>
        </p:nvSpPr>
        <p:spPr/>
        <p:txBody>
          <a:bodyPr/>
          <a:lstStyle/>
          <a:p>
            <a:r>
              <a:rPr lang="en-US"/>
              <a:t>Click to edit Master title style</a:t>
            </a:r>
            <a:endParaRPr lang="nl-NL" dirty="0"/>
          </a:p>
        </p:txBody>
      </p:sp>
      <p:sp>
        <p:nvSpPr>
          <p:cNvPr id="5" name="Tijdelijke aanduiding voor tekst 4">
            <a:extLst>
              <a:ext uri="{FF2B5EF4-FFF2-40B4-BE49-F238E27FC236}">
                <a16:creationId xmlns:a16="http://schemas.microsoft.com/office/drawing/2014/main" id="{64C97EC5-E070-465A-AFF6-979AE75863DD}"/>
              </a:ext>
            </a:extLst>
          </p:cNvPr>
          <p:cNvSpPr>
            <a:spLocks noGrp="1"/>
          </p:cNvSpPr>
          <p:nvPr>
            <p:ph type="body" sz="quarter" idx="10"/>
          </p:nvPr>
        </p:nvSpPr>
        <p:spPr>
          <a:xfrm>
            <a:off x="1296000" y="2016000"/>
            <a:ext cx="9864000" cy="41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Rechthoek 5">
            <a:extLst>
              <a:ext uri="{FF2B5EF4-FFF2-40B4-BE49-F238E27FC236}">
                <a16:creationId xmlns:a16="http://schemas.microsoft.com/office/drawing/2014/main" id="{F9A8806D-DC6A-4097-B437-37410FFC11B7}"/>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 name="Rechthoekige driehoek 8">
            <a:extLst>
              <a:ext uri="{FF2B5EF4-FFF2-40B4-BE49-F238E27FC236}">
                <a16:creationId xmlns:a16="http://schemas.microsoft.com/office/drawing/2014/main" id="{78D48DBC-5B26-413F-A3E8-6F3FE44EA963}"/>
              </a:ext>
            </a:extLst>
          </p:cNvPr>
          <p:cNvSpPr/>
          <p:nvPr userDrawn="1"/>
        </p:nvSpPr>
        <p:spPr>
          <a:xfrm rot="16200000">
            <a:off x="0" y="6066000"/>
            <a:ext cx="792000" cy="792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2" name="Afbeelding 1">
            <a:extLst>
              <a:ext uri="{FF2B5EF4-FFF2-40B4-BE49-F238E27FC236}">
                <a16:creationId xmlns:a16="http://schemas.microsoft.com/office/drawing/2014/main" id="{AB1DF3A1-5262-49FE-9270-4B82F9B65121}"/>
              </a:ext>
            </a:extLst>
          </p:cNvPr>
          <p:cNvPicPr>
            <a:picLocks noChangeAspect="1"/>
          </p:cNvPicPr>
          <p:nvPr userDrawn="1"/>
        </p:nvPicPr>
        <p:blipFill rotWithShape="1">
          <a:blip r:embed="rId2"/>
          <a:srcRect l="25766" t="7174" b="9213"/>
          <a:stretch/>
        </p:blipFill>
        <p:spPr>
          <a:xfrm>
            <a:off x="11400000" y="719999"/>
            <a:ext cx="792000" cy="2298971"/>
          </a:xfrm>
          <a:prstGeom prst="rect">
            <a:avLst/>
          </a:prstGeom>
        </p:spPr>
      </p:pic>
    </p:spTree>
    <p:extLst>
      <p:ext uri="{BB962C8B-B14F-4D97-AF65-F5344CB8AC3E}">
        <p14:creationId xmlns:p14="http://schemas.microsoft.com/office/powerpoint/2010/main" val="272076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houd van twee">
    <p:spTree>
      <p:nvGrpSpPr>
        <p:cNvPr id="1" name=""/>
        <p:cNvGrpSpPr/>
        <p:nvPr/>
      </p:nvGrpSpPr>
      <p:grpSpPr>
        <a:xfrm>
          <a:off x="0" y="0"/>
          <a:ext cx="0" cy="0"/>
          <a:chOff x="0" y="0"/>
          <a:chExt cx="0" cy="0"/>
        </a:xfrm>
      </p:grpSpPr>
      <p:sp>
        <p:nvSpPr>
          <p:cNvPr id="3" name="Tijdelijke aanduiding voor inhoud 2">
            <a:extLst>
              <a:ext uri="{FF2B5EF4-FFF2-40B4-BE49-F238E27FC236}">
                <a16:creationId xmlns:a16="http://schemas.microsoft.com/office/drawing/2014/main" id="{A4ED5F24-06BD-462B-BA0F-255F2F811124}"/>
              </a:ext>
            </a:extLst>
          </p:cNvPr>
          <p:cNvSpPr>
            <a:spLocks noGrp="1"/>
          </p:cNvSpPr>
          <p:nvPr>
            <p:ph sz="half" idx="1"/>
          </p:nvPr>
        </p:nvSpPr>
        <p:spPr>
          <a:xfrm>
            <a:off x="1296000" y="2016000"/>
            <a:ext cx="4752000" cy="41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4" name="Tijdelijke aanduiding voor inhoud 3">
            <a:extLst>
              <a:ext uri="{FF2B5EF4-FFF2-40B4-BE49-F238E27FC236}">
                <a16:creationId xmlns:a16="http://schemas.microsoft.com/office/drawing/2014/main" id="{4D9AC1BE-8B1E-470A-A65A-4D969FAD102E}"/>
              </a:ext>
            </a:extLst>
          </p:cNvPr>
          <p:cNvSpPr>
            <a:spLocks noGrp="1"/>
          </p:cNvSpPr>
          <p:nvPr>
            <p:ph sz="half" idx="2"/>
          </p:nvPr>
        </p:nvSpPr>
        <p:spPr>
          <a:xfrm>
            <a:off x="6408000" y="2016000"/>
            <a:ext cx="4752000" cy="41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955B43CF-2B78-4B0E-B67D-E748CB02A0F9}"/>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9ECE23F0-8627-4716-9A95-9334C2FD8F75}"/>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Tree>
    <p:extLst>
      <p:ext uri="{BB962C8B-B14F-4D97-AF65-F5344CB8AC3E}">
        <p14:creationId xmlns:p14="http://schemas.microsoft.com/office/powerpoint/2010/main" val="2431374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nhoud van twee met ondertitel">
    <p:spTree>
      <p:nvGrpSpPr>
        <p:cNvPr id="1" name=""/>
        <p:cNvGrpSpPr/>
        <p:nvPr/>
      </p:nvGrpSpPr>
      <p:grpSpPr>
        <a:xfrm>
          <a:off x="0" y="0"/>
          <a:ext cx="0" cy="0"/>
          <a:chOff x="0" y="0"/>
          <a:chExt cx="0" cy="0"/>
        </a:xfrm>
      </p:grpSpPr>
      <p:sp>
        <p:nvSpPr>
          <p:cNvPr id="5" name="Tijdelijke aanduiding voor tekst 4">
            <a:extLst>
              <a:ext uri="{FF2B5EF4-FFF2-40B4-BE49-F238E27FC236}">
                <a16:creationId xmlns:a16="http://schemas.microsoft.com/office/drawing/2014/main" id="{6390A494-4717-4029-B60D-381CEB1DF1E5}"/>
              </a:ext>
            </a:extLst>
          </p:cNvPr>
          <p:cNvSpPr>
            <a:spLocks noGrp="1"/>
          </p:cNvSpPr>
          <p:nvPr>
            <p:ph type="body" sz="quarter" idx="10" hasCustomPrompt="1"/>
          </p:nvPr>
        </p:nvSpPr>
        <p:spPr>
          <a:xfrm>
            <a:off x="1295999" y="2016000"/>
            <a:ext cx="9864000" cy="590550"/>
          </a:xfrm>
        </p:spPr>
        <p:txBody>
          <a:bodyPr>
            <a:noAutofit/>
          </a:bodyPr>
          <a:lstStyle>
            <a:lvl1pPr marL="0" indent="0">
              <a:buNone/>
              <a:defRPr/>
            </a:lvl1pPr>
          </a:lstStyle>
          <a:p>
            <a:pPr lvl="0"/>
            <a:r>
              <a:rPr lang="nl-NL" dirty="0"/>
              <a:t>[ondertitel]</a:t>
            </a:r>
          </a:p>
        </p:txBody>
      </p:sp>
      <p:sp>
        <p:nvSpPr>
          <p:cNvPr id="10" name="Tijdelijke aanduiding voor inhoud 2">
            <a:extLst>
              <a:ext uri="{FF2B5EF4-FFF2-40B4-BE49-F238E27FC236}">
                <a16:creationId xmlns:a16="http://schemas.microsoft.com/office/drawing/2014/main" id="{78713771-FD45-4006-8385-08CF79251655}"/>
              </a:ext>
            </a:extLst>
          </p:cNvPr>
          <p:cNvSpPr>
            <a:spLocks noGrp="1"/>
          </p:cNvSpPr>
          <p:nvPr>
            <p:ph sz="half" idx="1"/>
          </p:nvPr>
        </p:nvSpPr>
        <p:spPr>
          <a:xfrm>
            <a:off x="1296000" y="2613439"/>
            <a:ext cx="4752000" cy="3552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11" name="Tijdelijke aanduiding voor inhoud 3">
            <a:extLst>
              <a:ext uri="{FF2B5EF4-FFF2-40B4-BE49-F238E27FC236}">
                <a16:creationId xmlns:a16="http://schemas.microsoft.com/office/drawing/2014/main" id="{0FD2E632-CCBA-4A49-B173-C6E074472DBD}"/>
              </a:ext>
            </a:extLst>
          </p:cNvPr>
          <p:cNvSpPr>
            <a:spLocks noGrp="1"/>
          </p:cNvSpPr>
          <p:nvPr>
            <p:ph sz="half" idx="2"/>
          </p:nvPr>
        </p:nvSpPr>
        <p:spPr>
          <a:xfrm>
            <a:off x="6408000" y="2613439"/>
            <a:ext cx="4752000" cy="3552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dirty="0"/>
          </a:p>
        </p:txBody>
      </p:sp>
      <p:sp>
        <p:nvSpPr>
          <p:cNvPr id="2" name="Titel 1">
            <a:extLst>
              <a:ext uri="{FF2B5EF4-FFF2-40B4-BE49-F238E27FC236}">
                <a16:creationId xmlns:a16="http://schemas.microsoft.com/office/drawing/2014/main" id="{CC2FAE7D-E99E-42B0-A84F-B037C244792B}"/>
              </a:ext>
            </a:extLst>
          </p:cNvPr>
          <p:cNvSpPr>
            <a:spLocks noGrp="1"/>
          </p:cNvSpPr>
          <p:nvPr>
            <p:ph type="title"/>
          </p:nvPr>
        </p:nvSpPr>
        <p:spPr/>
        <p:txBody>
          <a:bodyPr/>
          <a:lstStyle/>
          <a:p>
            <a:r>
              <a:rPr lang="en-US"/>
              <a:t>Click to edit Master title style</a:t>
            </a:r>
            <a:endParaRPr lang="nl-NL" dirty="0"/>
          </a:p>
        </p:txBody>
      </p:sp>
      <p:sp>
        <p:nvSpPr>
          <p:cNvPr id="7" name="Toelichting 2">
            <a:extLst>
              <a:ext uri="{FF2B5EF4-FFF2-40B4-BE49-F238E27FC236}">
                <a16:creationId xmlns:a16="http://schemas.microsoft.com/office/drawing/2014/main" id="{149F7343-3255-4669-BB27-E19C7C251BBF}"/>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8" name="Rechthoek 7">
            <a:extLst>
              <a:ext uri="{FF2B5EF4-FFF2-40B4-BE49-F238E27FC236}">
                <a16:creationId xmlns:a16="http://schemas.microsoft.com/office/drawing/2014/main" id="{410999A3-CC12-4256-8358-55235AB7EC4C}"/>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AEBFD891-2548-42D0-AE0F-1CF58D53C1BF}"/>
              </a:ext>
            </a:extLst>
          </p:cNvPr>
          <p:cNvPicPr>
            <a:picLocks noChangeAspect="1"/>
          </p:cNvPicPr>
          <p:nvPr userDrawn="1"/>
        </p:nvPicPr>
        <p:blipFill rotWithShape="1">
          <a:blip r:embed="rId2"/>
          <a:srcRect r="39715" b="40737"/>
          <a:stretch/>
        </p:blipFill>
        <p:spPr>
          <a:xfrm>
            <a:off x="0" y="0"/>
            <a:ext cx="856343" cy="841829"/>
          </a:xfrm>
          <a:prstGeom prst="rect">
            <a:avLst/>
          </a:prstGeom>
        </p:spPr>
      </p:pic>
    </p:spTree>
    <p:extLst>
      <p:ext uri="{BB962C8B-B14F-4D97-AF65-F5344CB8AC3E}">
        <p14:creationId xmlns:p14="http://schemas.microsoft.com/office/powerpoint/2010/main" val="38512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to + tekst">
    <p:spTree>
      <p:nvGrpSpPr>
        <p:cNvPr id="1" name=""/>
        <p:cNvGrpSpPr/>
        <p:nvPr/>
      </p:nvGrpSpPr>
      <p:grpSpPr>
        <a:xfrm>
          <a:off x="0" y="0"/>
          <a:ext cx="0" cy="0"/>
          <a:chOff x="0" y="0"/>
          <a:chExt cx="0" cy="0"/>
        </a:xfrm>
      </p:grpSpPr>
      <p:sp>
        <p:nvSpPr>
          <p:cNvPr id="5" name="Tijdelijke aanduiding voor afbeelding 4">
            <a:extLst>
              <a:ext uri="{FF2B5EF4-FFF2-40B4-BE49-F238E27FC236}">
                <a16:creationId xmlns:a16="http://schemas.microsoft.com/office/drawing/2014/main" id="{708FCB36-775D-40C0-B0F3-86CA1A9D7176}"/>
              </a:ext>
            </a:extLst>
          </p:cNvPr>
          <p:cNvSpPr>
            <a:spLocks noGrp="1"/>
          </p:cNvSpPr>
          <p:nvPr>
            <p:ph type="pic" sz="quarter" idx="10"/>
          </p:nvPr>
        </p:nvSpPr>
        <p:spPr>
          <a:xfrm>
            <a:off x="1296000" y="2016000"/>
            <a:ext cx="4752000" cy="4140000"/>
          </a:xfrm>
          <a:solidFill>
            <a:srgbClr val="DDDDDD"/>
          </a:solidFill>
        </p:spPr>
        <p:txBody>
          <a:bodyPr/>
          <a:lstStyle>
            <a:lvl1pPr marL="0" indent="0">
              <a:buNone/>
              <a:defRPr/>
            </a:lvl1pPr>
          </a:lstStyle>
          <a:p>
            <a:r>
              <a:rPr lang="en-US"/>
              <a:t>Click icon to add picture</a:t>
            </a:r>
            <a:endParaRPr lang="nl-NL" dirty="0"/>
          </a:p>
        </p:txBody>
      </p:sp>
      <p:sp>
        <p:nvSpPr>
          <p:cNvPr id="7" name="Tijdelijke aanduiding voor tekst 6">
            <a:extLst>
              <a:ext uri="{FF2B5EF4-FFF2-40B4-BE49-F238E27FC236}">
                <a16:creationId xmlns:a16="http://schemas.microsoft.com/office/drawing/2014/main" id="{88E88A05-67F9-47A7-960E-586CE611C3FE}"/>
              </a:ext>
            </a:extLst>
          </p:cNvPr>
          <p:cNvSpPr>
            <a:spLocks noGrp="1"/>
          </p:cNvSpPr>
          <p:nvPr>
            <p:ph type="body" sz="quarter" idx="11"/>
          </p:nvPr>
        </p:nvSpPr>
        <p:spPr>
          <a:xfrm>
            <a:off x="6408000" y="2016000"/>
            <a:ext cx="4752000" cy="414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2" name="Titel 1">
            <a:extLst>
              <a:ext uri="{FF2B5EF4-FFF2-40B4-BE49-F238E27FC236}">
                <a16:creationId xmlns:a16="http://schemas.microsoft.com/office/drawing/2014/main" id="{5202DE95-ADC6-47B0-AEFA-B8503F519EDA}"/>
              </a:ext>
            </a:extLst>
          </p:cNvPr>
          <p:cNvSpPr>
            <a:spLocks noGrp="1"/>
          </p:cNvSpPr>
          <p:nvPr>
            <p:ph type="title"/>
          </p:nvPr>
        </p:nvSpPr>
        <p:spPr/>
        <p:txBody>
          <a:bodyPr/>
          <a:lstStyle/>
          <a:p>
            <a:r>
              <a:rPr lang="en-US"/>
              <a:t>Click to edit Master title style</a:t>
            </a:r>
            <a:endParaRPr lang="nl-NL"/>
          </a:p>
        </p:txBody>
      </p:sp>
      <p:sp>
        <p:nvSpPr>
          <p:cNvPr id="6" name="Toelichting 2">
            <a:extLst>
              <a:ext uri="{FF2B5EF4-FFF2-40B4-BE49-F238E27FC236}">
                <a16:creationId xmlns:a16="http://schemas.microsoft.com/office/drawing/2014/main" id="{22342063-D022-4768-B718-C02E5CFEA66D}"/>
              </a:ext>
            </a:extLst>
          </p:cNvPr>
          <p:cNvSpPr txBox="1"/>
          <p:nvPr userDrawn="1"/>
        </p:nvSpPr>
        <p:spPr>
          <a:xfrm>
            <a:off x="-2105892" y="1897500"/>
            <a:ext cx="1979503" cy="4154984"/>
          </a:xfrm>
          <a:prstGeom prst="rect">
            <a:avLst/>
          </a:prstGeom>
          <a:noFill/>
        </p:spPr>
        <p:txBody>
          <a:bodyPr wrap="square" lIns="0" tIns="0" rIns="0" bIns="0" rtlCol="0">
            <a:spAutoFit/>
          </a:bodyPr>
          <a:lstStyle/>
          <a:p>
            <a:pPr>
              <a:lnSpc>
                <a:spcPct val="100000"/>
              </a:lnSpc>
            </a:pPr>
            <a:r>
              <a:rPr lang="nl-NL" sz="1000" b="1" baseline="0" noProof="1">
                <a:solidFill>
                  <a:schemeClr val="accent2"/>
                </a:solidFill>
                <a:latin typeface="+mn-lt"/>
                <a:cs typeface="Arial" panose="020B0604020202020204" pitchFamily="34" charset="0"/>
              </a:rPr>
              <a:t>Tekst opmaken</a:t>
            </a:r>
            <a:endParaRPr lang="nl-NL" sz="1000" baseline="0" noProof="1">
              <a:solidFill>
                <a:schemeClr val="accent2"/>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In tekstkaders zijn negen opmaakstijlen ingesteld:</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streepje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pijltje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blokje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open bullet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‘tilde’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Platte tekst</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Tussenkopje</a:t>
            </a:r>
          </a:p>
          <a:p>
            <a:pPr marL="228600" indent="-228600">
              <a:lnSpc>
                <a:spcPct val="100000"/>
              </a:lnSpc>
              <a:buAutoNum type="arabicPeriod"/>
            </a:pPr>
            <a:r>
              <a:rPr lang="nl-NL" sz="1000" baseline="0" noProof="1">
                <a:solidFill>
                  <a:schemeClr val="tx1"/>
                </a:solidFill>
                <a:latin typeface="+mn-lt"/>
                <a:cs typeface="Arial" panose="020B0604020202020204" pitchFamily="34" charset="0"/>
              </a:rPr>
              <a:t>Opsomming nummers</a:t>
            </a:r>
          </a:p>
          <a:p>
            <a:pPr>
              <a:lnSpc>
                <a:spcPct val="100000"/>
              </a:lnSpc>
            </a:pPr>
            <a:endParaRPr lang="nl-NL" sz="1000" baseline="0" noProof="1">
              <a:solidFill>
                <a:schemeClr val="tx1"/>
              </a:solidFill>
              <a:latin typeface="+mn-lt"/>
              <a:cs typeface="Arial" panose="020B0604020202020204" pitchFamily="34" charset="0"/>
            </a:endParaRPr>
          </a:p>
          <a:p>
            <a:pPr>
              <a:lnSpc>
                <a:spcPct val="100000"/>
              </a:lnSpc>
            </a:pPr>
            <a:r>
              <a:rPr lang="nl-NL" sz="1000" baseline="0" noProof="1">
                <a:solidFill>
                  <a:schemeClr val="tx1"/>
                </a:solidFill>
                <a:latin typeface="+mn-lt"/>
                <a:cs typeface="Arial" panose="020B0604020202020204" pitchFamily="34" charset="0"/>
              </a:rPr>
              <a:t>Je kiest een stijl door </a:t>
            </a:r>
            <a:r>
              <a:rPr lang="nl-NL" sz="1000" i="1" baseline="0" noProof="1">
                <a:solidFill>
                  <a:schemeClr val="tx1"/>
                </a:solidFill>
                <a:latin typeface="+mn-lt"/>
                <a:cs typeface="Arial" panose="020B0604020202020204" pitchFamily="34" charset="0"/>
              </a:rPr>
              <a:t>aan het begin van een regel </a:t>
            </a:r>
            <a:r>
              <a:rPr lang="nl-NL" sz="1000" baseline="0" noProof="1">
                <a:solidFill>
                  <a:schemeClr val="tx1"/>
                </a:solidFill>
                <a:latin typeface="+mn-lt"/>
                <a:cs typeface="Arial" panose="020B0604020202020204" pitchFamily="34" charset="0"/>
              </a:rPr>
              <a:t>op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of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te drukken:</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volgende</a:t>
            </a:r>
            <a:r>
              <a:rPr lang="nl-NL" sz="1000" baseline="0" noProof="1">
                <a:solidFill>
                  <a:schemeClr val="tx1"/>
                </a:solidFill>
                <a:latin typeface="+mn-lt"/>
                <a:cs typeface="Arial" panose="020B0604020202020204" pitchFamily="34" charset="0"/>
              </a:rPr>
              <a:t> tekststijl.</a:t>
            </a:r>
          </a:p>
          <a:p>
            <a:pPr marL="176213" indent="-176213">
              <a:lnSpc>
                <a:spcPct val="100000"/>
              </a:lnSpc>
              <a:buFont typeface="Arial" panose="020B0604020202020204" pitchFamily="34" charset="0"/>
              <a:buChar char="•"/>
            </a:pPr>
            <a:r>
              <a:rPr lang="nl-NL" sz="1000" baseline="0" noProof="1">
                <a:solidFill>
                  <a:schemeClr val="tx1"/>
                </a:solidFill>
                <a:latin typeface="+mn-lt"/>
                <a:cs typeface="Arial" panose="020B0604020202020204" pitchFamily="34" charset="0"/>
              </a:rPr>
              <a:t>Met </a:t>
            </a:r>
            <a:r>
              <a:rPr lang="nl-NL" sz="1000" b="1" baseline="0" noProof="1">
                <a:solidFill>
                  <a:schemeClr val="tx1"/>
                </a:solidFill>
                <a:latin typeface="+mn-lt"/>
                <a:cs typeface="Arial" panose="020B0604020202020204" pitchFamily="34" charset="0"/>
              </a:rPr>
              <a:t>[Shift]+[Tab]</a:t>
            </a:r>
            <a:r>
              <a:rPr lang="nl-NL" sz="1000" baseline="0" noProof="1">
                <a:solidFill>
                  <a:schemeClr val="tx1"/>
                </a:solidFill>
                <a:latin typeface="+mn-lt"/>
                <a:cs typeface="Arial" panose="020B0604020202020204" pitchFamily="34" charset="0"/>
              </a:rPr>
              <a:t> kies je de </a:t>
            </a:r>
            <a:r>
              <a:rPr lang="nl-NL" sz="1000" u="sng" baseline="0" noProof="1">
                <a:solidFill>
                  <a:schemeClr val="tx1"/>
                </a:solidFill>
                <a:latin typeface="+mn-lt"/>
                <a:cs typeface="Arial" panose="020B0604020202020204" pitchFamily="34" charset="0"/>
              </a:rPr>
              <a:t>vorige</a:t>
            </a:r>
            <a:r>
              <a:rPr lang="nl-NL" sz="1000" i="0" u="none" baseline="0" noProof="1">
                <a:solidFill>
                  <a:schemeClr val="tx1"/>
                </a:solidFill>
                <a:latin typeface="+mn-lt"/>
                <a:cs typeface="Arial" panose="020B0604020202020204" pitchFamily="34" charset="0"/>
              </a:rPr>
              <a:t> tekststijl</a:t>
            </a:r>
          </a:p>
          <a:p>
            <a:pPr marL="0" indent="0">
              <a:lnSpc>
                <a:spcPct val="100000"/>
              </a:lnSpc>
              <a:buFont typeface="Arial" panose="020B0604020202020204" pitchFamily="34" charset="0"/>
              <a:buNone/>
            </a:pPr>
            <a:endParaRPr lang="nl-NL" sz="1000" i="0" u="none" baseline="0" noProof="1">
              <a:solidFill>
                <a:schemeClr val="tx1"/>
              </a:solidFill>
              <a:latin typeface="+mn-lt"/>
              <a:cs typeface="Arial" panose="020B0604020202020204" pitchFamily="34" charset="0"/>
            </a:endParaRPr>
          </a:p>
          <a:p>
            <a:pPr marL="0" indent="0">
              <a:lnSpc>
                <a:spcPct val="100000"/>
              </a:lnSpc>
              <a:buFont typeface="Arial" panose="020B0604020202020204" pitchFamily="34" charset="0"/>
              <a:buNone/>
            </a:pPr>
            <a:r>
              <a:rPr lang="nl-NL" sz="1000" i="0" u="none" baseline="0" noProof="1">
                <a:solidFill>
                  <a:schemeClr val="tx1"/>
                </a:solidFill>
                <a:latin typeface="+mn-lt"/>
                <a:cs typeface="Arial" panose="020B0604020202020204" pitchFamily="34" charset="0"/>
              </a:rPr>
              <a:t>Je kunt meerdere ‘sprongen’ tegelijk voor- of achteruit maken als je b.v. van niveau 1 naar niveau 4 wilt gaan. Je drukt dan aan het begin van een regel meerdere keren op </a:t>
            </a:r>
            <a:r>
              <a:rPr lang="nl-NL" sz="1000" b="1" i="0" u="none" baseline="0" noProof="1">
                <a:solidFill>
                  <a:schemeClr val="tx1"/>
                </a:solidFill>
                <a:latin typeface="+mn-lt"/>
                <a:cs typeface="Arial" panose="020B0604020202020204" pitchFamily="34" charset="0"/>
              </a:rPr>
              <a:t>[Tab]</a:t>
            </a:r>
            <a:r>
              <a:rPr lang="nl-NL" sz="1000" i="0" u="none" baseline="0" noProof="1">
                <a:solidFill>
                  <a:schemeClr val="tx1"/>
                </a:solidFill>
                <a:latin typeface="+mn-lt"/>
                <a:cs typeface="Arial" panose="020B0604020202020204" pitchFamily="34" charset="0"/>
              </a:rPr>
              <a:t> of </a:t>
            </a:r>
            <a:r>
              <a:rPr lang="nl-NL" sz="1000" b="1" i="0" u="none" baseline="0" noProof="1">
                <a:solidFill>
                  <a:schemeClr val="tx1"/>
                </a:solidFill>
                <a:latin typeface="+mn-lt"/>
                <a:cs typeface="Arial" panose="020B0604020202020204" pitchFamily="34" charset="0"/>
              </a:rPr>
              <a:t>[Shift]+[Tab].</a:t>
            </a:r>
          </a:p>
        </p:txBody>
      </p:sp>
      <p:sp>
        <p:nvSpPr>
          <p:cNvPr id="10" name="Rechthoek 9">
            <a:extLst>
              <a:ext uri="{FF2B5EF4-FFF2-40B4-BE49-F238E27FC236}">
                <a16:creationId xmlns:a16="http://schemas.microsoft.com/office/drawing/2014/main" id="{3BF89029-8F84-44A7-B3C8-42E761FBC24F}"/>
              </a:ext>
            </a:extLst>
          </p:cNvPr>
          <p:cNvSpPr/>
          <p:nvPr userDrawn="1"/>
        </p:nvSpPr>
        <p:spPr>
          <a:xfrm>
            <a:off x="11400000" y="6066000"/>
            <a:ext cx="792000" cy="79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3" name="Afbeelding 2">
            <a:extLst>
              <a:ext uri="{FF2B5EF4-FFF2-40B4-BE49-F238E27FC236}">
                <a16:creationId xmlns:a16="http://schemas.microsoft.com/office/drawing/2014/main" id="{E1ECE704-6F3F-4A17-91CB-0E8E08001B1E}"/>
              </a:ext>
            </a:extLst>
          </p:cNvPr>
          <p:cNvPicPr>
            <a:picLocks noChangeAspect="1"/>
          </p:cNvPicPr>
          <p:nvPr userDrawn="1"/>
        </p:nvPicPr>
        <p:blipFill>
          <a:blip r:embed="rId2"/>
          <a:stretch>
            <a:fillRect/>
          </a:stretch>
        </p:blipFill>
        <p:spPr>
          <a:xfrm>
            <a:off x="10424007" y="5163165"/>
            <a:ext cx="1767993" cy="1694835"/>
          </a:xfrm>
          <a:prstGeom prst="rect">
            <a:avLst/>
          </a:prstGeom>
        </p:spPr>
      </p:pic>
    </p:spTree>
    <p:extLst>
      <p:ext uri="{BB962C8B-B14F-4D97-AF65-F5344CB8AC3E}">
        <p14:creationId xmlns:p14="http://schemas.microsoft.com/office/powerpoint/2010/main" val="1756742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theme" Target="../theme/theme2.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514889891"/>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7" r:id="rId3"/>
    <p:sldLayoutId id="2147483650" r:id="rId4"/>
    <p:sldLayoutId id="2147483667" r:id="rId5"/>
    <p:sldLayoutId id="2147483668" r:id="rId6"/>
    <p:sldLayoutId id="2147483652" r:id="rId7"/>
    <p:sldLayoutId id="2147483662" r:id="rId8"/>
    <p:sldLayoutId id="2147483659" r:id="rId9"/>
    <p:sldLayoutId id="2147483660" r:id="rId10"/>
    <p:sldLayoutId id="2147483663" r:id="rId11"/>
    <p:sldLayoutId id="2147483664" r:id="rId12"/>
    <p:sldLayoutId id="2147483665" r:id="rId13"/>
    <p:sldLayoutId id="2147483651" r:id="rId14"/>
    <p:sldLayoutId id="2147483654" r:id="rId15"/>
    <p:sldLayoutId id="2147483655" r:id="rId16"/>
    <p:sldLayoutId id="2147483658" r:id="rId17"/>
    <p:sldLayoutId id="2147483666" r:id="rId18"/>
  </p:sldLayoutIdLst>
  <p:txStyles>
    <p:titleStyle>
      <a:lvl1pPr algn="l" defTabSz="914400" rtl="0" eaLnBrk="1" latinLnBrk="0" hangingPunct="1">
        <a:lnSpc>
          <a:spcPct val="105000"/>
        </a:lnSpc>
        <a:spcBef>
          <a:spcPct val="0"/>
        </a:spcBef>
        <a:buNone/>
        <a:defRPr sz="4000" b="0" kern="1200">
          <a:solidFill>
            <a:schemeClr val="tx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5F5F5F"/>
        </a:solidFill>
        <a:effectLst/>
      </p:bgPr>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B40F12D-8035-4195-930D-B791F468267A}"/>
              </a:ext>
            </a:extLst>
          </p:cNvPr>
          <p:cNvSpPr>
            <a:spLocks noGrp="1"/>
          </p:cNvSpPr>
          <p:nvPr>
            <p:ph type="title"/>
          </p:nvPr>
        </p:nvSpPr>
        <p:spPr>
          <a:xfrm>
            <a:off x="1296000" y="720000"/>
            <a:ext cx="9864000" cy="1296000"/>
          </a:xfrm>
          <a:prstGeom prst="rect">
            <a:avLst/>
          </a:prstGeom>
        </p:spPr>
        <p:txBody>
          <a:bodyPr vert="horz" lIns="0" tIns="0" rIns="0" bIns="0" rtlCol="0" anchor="t" anchorCtr="0">
            <a:noAutofit/>
          </a:bodyPr>
          <a:lstStyle/>
          <a:p>
            <a:r>
              <a:rPr lang="nl-NL" dirty="0"/>
              <a:t>Klik om stijl te bewerken</a:t>
            </a:r>
          </a:p>
        </p:txBody>
      </p:sp>
      <p:sp>
        <p:nvSpPr>
          <p:cNvPr id="3" name="Tijdelijke aanduiding voor tekst 2">
            <a:extLst>
              <a:ext uri="{FF2B5EF4-FFF2-40B4-BE49-F238E27FC236}">
                <a16:creationId xmlns:a16="http://schemas.microsoft.com/office/drawing/2014/main" id="{4DA64035-B49A-4536-A334-06A23F564E8C}"/>
              </a:ext>
            </a:extLst>
          </p:cNvPr>
          <p:cNvSpPr>
            <a:spLocks noGrp="1"/>
          </p:cNvSpPr>
          <p:nvPr>
            <p:ph type="body" idx="1"/>
          </p:nvPr>
        </p:nvSpPr>
        <p:spPr>
          <a:xfrm>
            <a:off x="1296000" y="2016000"/>
            <a:ext cx="9864000" cy="4140000"/>
          </a:xfrm>
          <a:prstGeom prst="rect">
            <a:avLst/>
          </a:prstGeom>
        </p:spPr>
        <p:txBody>
          <a:bodyPr vert="horz" lIns="0" tIns="0" rIns="0" bIns="0" rtlCol="0">
            <a:normAutofit/>
          </a:bodyPr>
          <a:lstStyle/>
          <a:p>
            <a:pPr lvl="0"/>
            <a:r>
              <a:rPr lang="nl-NL" dirty="0"/>
              <a:t>Tekststijl van het model bewerken</a:t>
            </a:r>
          </a:p>
          <a:p>
            <a:pPr lvl="1"/>
            <a:r>
              <a:rPr lang="nl-NL" dirty="0"/>
              <a:t>Tweede niveau</a:t>
            </a:r>
          </a:p>
          <a:p>
            <a:pPr lvl="2"/>
            <a:r>
              <a:rPr lang="nl-NL" dirty="0"/>
              <a:t>Derde niveau</a:t>
            </a:r>
          </a:p>
          <a:p>
            <a:pPr lvl="3"/>
            <a:r>
              <a:rPr lang="nl-NL" dirty="0"/>
              <a:t>Vierde niveau</a:t>
            </a:r>
          </a:p>
          <a:p>
            <a:pPr lvl="4"/>
            <a:r>
              <a:rPr lang="nl-NL" dirty="0"/>
              <a:t>Vijfde niveau</a:t>
            </a:r>
          </a:p>
          <a:p>
            <a:pPr lvl="5"/>
            <a:r>
              <a:rPr lang="nl-NL" dirty="0"/>
              <a:t>Zesde niveau</a:t>
            </a:r>
          </a:p>
          <a:p>
            <a:pPr lvl="6"/>
            <a:r>
              <a:rPr lang="nl-NL" dirty="0"/>
              <a:t>Zevende niveau</a:t>
            </a:r>
          </a:p>
          <a:p>
            <a:pPr lvl="7"/>
            <a:r>
              <a:rPr lang="nl-NL" dirty="0"/>
              <a:t>Achtste niveau</a:t>
            </a:r>
          </a:p>
          <a:p>
            <a:pPr lvl="8"/>
            <a:r>
              <a:rPr lang="nl-NL" dirty="0"/>
              <a:t>Negende niveau</a:t>
            </a:r>
          </a:p>
        </p:txBody>
      </p:sp>
      <p:sp>
        <p:nvSpPr>
          <p:cNvPr id="11" name="Rechthoekige driehoek 10">
            <a:extLst>
              <a:ext uri="{FF2B5EF4-FFF2-40B4-BE49-F238E27FC236}">
                <a16:creationId xmlns:a16="http://schemas.microsoft.com/office/drawing/2014/main" id="{330D8806-E372-45EA-882A-A3971C1ABBA5}"/>
              </a:ext>
            </a:extLst>
          </p:cNvPr>
          <p:cNvSpPr/>
          <p:nvPr userDrawn="1"/>
        </p:nvSpPr>
        <p:spPr>
          <a:xfrm flipH="1">
            <a:off x="792000" y="999026"/>
            <a:ext cx="198000" cy="198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
        <p:nvSpPr>
          <p:cNvPr id="13" name="Rechthoekige driehoek 12">
            <a:extLst>
              <a:ext uri="{FF2B5EF4-FFF2-40B4-BE49-F238E27FC236}">
                <a16:creationId xmlns:a16="http://schemas.microsoft.com/office/drawing/2014/main" id="{5EC37B98-C211-4E5B-9560-4231BD5B7FC9}"/>
              </a:ext>
            </a:extLst>
          </p:cNvPr>
          <p:cNvSpPr/>
          <p:nvPr userDrawn="1"/>
        </p:nvSpPr>
        <p:spPr>
          <a:xfrm rot="5400000">
            <a:off x="11400000" y="6066000"/>
            <a:ext cx="792000" cy="79200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chemeClr val="bg1"/>
              </a:solidFill>
            </a:endParaRPr>
          </a:p>
        </p:txBody>
      </p:sp>
    </p:spTree>
    <p:extLst>
      <p:ext uri="{BB962C8B-B14F-4D97-AF65-F5344CB8AC3E}">
        <p14:creationId xmlns:p14="http://schemas.microsoft.com/office/powerpoint/2010/main" val="1314000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105000"/>
        </a:lnSpc>
        <a:spcBef>
          <a:spcPct val="0"/>
        </a:spcBef>
        <a:buNone/>
        <a:defRPr sz="4000" b="0" kern="1200">
          <a:solidFill>
            <a:schemeClr val="bg1"/>
          </a:solidFill>
          <a:latin typeface="+mj-lt"/>
          <a:ea typeface="+mj-ea"/>
          <a:cs typeface="+mj-cs"/>
        </a:defRPr>
      </a:lvl1pPr>
    </p:titleStyle>
    <p:body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bg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bg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bg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bg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bg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bg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bg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bg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bg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nl-NL" dirty="0"/>
              <a:t>Building Multi-Tenant Applications</a:t>
            </a:r>
          </a:p>
        </p:txBody>
      </p:sp>
      <p:sp>
        <p:nvSpPr>
          <p:cNvPr id="3" name="Ondertitel 2"/>
          <p:cNvSpPr>
            <a:spLocks noGrp="1"/>
          </p:cNvSpPr>
          <p:nvPr>
            <p:ph type="subTitle" idx="1"/>
          </p:nvPr>
        </p:nvSpPr>
        <p:spPr/>
        <p:txBody>
          <a:bodyPr/>
          <a:lstStyle/>
          <a:p>
            <a:endParaRPr lang="nl-NL" dirty="0"/>
          </a:p>
        </p:txBody>
      </p:sp>
    </p:spTree>
    <p:extLst>
      <p:ext uri="{BB962C8B-B14F-4D97-AF65-F5344CB8AC3E}">
        <p14:creationId xmlns:p14="http://schemas.microsoft.com/office/powerpoint/2010/main" val="2164760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a:extLst>
              <a:ext uri="{FF2B5EF4-FFF2-40B4-BE49-F238E27FC236}">
                <a16:creationId xmlns:a16="http://schemas.microsoft.com/office/drawing/2014/main" id="{789E5DFB-6541-2A3F-657F-7601B01299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493" r="-3" b="-3"/>
          <a:stretch/>
        </p:blipFill>
        <p:spPr bwMode="auto">
          <a:xfrm>
            <a:off x="6408000" y="2016000"/>
            <a:ext cx="4752000" cy="4140000"/>
          </a:xfrm>
          <a:prstGeom prst="rect">
            <a:avLst/>
          </a:prstGeom>
          <a:solidFill>
            <a:srgbClr val="FFFFFF"/>
          </a:solidFill>
        </p:spPr>
      </p:pic>
      <p:sp>
        <p:nvSpPr>
          <p:cNvPr id="2059" name="Text Placeholder 2">
            <a:extLst>
              <a:ext uri="{FF2B5EF4-FFF2-40B4-BE49-F238E27FC236}">
                <a16:creationId xmlns:a16="http://schemas.microsoft.com/office/drawing/2014/main" id="{DB9F17BC-65A6-86AA-68C9-4862629243BA}"/>
              </a:ext>
            </a:extLst>
          </p:cNvPr>
          <p:cNvSpPr>
            <a:spLocks noGrp="1"/>
          </p:cNvSpPr>
          <p:nvPr>
            <p:ph type="body" sz="quarter" idx="11"/>
          </p:nvPr>
        </p:nvSpPr>
        <p:spPr>
          <a:xfrm>
            <a:off x="858983" y="2016000"/>
            <a:ext cx="5619638" cy="4140000"/>
          </a:xfrm>
        </p:spPr>
        <p:txBody>
          <a:bodyPr/>
          <a:lstStyle/>
          <a:p>
            <a:r>
              <a:rPr lang="en-US" dirty="0"/>
              <a:t>✅ App has no knowledge of tenants</a:t>
            </a:r>
          </a:p>
          <a:p>
            <a:r>
              <a:rPr lang="en-US" dirty="0"/>
              <a:t>✅ Data is perfectly separated</a:t>
            </a:r>
          </a:p>
          <a:p>
            <a:endParaRPr lang="en-US" dirty="0"/>
          </a:p>
          <a:p>
            <a:r>
              <a:rPr lang="en-US" dirty="0"/>
              <a:t>❌ Cross-cutting concerns are harder</a:t>
            </a:r>
          </a:p>
          <a:p>
            <a:r>
              <a:rPr lang="en-US" dirty="0"/>
              <a:t>❌ High cost of operation</a:t>
            </a:r>
          </a:p>
          <a:p>
            <a:r>
              <a:rPr lang="en-US" dirty="0"/>
              <a:t>❌ Cross tenant reporting</a:t>
            </a:r>
          </a:p>
          <a:p>
            <a:pPr marL="0" indent="0">
              <a:buNone/>
            </a:pPr>
            <a:endParaRPr lang="en-US" dirty="0"/>
          </a:p>
          <a:p>
            <a:pPr marL="0" indent="0">
              <a:buNone/>
            </a:pPr>
            <a:r>
              <a:rPr lang="en-US" dirty="0"/>
              <a:t> </a:t>
            </a:r>
          </a:p>
        </p:txBody>
      </p:sp>
      <p:sp>
        <p:nvSpPr>
          <p:cNvPr id="3" name="Title 2">
            <a:extLst>
              <a:ext uri="{FF2B5EF4-FFF2-40B4-BE49-F238E27FC236}">
                <a16:creationId xmlns:a16="http://schemas.microsoft.com/office/drawing/2014/main" id="{CA5CB007-4452-3B86-2367-9524CB3DA6F5}"/>
              </a:ext>
            </a:extLst>
          </p:cNvPr>
          <p:cNvSpPr>
            <a:spLocks noGrp="1"/>
          </p:cNvSpPr>
          <p:nvPr>
            <p:ph type="title"/>
          </p:nvPr>
        </p:nvSpPr>
        <p:spPr>
          <a:xfrm>
            <a:off x="1296000" y="720000"/>
            <a:ext cx="9864000" cy="1296000"/>
          </a:xfrm>
        </p:spPr>
        <p:txBody>
          <a:bodyPr anchor="t">
            <a:normAutofit/>
          </a:bodyPr>
          <a:lstStyle/>
          <a:p>
            <a:r>
              <a:rPr lang="en-US" dirty="0"/>
              <a:t>Multi-tenancy by infrastructure </a:t>
            </a:r>
          </a:p>
        </p:txBody>
      </p:sp>
    </p:spTree>
    <p:extLst>
      <p:ext uri="{BB962C8B-B14F-4D97-AF65-F5344CB8AC3E}">
        <p14:creationId xmlns:p14="http://schemas.microsoft.com/office/powerpoint/2010/main" val="2383545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8">
            <a:extLst>
              <a:ext uri="{FF2B5EF4-FFF2-40B4-BE49-F238E27FC236}">
                <a16:creationId xmlns:a16="http://schemas.microsoft.com/office/drawing/2014/main" id="{22615D0A-5381-1FCC-A62F-DCEF782A95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4528" y="367508"/>
            <a:ext cx="5053711" cy="5597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6413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Placeholder 2">
            <a:extLst>
              <a:ext uri="{FF2B5EF4-FFF2-40B4-BE49-F238E27FC236}">
                <a16:creationId xmlns:a16="http://schemas.microsoft.com/office/drawing/2014/main" id="{DB9F17BC-65A6-86AA-68C9-4862629243BA}"/>
              </a:ext>
            </a:extLst>
          </p:cNvPr>
          <p:cNvSpPr>
            <a:spLocks noGrp="1"/>
          </p:cNvSpPr>
          <p:nvPr>
            <p:ph type="body" sz="quarter" idx="11"/>
          </p:nvPr>
        </p:nvSpPr>
        <p:spPr>
          <a:xfrm>
            <a:off x="858983" y="2016000"/>
            <a:ext cx="5619638" cy="4140000"/>
          </a:xfrm>
        </p:spPr>
        <p:txBody>
          <a:bodyPr>
            <a:normAutofit/>
          </a:bodyPr>
          <a:lstStyle/>
          <a:p>
            <a:r>
              <a:rPr lang="en-US" dirty="0"/>
              <a:t>✅ Data is perfectly separated</a:t>
            </a:r>
          </a:p>
          <a:p>
            <a:endParaRPr lang="en-US" dirty="0"/>
          </a:p>
          <a:p>
            <a:r>
              <a:rPr lang="en-US" dirty="0"/>
              <a:t>💭 App needs config per tenant</a:t>
            </a:r>
          </a:p>
          <a:p>
            <a:endParaRPr lang="en-US" dirty="0"/>
          </a:p>
          <a:p>
            <a:r>
              <a:rPr lang="en-US" dirty="0"/>
              <a:t>❌ (still) high cost of operation</a:t>
            </a:r>
          </a:p>
          <a:p>
            <a:r>
              <a:rPr lang="en-US" dirty="0"/>
              <a:t>❌ Data consistency between tenants</a:t>
            </a:r>
          </a:p>
          <a:p>
            <a:r>
              <a:rPr lang="en-US" dirty="0"/>
              <a:t>❌ Cross tenant reporting</a:t>
            </a:r>
          </a:p>
          <a:p>
            <a:pPr marL="0" indent="0">
              <a:buNone/>
            </a:pPr>
            <a:endParaRPr lang="en-US" dirty="0"/>
          </a:p>
          <a:p>
            <a:pPr marL="0" indent="0">
              <a:buNone/>
            </a:pPr>
            <a:r>
              <a:rPr lang="en-US" dirty="0"/>
              <a:t> </a:t>
            </a:r>
          </a:p>
        </p:txBody>
      </p:sp>
      <p:sp>
        <p:nvSpPr>
          <p:cNvPr id="3" name="Title 2">
            <a:extLst>
              <a:ext uri="{FF2B5EF4-FFF2-40B4-BE49-F238E27FC236}">
                <a16:creationId xmlns:a16="http://schemas.microsoft.com/office/drawing/2014/main" id="{CA5CB007-4452-3B86-2367-9524CB3DA6F5}"/>
              </a:ext>
            </a:extLst>
          </p:cNvPr>
          <p:cNvSpPr>
            <a:spLocks noGrp="1"/>
          </p:cNvSpPr>
          <p:nvPr>
            <p:ph type="title"/>
          </p:nvPr>
        </p:nvSpPr>
        <p:spPr>
          <a:xfrm>
            <a:off x="1296000" y="720000"/>
            <a:ext cx="9864000" cy="1296000"/>
          </a:xfrm>
        </p:spPr>
        <p:txBody>
          <a:bodyPr anchor="t">
            <a:normAutofit/>
          </a:bodyPr>
          <a:lstStyle/>
          <a:p>
            <a:r>
              <a:rPr lang="en-US" dirty="0"/>
              <a:t>Database per tenant</a:t>
            </a:r>
          </a:p>
        </p:txBody>
      </p:sp>
      <p:pic>
        <p:nvPicPr>
          <p:cNvPr id="2056" name="Picture 8">
            <a:extLst>
              <a:ext uri="{FF2B5EF4-FFF2-40B4-BE49-F238E27FC236}">
                <a16:creationId xmlns:a16="http://schemas.microsoft.com/office/drawing/2014/main" id="{8ED2F5B6-EEF7-6200-7FF1-865EE2A8A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6750" y="1368000"/>
            <a:ext cx="3755159" cy="415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9198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3EECD591-2E27-9621-0DC3-DF5B5B4A4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8810" y="-1107"/>
            <a:ext cx="3647872" cy="6653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135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Placeholder 2">
            <a:extLst>
              <a:ext uri="{FF2B5EF4-FFF2-40B4-BE49-F238E27FC236}">
                <a16:creationId xmlns:a16="http://schemas.microsoft.com/office/drawing/2014/main" id="{DB9F17BC-65A6-86AA-68C9-4862629243BA}"/>
              </a:ext>
            </a:extLst>
          </p:cNvPr>
          <p:cNvSpPr>
            <a:spLocks noGrp="1"/>
          </p:cNvSpPr>
          <p:nvPr>
            <p:ph type="body" sz="quarter" idx="11"/>
          </p:nvPr>
        </p:nvSpPr>
        <p:spPr>
          <a:xfrm>
            <a:off x="858983" y="2016000"/>
            <a:ext cx="5619638" cy="4140000"/>
          </a:xfrm>
        </p:spPr>
        <p:txBody>
          <a:bodyPr>
            <a:normAutofit/>
          </a:bodyPr>
          <a:lstStyle/>
          <a:p>
            <a:r>
              <a:rPr lang="en-US" dirty="0"/>
              <a:t>✅ Data is mostly separate</a:t>
            </a:r>
          </a:p>
          <a:p>
            <a:r>
              <a:rPr lang="en-US" dirty="0"/>
              <a:t>✅ Lower operation cost</a:t>
            </a:r>
          </a:p>
          <a:p>
            <a:r>
              <a:rPr lang="en-US" dirty="0"/>
              <a:t>✅ Cross-tenant reporting is possible</a:t>
            </a:r>
          </a:p>
          <a:p>
            <a:endParaRPr lang="en-US" dirty="0"/>
          </a:p>
          <a:p>
            <a:r>
              <a:rPr lang="en-US" dirty="0"/>
              <a:t>💭 App needs config per tenant</a:t>
            </a:r>
          </a:p>
          <a:p>
            <a:endParaRPr lang="en-US" dirty="0"/>
          </a:p>
          <a:p>
            <a:r>
              <a:rPr lang="en-US" dirty="0"/>
              <a:t>❌ Noisy neighbors</a:t>
            </a:r>
          </a:p>
          <a:p>
            <a:pPr marL="0" indent="0">
              <a:buNone/>
            </a:pPr>
            <a:r>
              <a:rPr lang="en-US" dirty="0"/>
              <a:t> </a:t>
            </a:r>
          </a:p>
        </p:txBody>
      </p:sp>
      <p:sp>
        <p:nvSpPr>
          <p:cNvPr id="3" name="Title 2">
            <a:extLst>
              <a:ext uri="{FF2B5EF4-FFF2-40B4-BE49-F238E27FC236}">
                <a16:creationId xmlns:a16="http://schemas.microsoft.com/office/drawing/2014/main" id="{CA5CB007-4452-3B86-2367-9524CB3DA6F5}"/>
              </a:ext>
            </a:extLst>
          </p:cNvPr>
          <p:cNvSpPr>
            <a:spLocks noGrp="1"/>
          </p:cNvSpPr>
          <p:nvPr>
            <p:ph type="title"/>
          </p:nvPr>
        </p:nvSpPr>
        <p:spPr>
          <a:xfrm>
            <a:off x="1296000" y="720000"/>
            <a:ext cx="9864000" cy="1296000"/>
          </a:xfrm>
        </p:spPr>
        <p:txBody>
          <a:bodyPr anchor="t">
            <a:normAutofit/>
          </a:bodyPr>
          <a:lstStyle/>
          <a:p>
            <a:r>
              <a:rPr lang="en-US" dirty="0"/>
              <a:t>Schema per tenant</a:t>
            </a:r>
          </a:p>
        </p:txBody>
      </p:sp>
      <p:pic>
        <p:nvPicPr>
          <p:cNvPr id="5122" name="Picture 2">
            <a:extLst>
              <a:ext uri="{FF2B5EF4-FFF2-40B4-BE49-F238E27FC236}">
                <a16:creationId xmlns:a16="http://schemas.microsoft.com/office/drawing/2014/main" id="{05EE62F6-08C1-5AE1-6499-A8EF0B0E20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7854" y="768961"/>
            <a:ext cx="2730763" cy="4980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875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50B8F6E-25B2-8C08-7DFE-D3DDA57D64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6225" y="0"/>
            <a:ext cx="4659549" cy="6924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9128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Placeholder 2">
            <a:extLst>
              <a:ext uri="{FF2B5EF4-FFF2-40B4-BE49-F238E27FC236}">
                <a16:creationId xmlns:a16="http://schemas.microsoft.com/office/drawing/2014/main" id="{DB9F17BC-65A6-86AA-68C9-4862629243BA}"/>
              </a:ext>
            </a:extLst>
          </p:cNvPr>
          <p:cNvSpPr>
            <a:spLocks noGrp="1"/>
          </p:cNvSpPr>
          <p:nvPr>
            <p:ph type="body" sz="quarter" idx="11"/>
          </p:nvPr>
        </p:nvSpPr>
        <p:spPr>
          <a:xfrm>
            <a:off x="858983" y="2016000"/>
            <a:ext cx="5619638" cy="4140000"/>
          </a:xfrm>
        </p:spPr>
        <p:txBody>
          <a:bodyPr>
            <a:normAutofit fontScale="92500" lnSpcReduction="10000"/>
          </a:bodyPr>
          <a:lstStyle/>
          <a:p>
            <a:r>
              <a:rPr lang="en-US" dirty="0"/>
              <a:t>✅ Lower operation cost</a:t>
            </a:r>
          </a:p>
          <a:p>
            <a:r>
              <a:rPr lang="en-US" dirty="0"/>
              <a:t>✅ Cross-tenant reporting is possible</a:t>
            </a:r>
          </a:p>
          <a:p>
            <a:r>
              <a:rPr lang="en-US" dirty="0"/>
              <a:t>✅ Easy to set up</a:t>
            </a:r>
          </a:p>
          <a:p>
            <a:r>
              <a:rPr lang="en-US" dirty="0"/>
              <a:t>✅ Easy to understand</a:t>
            </a:r>
          </a:p>
          <a:p>
            <a:endParaRPr lang="en-US" dirty="0"/>
          </a:p>
          <a:p>
            <a:r>
              <a:rPr lang="en-US" dirty="0"/>
              <a:t>💭 App needs config per tenant</a:t>
            </a:r>
          </a:p>
          <a:p>
            <a:endParaRPr lang="en-US" dirty="0"/>
          </a:p>
          <a:p>
            <a:r>
              <a:rPr lang="en-US" dirty="0"/>
              <a:t>❌ Noisy neighbors</a:t>
            </a:r>
          </a:p>
          <a:p>
            <a:r>
              <a:rPr lang="en-US" dirty="0"/>
              <a:t>⚠️ Risk leaky tenant data</a:t>
            </a:r>
          </a:p>
          <a:p>
            <a:pPr marL="0" indent="0">
              <a:buNone/>
            </a:pPr>
            <a:endParaRPr lang="en-US" dirty="0"/>
          </a:p>
          <a:p>
            <a:pPr marL="0" indent="0">
              <a:buNone/>
            </a:pPr>
            <a:r>
              <a:rPr lang="en-US" dirty="0"/>
              <a:t> </a:t>
            </a:r>
          </a:p>
        </p:txBody>
      </p:sp>
      <p:sp>
        <p:nvSpPr>
          <p:cNvPr id="3" name="Title 2">
            <a:extLst>
              <a:ext uri="{FF2B5EF4-FFF2-40B4-BE49-F238E27FC236}">
                <a16:creationId xmlns:a16="http://schemas.microsoft.com/office/drawing/2014/main" id="{CA5CB007-4452-3B86-2367-9524CB3DA6F5}"/>
              </a:ext>
            </a:extLst>
          </p:cNvPr>
          <p:cNvSpPr>
            <a:spLocks noGrp="1"/>
          </p:cNvSpPr>
          <p:nvPr>
            <p:ph type="title"/>
          </p:nvPr>
        </p:nvSpPr>
        <p:spPr>
          <a:xfrm>
            <a:off x="1296000" y="720000"/>
            <a:ext cx="9864000" cy="1296000"/>
          </a:xfrm>
        </p:spPr>
        <p:txBody>
          <a:bodyPr anchor="t">
            <a:normAutofit/>
          </a:bodyPr>
          <a:lstStyle/>
          <a:p>
            <a:r>
              <a:rPr lang="en-US" dirty="0"/>
              <a:t>Discriminator column</a:t>
            </a:r>
          </a:p>
        </p:txBody>
      </p:sp>
      <p:pic>
        <p:nvPicPr>
          <p:cNvPr id="5124" name="Picture 4">
            <a:extLst>
              <a:ext uri="{FF2B5EF4-FFF2-40B4-BE49-F238E27FC236}">
                <a16:creationId xmlns:a16="http://schemas.microsoft.com/office/drawing/2014/main" id="{7D1F0B45-5BCF-AD63-6EBC-A68E20646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0433" y="993659"/>
            <a:ext cx="3277754" cy="487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7665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 educational infographic-style illustration representing different types of multi-tenancy in software architecture. The image is divided into three sections, each labeled and illustrated: 1) 'Database-per-tenant' showing multiple separate databases connected to a central application, 2) 'Shared database, separate schema' showing one database with multiple distinct schemas for each tenant, and 3) 'Shared database, shared schema' showing one database and schema with rows labeled by tenant ID. The illustration includes cloud icons, server icons, and labeled arrows to indicate data flow. Modern flat design, clean and easy to understand.">
            <a:extLst>
              <a:ext uri="{FF2B5EF4-FFF2-40B4-BE49-F238E27FC236}">
                <a16:creationId xmlns:a16="http://schemas.microsoft.com/office/drawing/2014/main" id="{AA4FB256-2999-02C8-03AE-C8367448642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4100945" y="1433209"/>
            <a:ext cx="5423318" cy="5423318"/>
          </a:xfrm>
          <a:prstGeom prst="rect">
            <a:avLst/>
          </a:prstGeom>
          <a:solidFill>
            <a:srgbClr val="FFFFFF"/>
          </a:solidFill>
        </p:spPr>
      </p:pic>
    </p:spTree>
    <p:extLst>
      <p:ext uri="{BB962C8B-B14F-4D97-AF65-F5344CB8AC3E}">
        <p14:creationId xmlns:p14="http://schemas.microsoft.com/office/powerpoint/2010/main" val="33326591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DED4E2-B3C6-496D-F470-96C35A16E533}"/>
              </a:ext>
            </a:extLst>
          </p:cNvPr>
          <p:cNvSpPr>
            <a:spLocks noGrp="1"/>
          </p:cNvSpPr>
          <p:nvPr>
            <p:ph type="title"/>
          </p:nvPr>
        </p:nvSpPr>
        <p:spPr/>
        <p:txBody>
          <a:bodyPr/>
          <a:lstStyle/>
          <a:p>
            <a:r>
              <a:rPr lang="en-US" dirty="0"/>
              <a:t>Best one?</a:t>
            </a:r>
          </a:p>
        </p:txBody>
      </p:sp>
      <p:pic>
        <p:nvPicPr>
          <p:cNvPr id="5" name="Picture 2" descr="An educational infographic-style illustration representing different types of multi-tenancy in software architecture. The image is divided into three sections, each labeled and illustrated: 1) 'Database-per-tenant' showing multiple separate databases connected to a central application, 2) 'Shared database, separate schema' showing one database with multiple distinct schemas for each tenant, and 3) 'Shared database, shared schema' showing one database and schema with rows labeled by tenant ID. The illustration includes cloud icons, server icons, and labeled arrows to indicate data flow. Modern flat design, clean and easy to understand.">
            <a:extLst>
              <a:ext uri="{FF2B5EF4-FFF2-40B4-BE49-F238E27FC236}">
                <a16:creationId xmlns:a16="http://schemas.microsoft.com/office/drawing/2014/main" id="{013083BE-1C1F-2176-B63B-4274C7635EC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3661641" y="1368000"/>
            <a:ext cx="4868718" cy="4868718"/>
          </a:xfrm>
          <a:prstGeom prst="rect">
            <a:avLst/>
          </a:prstGeom>
          <a:solidFill>
            <a:srgbClr val="FFFFFF"/>
          </a:solidFill>
        </p:spPr>
      </p:pic>
    </p:spTree>
    <p:extLst>
      <p:ext uri="{BB962C8B-B14F-4D97-AF65-F5344CB8AC3E}">
        <p14:creationId xmlns:p14="http://schemas.microsoft.com/office/powerpoint/2010/main" val="409001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8F188-58EB-5880-9649-3219E7B59B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C2A1718-35A3-AC27-7C75-CA11321DE0A3}"/>
              </a:ext>
            </a:extLst>
          </p:cNvPr>
          <p:cNvSpPr>
            <a:spLocks noGrp="1"/>
          </p:cNvSpPr>
          <p:nvPr>
            <p:ph type="title"/>
          </p:nvPr>
        </p:nvSpPr>
        <p:spPr/>
        <p:txBody>
          <a:bodyPr/>
          <a:lstStyle/>
          <a:p>
            <a:r>
              <a:rPr lang="en-US" dirty="0"/>
              <a:t>It depends</a:t>
            </a:r>
          </a:p>
        </p:txBody>
      </p:sp>
      <p:sp>
        <p:nvSpPr>
          <p:cNvPr id="3" name="Content Placeholder 2">
            <a:extLst>
              <a:ext uri="{FF2B5EF4-FFF2-40B4-BE49-F238E27FC236}">
                <a16:creationId xmlns:a16="http://schemas.microsoft.com/office/drawing/2014/main" id="{AD24B9F5-609A-1241-5A42-385F8F0A7649}"/>
              </a:ext>
            </a:extLst>
          </p:cNvPr>
          <p:cNvSpPr>
            <a:spLocks noGrp="1"/>
          </p:cNvSpPr>
          <p:nvPr>
            <p:ph sz="half" idx="1"/>
          </p:nvPr>
        </p:nvSpPr>
        <p:spPr>
          <a:xfrm>
            <a:off x="3720000" y="1368000"/>
            <a:ext cx="4752000" cy="4140000"/>
          </a:xfrm>
        </p:spPr>
        <p:txBody>
          <a:bodyPr>
            <a:normAutofit/>
          </a:bodyPr>
          <a:lstStyle/>
          <a:p>
            <a:pPr marL="0" indent="0" algn="ctr">
              <a:buNone/>
            </a:pPr>
            <a:r>
              <a:rPr lang="en-US" sz="16600" dirty="0"/>
              <a:t>🤷</a:t>
            </a:r>
            <a:endParaRPr lang="en-US" sz="4800" dirty="0"/>
          </a:p>
        </p:txBody>
      </p:sp>
    </p:spTree>
    <p:extLst>
      <p:ext uri="{BB962C8B-B14F-4D97-AF65-F5344CB8AC3E}">
        <p14:creationId xmlns:p14="http://schemas.microsoft.com/office/powerpoint/2010/main" val="32229239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A1A429-0AFF-E539-08DB-A299AF12308E}"/>
              </a:ext>
            </a:extLst>
          </p:cNvPr>
          <p:cNvSpPr>
            <a:spLocks noGrp="1"/>
          </p:cNvSpPr>
          <p:nvPr>
            <p:ph idx="1"/>
          </p:nvPr>
        </p:nvSpPr>
        <p:spPr/>
        <p:txBody>
          <a:bodyPr/>
          <a:lstStyle/>
          <a:p>
            <a:r>
              <a:rPr lang="en-US" dirty="0"/>
              <a:t>Who am I</a:t>
            </a:r>
          </a:p>
          <a:p>
            <a:r>
              <a:rPr lang="en-US" dirty="0"/>
              <a:t>What is multi-tenancy</a:t>
            </a:r>
          </a:p>
          <a:p>
            <a:r>
              <a:rPr lang="en-US" dirty="0"/>
              <a:t>How to detect a tenant</a:t>
            </a:r>
          </a:p>
          <a:p>
            <a:r>
              <a:rPr lang="en-US" dirty="0"/>
              <a:t>Demo time!</a:t>
            </a:r>
          </a:p>
        </p:txBody>
      </p:sp>
      <p:sp>
        <p:nvSpPr>
          <p:cNvPr id="3" name="Title 2">
            <a:extLst>
              <a:ext uri="{FF2B5EF4-FFF2-40B4-BE49-F238E27FC236}">
                <a16:creationId xmlns:a16="http://schemas.microsoft.com/office/drawing/2014/main" id="{CA5CB007-4452-3B86-2367-9524CB3DA6F5}"/>
              </a:ext>
            </a:extLst>
          </p:cNvPr>
          <p:cNvSpPr>
            <a:spLocks noGrp="1"/>
          </p:cNvSpPr>
          <p:nvPr>
            <p:ph type="title"/>
          </p:nvPr>
        </p:nvSpPr>
        <p:spPr/>
        <p:txBody>
          <a:bodyPr/>
          <a:lstStyle/>
          <a:p>
            <a:r>
              <a:rPr lang="en-US" dirty="0"/>
              <a:t>Agenda</a:t>
            </a:r>
          </a:p>
        </p:txBody>
      </p:sp>
    </p:spTree>
    <p:extLst>
      <p:ext uri="{BB962C8B-B14F-4D97-AF65-F5344CB8AC3E}">
        <p14:creationId xmlns:p14="http://schemas.microsoft.com/office/powerpoint/2010/main" val="23367919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B514-485A-4B6B-0602-F823CA55E498}"/>
              </a:ext>
            </a:extLst>
          </p:cNvPr>
          <p:cNvSpPr>
            <a:spLocks noGrp="1"/>
          </p:cNvSpPr>
          <p:nvPr>
            <p:ph type="title"/>
          </p:nvPr>
        </p:nvSpPr>
        <p:spPr>
          <a:xfrm>
            <a:off x="791999" y="1324801"/>
            <a:ext cx="8594455" cy="2358200"/>
          </a:xfrm>
        </p:spPr>
        <p:txBody>
          <a:bodyPr/>
          <a:lstStyle/>
          <a:p>
            <a:r>
              <a:rPr lang="en-US" dirty="0"/>
              <a:t>Who’s knocking at the door?</a:t>
            </a:r>
          </a:p>
        </p:txBody>
      </p:sp>
      <p:sp>
        <p:nvSpPr>
          <p:cNvPr id="3" name="Text Placeholder 2">
            <a:extLst>
              <a:ext uri="{FF2B5EF4-FFF2-40B4-BE49-F238E27FC236}">
                <a16:creationId xmlns:a16="http://schemas.microsoft.com/office/drawing/2014/main" id="{9B23962C-4518-A288-73C7-FFAE15DBBC5A}"/>
              </a:ext>
            </a:extLst>
          </p:cNvPr>
          <p:cNvSpPr>
            <a:spLocks noGrp="1"/>
          </p:cNvSpPr>
          <p:nvPr>
            <p:ph type="body" idx="1"/>
          </p:nvPr>
        </p:nvSpPr>
        <p:spPr/>
        <p:txBody>
          <a:bodyPr/>
          <a:lstStyle/>
          <a:p>
            <a:r>
              <a:rPr lang="en-US" dirty="0"/>
              <a:t> How do you know which tenant to serve</a:t>
            </a:r>
          </a:p>
        </p:txBody>
      </p:sp>
    </p:spTree>
    <p:extLst>
      <p:ext uri="{BB962C8B-B14F-4D97-AF65-F5344CB8AC3E}">
        <p14:creationId xmlns:p14="http://schemas.microsoft.com/office/powerpoint/2010/main" val="2858939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0B371E-10BD-9912-FDAC-67ED6954B1A3}"/>
              </a:ext>
            </a:extLst>
          </p:cNvPr>
          <p:cNvSpPr>
            <a:spLocks noGrp="1"/>
          </p:cNvSpPr>
          <p:nvPr>
            <p:ph idx="1"/>
          </p:nvPr>
        </p:nvSpPr>
        <p:spPr/>
        <p:txBody>
          <a:bodyPr/>
          <a:lstStyle/>
          <a:p>
            <a:endParaRPr lang="en-US"/>
          </a:p>
        </p:txBody>
      </p:sp>
      <p:sp>
        <p:nvSpPr>
          <p:cNvPr id="3" name="Title 2">
            <a:extLst>
              <a:ext uri="{FF2B5EF4-FFF2-40B4-BE49-F238E27FC236}">
                <a16:creationId xmlns:a16="http://schemas.microsoft.com/office/drawing/2014/main" id="{FB6CC136-5752-57ED-AFF9-B3CEC27EC0F9}"/>
              </a:ext>
            </a:extLst>
          </p:cNvPr>
          <p:cNvSpPr>
            <a:spLocks noGrp="1"/>
          </p:cNvSpPr>
          <p:nvPr>
            <p:ph type="title"/>
          </p:nvPr>
        </p:nvSpPr>
        <p:spPr/>
        <p:txBody>
          <a:bodyPr/>
          <a:lstStyle/>
          <a:p>
            <a:r>
              <a:rPr lang="en-US" dirty="0"/>
              <a:t>What in what ways could we detect which tenant is calling ?</a:t>
            </a:r>
          </a:p>
        </p:txBody>
      </p:sp>
    </p:spTree>
    <p:extLst>
      <p:ext uri="{BB962C8B-B14F-4D97-AF65-F5344CB8AC3E}">
        <p14:creationId xmlns:p14="http://schemas.microsoft.com/office/powerpoint/2010/main" val="275235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0B371E-10BD-9912-FDAC-67ED6954B1A3}"/>
              </a:ext>
            </a:extLst>
          </p:cNvPr>
          <p:cNvSpPr>
            <a:spLocks noGrp="1"/>
          </p:cNvSpPr>
          <p:nvPr>
            <p:ph idx="1"/>
          </p:nvPr>
        </p:nvSpPr>
        <p:spPr/>
        <p:txBody>
          <a:bodyPr/>
          <a:lstStyle/>
          <a:p>
            <a:r>
              <a:rPr lang="en-US" dirty="0"/>
              <a:t>https://</a:t>
            </a:r>
            <a:r>
              <a:rPr lang="en-US" dirty="0" err="1"/>
              <a:t>my-website.com?tenantId</a:t>
            </a:r>
            <a:r>
              <a:rPr lang="en-US" dirty="0"/>
              <a:t>=</a:t>
            </a:r>
            <a:r>
              <a:rPr lang="en-US" dirty="0">
                <a:highlight>
                  <a:srgbClr val="FFFF00"/>
                </a:highlight>
              </a:rPr>
              <a:t>customer1</a:t>
            </a:r>
          </a:p>
        </p:txBody>
      </p:sp>
      <p:sp>
        <p:nvSpPr>
          <p:cNvPr id="3" name="Title 2">
            <a:extLst>
              <a:ext uri="{FF2B5EF4-FFF2-40B4-BE49-F238E27FC236}">
                <a16:creationId xmlns:a16="http://schemas.microsoft.com/office/drawing/2014/main" id="{FB6CC136-5752-57ED-AFF9-B3CEC27EC0F9}"/>
              </a:ext>
            </a:extLst>
          </p:cNvPr>
          <p:cNvSpPr>
            <a:spLocks noGrp="1"/>
          </p:cNvSpPr>
          <p:nvPr>
            <p:ph type="title"/>
          </p:nvPr>
        </p:nvSpPr>
        <p:spPr/>
        <p:txBody>
          <a:bodyPr/>
          <a:lstStyle/>
          <a:p>
            <a:r>
              <a:rPr lang="en-US" dirty="0"/>
              <a:t>Query string</a:t>
            </a:r>
          </a:p>
        </p:txBody>
      </p:sp>
    </p:spTree>
    <p:extLst>
      <p:ext uri="{BB962C8B-B14F-4D97-AF65-F5344CB8AC3E}">
        <p14:creationId xmlns:p14="http://schemas.microsoft.com/office/powerpoint/2010/main" val="3766242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B1BF9-1F9C-361A-5624-2685DDFC404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4869534-5486-DE67-221E-9C8EFCC41BEB}"/>
              </a:ext>
            </a:extLst>
          </p:cNvPr>
          <p:cNvSpPr>
            <a:spLocks noGrp="1"/>
          </p:cNvSpPr>
          <p:nvPr>
            <p:ph type="title"/>
          </p:nvPr>
        </p:nvSpPr>
        <p:spPr/>
        <p:txBody>
          <a:bodyPr/>
          <a:lstStyle/>
          <a:p>
            <a:r>
              <a:rPr lang="en-US" dirty="0"/>
              <a:t>Header</a:t>
            </a:r>
          </a:p>
        </p:txBody>
      </p:sp>
      <p:sp>
        <p:nvSpPr>
          <p:cNvPr id="5" name="TextBox 4">
            <a:extLst>
              <a:ext uri="{FF2B5EF4-FFF2-40B4-BE49-F238E27FC236}">
                <a16:creationId xmlns:a16="http://schemas.microsoft.com/office/drawing/2014/main" id="{FCB4CC44-3C0A-1E51-C2C2-683F77A64BAC}"/>
              </a:ext>
            </a:extLst>
          </p:cNvPr>
          <p:cNvSpPr txBox="1"/>
          <p:nvPr/>
        </p:nvSpPr>
        <p:spPr>
          <a:xfrm>
            <a:off x="1296000" y="2016000"/>
            <a:ext cx="7187044" cy="954107"/>
          </a:xfrm>
          <a:prstGeom prst="rect">
            <a:avLst/>
          </a:prstGeom>
          <a:noFill/>
        </p:spPr>
        <p:txBody>
          <a:bodyPr wrap="square">
            <a:spAutoFit/>
          </a:bodyPr>
          <a:lstStyle/>
          <a:p>
            <a:r>
              <a:rPr lang="en-US" sz="2800" dirty="0">
                <a:solidFill>
                  <a:srgbClr val="0F54D6"/>
                </a:solidFill>
                <a:effectLst/>
              </a:rPr>
              <a:t>GET </a:t>
            </a:r>
            <a:r>
              <a:rPr lang="en-US" sz="2800" dirty="0">
                <a:solidFill>
                  <a:srgbClr val="202020"/>
                </a:solidFill>
                <a:effectLst/>
              </a:rPr>
              <a:t>http://my-</a:t>
            </a:r>
            <a:r>
              <a:rPr lang="en-US" sz="2800" dirty="0" err="1">
                <a:solidFill>
                  <a:srgbClr val="202020"/>
                </a:solidFill>
                <a:effectLst/>
              </a:rPr>
              <a:t>website.com</a:t>
            </a:r>
            <a:r>
              <a:rPr lang="en-US" sz="2800" dirty="0">
                <a:solidFill>
                  <a:srgbClr val="202020"/>
                </a:solidFill>
                <a:effectLst/>
              </a:rPr>
              <a:t>/page</a:t>
            </a:r>
            <a:br>
              <a:rPr lang="en-US" sz="2800" dirty="0">
                <a:solidFill>
                  <a:srgbClr val="202020"/>
                </a:solidFill>
                <a:effectLst/>
              </a:rPr>
            </a:br>
            <a:r>
              <a:rPr lang="en-US" sz="2800" dirty="0">
                <a:solidFill>
                  <a:srgbClr val="248700"/>
                </a:solidFill>
                <a:effectLst/>
              </a:rPr>
              <a:t>x-</a:t>
            </a:r>
            <a:r>
              <a:rPr lang="en-US" sz="2800" dirty="0" err="1">
                <a:solidFill>
                  <a:srgbClr val="248700"/>
                </a:solidFill>
                <a:effectLst/>
              </a:rPr>
              <a:t>TenantId</a:t>
            </a:r>
            <a:r>
              <a:rPr lang="en-US" sz="2800" dirty="0">
                <a:solidFill>
                  <a:srgbClr val="202020"/>
                </a:solidFill>
                <a:effectLst/>
              </a:rPr>
              <a:t>: </a:t>
            </a:r>
            <a:r>
              <a:rPr lang="en-US" sz="2800" dirty="0">
                <a:solidFill>
                  <a:srgbClr val="383838"/>
                </a:solidFill>
                <a:effectLst/>
                <a:highlight>
                  <a:srgbClr val="FFFF00"/>
                </a:highlight>
              </a:rPr>
              <a:t>customer1</a:t>
            </a:r>
            <a:endParaRPr lang="en-US" sz="2800" dirty="0">
              <a:solidFill>
                <a:srgbClr val="202020"/>
              </a:solidFill>
              <a:effectLst/>
              <a:highlight>
                <a:srgbClr val="FFFF00"/>
              </a:highlight>
            </a:endParaRPr>
          </a:p>
        </p:txBody>
      </p:sp>
    </p:spTree>
    <p:extLst>
      <p:ext uri="{BB962C8B-B14F-4D97-AF65-F5344CB8AC3E}">
        <p14:creationId xmlns:p14="http://schemas.microsoft.com/office/powerpoint/2010/main" val="2094767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70954-7DE5-093A-73E7-82470A218E7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9810131-4B6F-269E-A83C-5ED1B2326159}"/>
              </a:ext>
            </a:extLst>
          </p:cNvPr>
          <p:cNvSpPr>
            <a:spLocks noGrp="1"/>
          </p:cNvSpPr>
          <p:nvPr>
            <p:ph type="title"/>
          </p:nvPr>
        </p:nvSpPr>
        <p:spPr/>
        <p:txBody>
          <a:bodyPr/>
          <a:lstStyle/>
          <a:p>
            <a:r>
              <a:rPr lang="en-US" dirty="0"/>
              <a:t>Subdomain</a:t>
            </a:r>
          </a:p>
        </p:txBody>
      </p:sp>
      <p:sp>
        <p:nvSpPr>
          <p:cNvPr id="5" name="TextBox 4">
            <a:extLst>
              <a:ext uri="{FF2B5EF4-FFF2-40B4-BE49-F238E27FC236}">
                <a16:creationId xmlns:a16="http://schemas.microsoft.com/office/drawing/2014/main" id="{97B6E268-26C1-22C2-09EE-B28C2DD9B582}"/>
              </a:ext>
            </a:extLst>
          </p:cNvPr>
          <p:cNvSpPr txBox="1"/>
          <p:nvPr/>
        </p:nvSpPr>
        <p:spPr>
          <a:xfrm>
            <a:off x="1296000" y="2016000"/>
            <a:ext cx="7187044" cy="523220"/>
          </a:xfrm>
          <a:prstGeom prst="rect">
            <a:avLst/>
          </a:prstGeom>
          <a:noFill/>
        </p:spPr>
        <p:txBody>
          <a:bodyPr wrap="square">
            <a:spAutoFit/>
          </a:bodyPr>
          <a:lstStyle/>
          <a:p>
            <a:r>
              <a:rPr lang="en-US" sz="2800" dirty="0">
                <a:solidFill>
                  <a:srgbClr val="202020"/>
                </a:solidFill>
                <a:effectLst/>
              </a:rPr>
              <a:t>http://</a:t>
            </a:r>
            <a:r>
              <a:rPr lang="en-US" sz="2800" dirty="0">
                <a:solidFill>
                  <a:srgbClr val="202020"/>
                </a:solidFill>
                <a:effectLst/>
                <a:highlight>
                  <a:srgbClr val="FFFF00"/>
                </a:highlight>
              </a:rPr>
              <a:t>customer1</a:t>
            </a:r>
            <a:r>
              <a:rPr lang="en-US" sz="2800" dirty="0">
                <a:solidFill>
                  <a:srgbClr val="202020"/>
                </a:solidFill>
                <a:effectLst/>
              </a:rPr>
              <a:t>.my-website.com/page</a:t>
            </a:r>
          </a:p>
        </p:txBody>
      </p:sp>
    </p:spTree>
    <p:extLst>
      <p:ext uri="{BB962C8B-B14F-4D97-AF65-F5344CB8AC3E}">
        <p14:creationId xmlns:p14="http://schemas.microsoft.com/office/powerpoint/2010/main" val="2203496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B514-485A-4B6B-0602-F823CA55E498}"/>
              </a:ext>
            </a:extLst>
          </p:cNvPr>
          <p:cNvSpPr>
            <a:spLocks noGrp="1"/>
          </p:cNvSpPr>
          <p:nvPr>
            <p:ph type="title"/>
          </p:nvPr>
        </p:nvSpPr>
        <p:spPr>
          <a:xfrm>
            <a:off x="791999" y="1324801"/>
            <a:ext cx="8594455" cy="2358200"/>
          </a:xfrm>
        </p:spPr>
        <p:txBody>
          <a:bodyPr/>
          <a:lstStyle/>
          <a:p>
            <a:r>
              <a:rPr lang="en-US" dirty="0"/>
              <a:t>Enough Talk</a:t>
            </a:r>
            <a:br>
              <a:rPr lang="en-US" dirty="0"/>
            </a:br>
            <a:br>
              <a:rPr lang="en-US" dirty="0"/>
            </a:br>
            <a:r>
              <a:rPr lang="en-US" dirty="0"/>
              <a:t>Show me the code 🧑‍💻</a:t>
            </a:r>
          </a:p>
        </p:txBody>
      </p:sp>
      <p:sp>
        <p:nvSpPr>
          <p:cNvPr id="3" name="Text Placeholder 2">
            <a:extLst>
              <a:ext uri="{FF2B5EF4-FFF2-40B4-BE49-F238E27FC236}">
                <a16:creationId xmlns:a16="http://schemas.microsoft.com/office/drawing/2014/main" id="{9B23962C-4518-A288-73C7-FFAE15DBBC5A}"/>
              </a:ext>
            </a:extLst>
          </p:cNvPr>
          <p:cNvSpPr>
            <a:spLocks noGrp="1"/>
          </p:cNvSpPr>
          <p:nvPr>
            <p:ph type="body" idx="1"/>
          </p:nvPr>
        </p:nvSpPr>
        <p:spPr/>
        <p:txBody>
          <a:bodyPr/>
          <a:lstStyle/>
          <a:p>
            <a:r>
              <a:rPr lang="en-US" dirty="0"/>
              <a:t> What tenant is calling</a:t>
            </a:r>
          </a:p>
        </p:txBody>
      </p:sp>
    </p:spTree>
    <p:extLst>
      <p:ext uri="{BB962C8B-B14F-4D97-AF65-F5344CB8AC3E}">
        <p14:creationId xmlns:p14="http://schemas.microsoft.com/office/powerpoint/2010/main" val="3220372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349559-15EF-F1CF-5C0F-B42D1FEFE614}"/>
              </a:ext>
            </a:extLst>
          </p:cNvPr>
          <p:cNvSpPr>
            <a:spLocks noGrp="1"/>
          </p:cNvSpPr>
          <p:nvPr>
            <p:ph idx="1"/>
          </p:nvPr>
        </p:nvSpPr>
        <p:spPr/>
        <p:txBody>
          <a:bodyPr/>
          <a:lstStyle/>
          <a:p>
            <a:r>
              <a:rPr lang="en-US" dirty="0"/>
              <a:t>Let’s make an application multi-tenant aware!</a:t>
            </a:r>
          </a:p>
        </p:txBody>
      </p:sp>
      <p:sp>
        <p:nvSpPr>
          <p:cNvPr id="3" name="Title 2">
            <a:extLst>
              <a:ext uri="{FF2B5EF4-FFF2-40B4-BE49-F238E27FC236}">
                <a16:creationId xmlns:a16="http://schemas.microsoft.com/office/drawing/2014/main" id="{36CD11ED-2824-F2EE-3E5D-1AF75AFC139C}"/>
              </a:ext>
            </a:extLst>
          </p:cNvPr>
          <p:cNvSpPr>
            <a:spLocks noGrp="1"/>
          </p:cNvSpPr>
          <p:nvPr>
            <p:ph type="title"/>
          </p:nvPr>
        </p:nvSpPr>
        <p:spPr/>
        <p:txBody>
          <a:bodyPr/>
          <a:lstStyle/>
          <a:p>
            <a:r>
              <a:rPr lang="en-US" dirty="0"/>
              <a:t>Demo time!</a:t>
            </a:r>
          </a:p>
        </p:txBody>
      </p:sp>
    </p:spTree>
    <p:extLst>
      <p:ext uri="{BB962C8B-B14F-4D97-AF65-F5344CB8AC3E}">
        <p14:creationId xmlns:p14="http://schemas.microsoft.com/office/powerpoint/2010/main" val="3403580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75379C0-E436-06A3-BC59-F038FD68FB3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B91F3F9-B3FB-345C-1F49-0356E831B654}"/>
              </a:ext>
            </a:extLst>
          </p:cNvPr>
          <p:cNvSpPr>
            <a:spLocks noGrp="1"/>
          </p:cNvSpPr>
          <p:nvPr>
            <p:ph idx="1"/>
          </p:nvPr>
        </p:nvSpPr>
        <p:spPr/>
        <p:txBody>
          <a:bodyPr>
            <a:normAutofit fontScale="85000" lnSpcReduction="20000"/>
          </a:bodyPr>
          <a:lstStyle/>
          <a:p>
            <a:r>
              <a:rPr lang="en-US" dirty="0"/>
              <a:t>Detect a tenant</a:t>
            </a:r>
          </a:p>
          <a:p>
            <a:pPr lvl="1"/>
            <a:r>
              <a:rPr lang="en-US" dirty="0"/>
              <a:t>Middleware</a:t>
            </a:r>
          </a:p>
          <a:p>
            <a:pPr lvl="1"/>
            <a:r>
              <a:rPr lang="en-US" dirty="0"/>
              <a:t>Subdomain</a:t>
            </a:r>
          </a:p>
          <a:p>
            <a:pPr lvl="1"/>
            <a:r>
              <a:rPr lang="en-US" dirty="0" err="1"/>
              <a:t>TenantContext</a:t>
            </a:r>
            <a:r>
              <a:rPr lang="en-US" dirty="0"/>
              <a:t> + Accessor</a:t>
            </a:r>
          </a:p>
          <a:p>
            <a:r>
              <a:rPr lang="en-US" dirty="0"/>
              <a:t>Reflect a tenant</a:t>
            </a:r>
          </a:p>
          <a:p>
            <a:pPr lvl="1"/>
            <a:r>
              <a:rPr lang="en-US" dirty="0"/>
              <a:t>Knowing available tenants -&gt; </a:t>
            </a:r>
          </a:p>
          <a:p>
            <a:pPr lvl="1"/>
            <a:r>
              <a:rPr lang="en-US" dirty="0" err="1"/>
              <a:t>TenantConfig</a:t>
            </a:r>
            <a:r>
              <a:rPr lang="en-US" dirty="0"/>
              <a:t> extending with custom info</a:t>
            </a:r>
          </a:p>
          <a:p>
            <a:r>
              <a:rPr lang="en-US" dirty="0"/>
              <a:t>Protect a tenant</a:t>
            </a:r>
          </a:p>
          <a:p>
            <a:pPr lvl="1"/>
            <a:r>
              <a:rPr lang="en-US" dirty="0" err="1"/>
              <a:t>ApplicationUser</a:t>
            </a:r>
            <a:endParaRPr lang="en-US" dirty="0"/>
          </a:p>
          <a:p>
            <a:pPr lvl="1"/>
            <a:r>
              <a:rPr lang="en-US" dirty="0" err="1"/>
              <a:t>ApplicationUserStore</a:t>
            </a:r>
            <a:endParaRPr lang="en-US" dirty="0"/>
          </a:p>
          <a:p>
            <a:pPr lvl="1"/>
            <a:r>
              <a:rPr lang="en-US" dirty="0"/>
              <a:t>MultiTenantSigninManager</a:t>
            </a:r>
          </a:p>
          <a:p>
            <a:r>
              <a:rPr lang="en-US" dirty="0"/>
              <a:t>Protect the data</a:t>
            </a:r>
          </a:p>
          <a:p>
            <a:pPr lvl="1"/>
            <a:r>
              <a:rPr lang="en-US" dirty="0"/>
              <a:t>Introduce </a:t>
            </a:r>
            <a:r>
              <a:rPr lang="en-US" dirty="0" err="1"/>
              <a:t>Itenant</a:t>
            </a:r>
            <a:endParaRPr lang="en-US" dirty="0"/>
          </a:p>
          <a:p>
            <a:pPr lvl="1"/>
            <a:r>
              <a:rPr lang="en-US" dirty="0" err="1"/>
              <a:t>QueryFilter</a:t>
            </a:r>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474FB6B2-4AE5-7F8B-AEA2-363DB9947759}"/>
              </a:ext>
            </a:extLst>
          </p:cNvPr>
          <p:cNvSpPr>
            <a:spLocks noGrp="1"/>
          </p:cNvSpPr>
          <p:nvPr>
            <p:ph type="title"/>
          </p:nvPr>
        </p:nvSpPr>
        <p:spPr/>
        <p:txBody>
          <a:bodyPr/>
          <a:lstStyle/>
          <a:p>
            <a:r>
              <a:rPr lang="en-US" dirty="0"/>
              <a:t>Script</a:t>
            </a:r>
          </a:p>
        </p:txBody>
      </p:sp>
    </p:spTree>
    <p:extLst>
      <p:ext uri="{BB962C8B-B14F-4D97-AF65-F5344CB8AC3E}">
        <p14:creationId xmlns:p14="http://schemas.microsoft.com/office/powerpoint/2010/main" val="2261602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52C34-F7AF-8D3A-DDE5-CE0ACED8CEB7}"/>
              </a:ext>
            </a:extLst>
          </p:cNvPr>
          <p:cNvSpPr>
            <a:spLocks noGrp="1"/>
          </p:cNvSpPr>
          <p:nvPr>
            <p:ph type="title"/>
          </p:nvPr>
        </p:nvSpPr>
        <p:spPr/>
        <p:txBody>
          <a:bodyPr/>
          <a:lstStyle/>
          <a:p>
            <a:r>
              <a:rPr lang="en-US" dirty="0"/>
              <a:t>Detecting a tenant</a:t>
            </a:r>
          </a:p>
        </p:txBody>
      </p:sp>
      <p:sp>
        <p:nvSpPr>
          <p:cNvPr id="3" name="Text Placeholder 2">
            <a:extLst>
              <a:ext uri="{FF2B5EF4-FFF2-40B4-BE49-F238E27FC236}">
                <a16:creationId xmlns:a16="http://schemas.microsoft.com/office/drawing/2014/main" id="{F1FD27A4-70E2-8B92-7260-52358ABEFBB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618056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3D7CD6-544F-2A8D-2AF6-494A9D373404}"/>
              </a:ext>
            </a:extLst>
          </p:cNvPr>
          <p:cNvSpPr>
            <a:spLocks noGrp="1"/>
          </p:cNvSpPr>
          <p:nvPr>
            <p:ph type="title"/>
          </p:nvPr>
        </p:nvSpPr>
        <p:spPr/>
        <p:txBody>
          <a:bodyPr/>
          <a:lstStyle/>
          <a:p>
            <a:r>
              <a:rPr lang="en-US" dirty="0"/>
              <a:t>Detecting a tenant – </a:t>
            </a:r>
            <a:r>
              <a:rPr lang="en-US" dirty="0" err="1"/>
              <a:t>Tenant.cs</a:t>
            </a:r>
            <a:endParaRPr lang="en-US" dirty="0"/>
          </a:p>
        </p:txBody>
      </p:sp>
      <p:sp>
        <p:nvSpPr>
          <p:cNvPr id="5" name="TextBox 4">
            <a:extLst>
              <a:ext uri="{FF2B5EF4-FFF2-40B4-BE49-F238E27FC236}">
                <a16:creationId xmlns:a16="http://schemas.microsoft.com/office/drawing/2014/main" id="{1B076BB2-CC72-7EFC-6061-0E8B20FB9271}"/>
              </a:ext>
            </a:extLst>
          </p:cNvPr>
          <p:cNvSpPr txBox="1"/>
          <p:nvPr/>
        </p:nvSpPr>
        <p:spPr>
          <a:xfrm>
            <a:off x="1296000" y="1798057"/>
            <a:ext cx="7190508" cy="1200329"/>
          </a:xfrm>
          <a:prstGeom prst="rect">
            <a:avLst/>
          </a:prstGeom>
          <a:noFill/>
        </p:spPr>
        <p:txBody>
          <a:bodyPr wrap="square">
            <a:spAutoFit/>
          </a:bodyPr>
          <a:lstStyle/>
          <a:p>
            <a:r>
              <a:rPr lang="en-US" dirty="0">
                <a:solidFill>
                  <a:srgbClr val="0F54D6"/>
                </a:solidFill>
                <a:effectLst/>
              </a:rPr>
              <a:t>public class </a:t>
            </a:r>
            <a:r>
              <a:rPr lang="en-US" dirty="0">
                <a:solidFill>
                  <a:srgbClr val="8C6C41"/>
                </a:solidFill>
                <a:effectLst/>
              </a:rPr>
              <a:t>Tenant</a:t>
            </a:r>
            <a:br>
              <a:rPr lang="en-US" dirty="0">
                <a:solidFill>
                  <a:srgbClr val="8C6C41"/>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string </a:t>
            </a:r>
            <a:r>
              <a:rPr lang="en-US" dirty="0">
                <a:solidFill>
                  <a:srgbClr val="248700"/>
                </a:solidFill>
                <a:effectLst/>
              </a:rPr>
              <a:t>Id </a:t>
            </a:r>
            <a:r>
              <a:rPr lang="en-US" b="1" dirty="0">
                <a:solidFill>
                  <a:srgbClr val="383838"/>
                </a:solidFill>
                <a:effectLst/>
              </a:rPr>
              <a:t>{ </a:t>
            </a:r>
            <a:r>
              <a:rPr lang="en-US" dirty="0">
                <a:solidFill>
                  <a:srgbClr val="6B2FBA"/>
                </a:solidFill>
                <a:effectLst/>
              </a:rPr>
              <a:t>get</a:t>
            </a:r>
            <a:r>
              <a:rPr lang="en-US" b="1" dirty="0">
                <a:solidFill>
                  <a:srgbClr val="383838"/>
                </a:solidFill>
                <a:effectLst/>
              </a:rPr>
              <a:t>; </a:t>
            </a:r>
            <a:r>
              <a:rPr lang="en-US" dirty="0">
                <a:solidFill>
                  <a:srgbClr val="6B2FBA"/>
                </a:solidFill>
                <a:effectLst/>
              </a:rPr>
              <a:t>set</a:t>
            </a:r>
            <a:r>
              <a:rPr lang="en-US" b="1" dirty="0">
                <a:solidFill>
                  <a:srgbClr val="383838"/>
                </a:solidFill>
                <a:effectLs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
        <p:nvSpPr>
          <p:cNvPr id="7" name="TextBox 6">
            <a:extLst>
              <a:ext uri="{FF2B5EF4-FFF2-40B4-BE49-F238E27FC236}">
                <a16:creationId xmlns:a16="http://schemas.microsoft.com/office/drawing/2014/main" id="{4DAA220B-1F6E-1054-3705-E96FF9C1763B}"/>
              </a:ext>
            </a:extLst>
          </p:cNvPr>
          <p:cNvSpPr txBox="1"/>
          <p:nvPr/>
        </p:nvSpPr>
        <p:spPr>
          <a:xfrm>
            <a:off x="1296000" y="2998386"/>
            <a:ext cx="7190508" cy="1200329"/>
          </a:xfrm>
          <a:prstGeom prst="rect">
            <a:avLst/>
          </a:prstGeom>
          <a:noFill/>
        </p:spPr>
        <p:txBody>
          <a:bodyPr wrap="square">
            <a:spAutoFit/>
          </a:bodyPr>
          <a:lstStyle/>
          <a:p>
            <a:r>
              <a:rPr lang="en-US" dirty="0">
                <a:solidFill>
                  <a:srgbClr val="0F54D6"/>
                </a:solidFill>
                <a:effectLst/>
              </a:rPr>
              <a:t>public class </a:t>
            </a:r>
            <a:r>
              <a:rPr lang="en-US" dirty="0" err="1">
                <a:solidFill>
                  <a:srgbClr val="8C6C41"/>
                </a:solidFill>
                <a:effectLst/>
              </a:rPr>
              <a:t>TenantContextAccessor</a:t>
            </a:r>
            <a:br>
              <a:rPr lang="en-US" dirty="0">
                <a:solidFill>
                  <a:srgbClr val="8C6C41"/>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a:t>
            </a:r>
            <a:r>
              <a:rPr lang="en-US" dirty="0">
                <a:solidFill>
                  <a:srgbClr val="8C6C41"/>
                </a:solidFill>
                <a:effectLst/>
              </a:rPr>
              <a:t>Tenant </a:t>
            </a:r>
            <a:r>
              <a:rPr lang="en-US" dirty="0">
                <a:solidFill>
                  <a:srgbClr val="248700"/>
                </a:solidFill>
                <a:effectLst/>
              </a:rPr>
              <a:t>Tenant </a:t>
            </a:r>
            <a:r>
              <a:rPr lang="en-US" b="1" dirty="0">
                <a:solidFill>
                  <a:srgbClr val="383838"/>
                </a:solidFill>
                <a:effectLst/>
              </a:rPr>
              <a:t>{ </a:t>
            </a:r>
            <a:r>
              <a:rPr lang="en-US" dirty="0">
                <a:solidFill>
                  <a:srgbClr val="6B2FBA"/>
                </a:solidFill>
                <a:effectLst/>
              </a:rPr>
              <a:t>get</a:t>
            </a:r>
            <a:r>
              <a:rPr lang="en-US" b="1" dirty="0">
                <a:solidFill>
                  <a:srgbClr val="383838"/>
                </a:solidFill>
                <a:effectLst/>
              </a:rPr>
              <a:t>; </a:t>
            </a:r>
            <a:r>
              <a:rPr lang="en-US" dirty="0">
                <a:solidFill>
                  <a:srgbClr val="6B2FBA"/>
                </a:solidFill>
                <a:effectLst/>
              </a:rPr>
              <a:t>set</a:t>
            </a:r>
            <a:r>
              <a:rPr lang="en-US" b="1" dirty="0">
                <a:solidFill>
                  <a:srgbClr val="383838"/>
                </a:solidFill>
                <a:effectLs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103347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B514-485A-4B6B-0602-F823CA55E498}"/>
              </a:ext>
            </a:extLst>
          </p:cNvPr>
          <p:cNvSpPr>
            <a:spLocks noGrp="1"/>
          </p:cNvSpPr>
          <p:nvPr>
            <p:ph type="title"/>
          </p:nvPr>
        </p:nvSpPr>
        <p:spPr/>
        <p:txBody>
          <a:bodyPr/>
          <a:lstStyle/>
          <a:p>
            <a:r>
              <a:rPr lang="en-US" dirty="0"/>
              <a:t>Who am I?</a:t>
            </a:r>
          </a:p>
        </p:txBody>
      </p:sp>
      <p:sp>
        <p:nvSpPr>
          <p:cNvPr id="3" name="Text Placeholder 2">
            <a:extLst>
              <a:ext uri="{FF2B5EF4-FFF2-40B4-BE49-F238E27FC236}">
                <a16:creationId xmlns:a16="http://schemas.microsoft.com/office/drawing/2014/main" id="{9B23962C-4518-A288-73C7-FFAE15DBBC5A}"/>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12847026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E8CE2-E059-739D-95B8-6CE8BD7551B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7948FED-66FF-AEF3-876D-B25894339E81}"/>
              </a:ext>
            </a:extLst>
          </p:cNvPr>
          <p:cNvSpPr>
            <a:spLocks noGrp="1"/>
          </p:cNvSpPr>
          <p:nvPr>
            <p:ph type="title"/>
          </p:nvPr>
        </p:nvSpPr>
        <p:spPr/>
        <p:txBody>
          <a:bodyPr/>
          <a:lstStyle/>
          <a:p>
            <a:r>
              <a:rPr lang="en-US" dirty="0"/>
              <a:t>Detecting a tenant - </a:t>
            </a:r>
            <a:r>
              <a:rPr lang="en-US" dirty="0" err="1"/>
              <a:t>TenantDependencyExtensions</a:t>
            </a:r>
            <a:endParaRPr lang="en-US" dirty="0"/>
          </a:p>
        </p:txBody>
      </p:sp>
      <p:sp>
        <p:nvSpPr>
          <p:cNvPr id="4" name="TextBox 3">
            <a:extLst>
              <a:ext uri="{FF2B5EF4-FFF2-40B4-BE49-F238E27FC236}">
                <a16:creationId xmlns:a16="http://schemas.microsoft.com/office/drawing/2014/main" id="{884CFC56-12B0-D80E-B2EC-12B9C54733EC}"/>
              </a:ext>
            </a:extLst>
          </p:cNvPr>
          <p:cNvSpPr txBox="1"/>
          <p:nvPr/>
        </p:nvSpPr>
        <p:spPr>
          <a:xfrm>
            <a:off x="1296000" y="2218069"/>
            <a:ext cx="9148156" cy="3139321"/>
          </a:xfrm>
          <a:prstGeom prst="rect">
            <a:avLst/>
          </a:prstGeom>
          <a:noFill/>
        </p:spPr>
        <p:txBody>
          <a:bodyPr wrap="square">
            <a:spAutoFit/>
          </a:bodyPr>
          <a:lstStyle/>
          <a:p>
            <a:r>
              <a:rPr lang="en-US" dirty="0">
                <a:solidFill>
                  <a:srgbClr val="0F54D6"/>
                </a:solidFill>
                <a:effectLst/>
              </a:rPr>
              <a:t>public static class </a:t>
            </a:r>
            <a:r>
              <a:rPr lang="en-US" dirty="0" err="1">
                <a:solidFill>
                  <a:srgbClr val="8C6C41"/>
                </a:solidFill>
                <a:effectLst/>
              </a:rPr>
              <a:t>TenantContextAccessorExtensions</a:t>
            </a:r>
            <a:br>
              <a:rPr lang="en-US" dirty="0">
                <a:solidFill>
                  <a:srgbClr val="8C6C41"/>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static </a:t>
            </a:r>
            <a:r>
              <a:rPr lang="en-US" dirty="0" err="1">
                <a:solidFill>
                  <a:srgbClr val="949494"/>
                </a:solidFill>
                <a:effectLst/>
              </a:rPr>
              <a:t>IServiceCollection</a:t>
            </a:r>
            <a:r>
              <a:rPr lang="en-US" dirty="0">
                <a:solidFill>
                  <a:srgbClr val="949494"/>
                </a:solidFill>
                <a:effectLst/>
              </a:rPr>
              <a:t> </a:t>
            </a:r>
            <a:r>
              <a:rPr lang="en-US" dirty="0" err="1">
                <a:solidFill>
                  <a:srgbClr val="6B2FBA"/>
                </a:solidFill>
                <a:effectLst/>
              </a:rPr>
              <a:t>AddTenantContext</a:t>
            </a:r>
            <a:r>
              <a:rPr lang="en-US" b="1" dirty="0">
                <a:solidFill>
                  <a:srgbClr val="383838"/>
                </a:solidFill>
                <a:effectLst/>
              </a:rPr>
              <a:t>(</a:t>
            </a:r>
            <a:r>
              <a:rPr lang="en-US" dirty="0">
                <a:solidFill>
                  <a:srgbClr val="0F54D6"/>
                </a:solidFill>
                <a:effectLst/>
              </a:rPr>
              <a:t>this </a:t>
            </a:r>
            <a:r>
              <a:rPr lang="en-US" dirty="0" err="1">
                <a:solidFill>
                  <a:srgbClr val="8C6C41"/>
                </a:solidFill>
                <a:effectLst/>
              </a:rPr>
              <a:t>IServiceCollection</a:t>
            </a:r>
            <a:r>
              <a:rPr lang="en-US" dirty="0">
                <a:solidFill>
                  <a:srgbClr val="8C6C41"/>
                </a:solidFill>
                <a:effectLst/>
              </a:rPr>
              <a:t> </a:t>
            </a:r>
            <a:r>
              <a:rPr lang="en-US" dirty="0">
                <a:solidFill>
                  <a:srgbClr val="1B6600"/>
                </a:solidFill>
                <a:effectLst/>
              </a:rPr>
              <a:t>services</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err="1">
                <a:solidFill>
                  <a:srgbClr val="1B6600"/>
                </a:solidFill>
                <a:effectLst/>
              </a:rPr>
              <a:t>services</a:t>
            </a:r>
            <a:r>
              <a:rPr lang="en-US" b="1" dirty="0" err="1">
                <a:solidFill>
                  <a:srgbClr val="383838"/>
                </a:solidFill>
                <a:effectLst/>
              </a:rPr>
              <a:t>.</a:t>
            </a:r>
            <a:r>
              <a:rPr lang="en-US" dirty="0" err="1">
                <a:solidFill>
                  <a:srgbClr val="6B2FBA"/>
                </a:solidFill>
                <a:effectLst/>
              </a:rPr>
              <a:t>AddScoped</a:t>
            </a:r>
            <a:r>
              <a:rPr lang="en-US" dirty="0">
                <a:solidFill>
                  <a:srgbClr val="383838"/>
                </a:solidFill>
                <a:effectLst/>
              </a:rPr>
              <a:t>&lt;</a:t>
            </a:r>
            <a:r>
              <a:rPr lang="en-US" dirty="0" err="1">
                <a:solidFill>
                  <a:srgbClr val="8C6C41"/>
                </a:solidFill>
                <a:effectLst/>
              </a:rPr>
              <a:t>TenantContextAccessor</a:t>
            </a:r>
            <a:r>
              <a:rPr lang="en-US" dirty="0">
                <a:solidFill>
                  <a:srgbClr val="383838"/>
                </a:solidFill>
                <a:effectLst/>
              </a:rPr>
              <a:t>&gt;</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1B6600"/>
                </a:solidFill>
                <a:effectLst/>
              </a:rPr>
              <a:t>services</a:t>
            </a:r>
            <a:r>
              <a:rPr lang="en-US" b="1" dirty="0" err="1">
                <a:solidFill>
                  <a:srgbClr val="383838"/>
                </a:solidFill>
                <a:effectLst/>
              </a:rPr>
              <a:t>.</a:t>
            </a:r>
            <a:r>
              <a:rPr lang="en-US" dirty="0" err="1">
                <a:solidFill>
                  <a:srgbClr val="6B2FBA"/>
                </a:solidFill>
                <a:effectLst/>
              </a:rPr>
              <a:t>AddTransient</a:t>
            </a:r>
            <a:r>
              <a:rPr lang="en-US" dirty="0">
                <a:solidFill>
                  <a:srgbClr val="383838"/>
                </a:solidFill>
                <a:effectLst/>
              </a:rPr>
              <a:t>&lt;</a:t>
            </a:r>
            <a:r>
              <a:rPr lang="en-US" dirty="0">
                <a:solidFill>
                  <a:srgbClr val="8C6C41"/>
                </a:solidFill>
                <a:effectLst/>
              </a:rPr>
              <a:t>Tenant</a:t>
            </a:r>
            <a:r>
              <a:rPr lang="en-US" dirty="0">
                <a:solidFill>
                  <a:srgbClr val="383838"/>
                </a:solidFill>
                <a:effectLst/>
              </a:rPr>
              <a:t>&gt;</a:t>
            </a:r>
            <a:r>
              <a:rPr lang="en-US" b="1" dirty="0">
                <a:solidFill>
                  <a:srgbClr val="383838"/>
                </a:solidFill>
                <a:effectLst/>
              </a:rPr>
              <a:t>(</a:t>
            </a:r>
            <a:r>
              <a:rPr lang="en-US" dirty="0">
                <a:solidFill>
                  <a:srgbClr val="1B6600"/>
                </a:solidFill>
                <a:effectLst/>
              </a:rPr>
              <a:t>p </a:t>
            </a:r>
            <a:r>
              <a:rPr lang="en-US" dirty="0">
                <a:solidFill>
                  <a:srgbClr val="202020"/>
                </a:solidFill>
                <a:effectLst/>
              </a:rPr>
              <a:t>=&gt;</a:t>
            </a:r>
            <a:br>
              <a:rPr lang="en-US" dirty="0">
                <a:solidFill>
                  <a:srgbClr val="202020"/>
                </a:solidFill>
                <a:effectLst/>
              </a:rPr>
            </a:br>
            <a:r>
              <a:rPr lang="en-US" dirty="0">
                <a:solidFill>
                  <a:srgbClr val="202020"/>
                </a:solidFill>
                <a:effectLst/>
              </a:rPr>
              <a:t>            </a:t>
            </a:r>
            <a:r>
              <a:rPr lang="en-US" dirty="0" err="1">
                <a:solidFill>
                  <a:srgbClr val="1B6600"/>
                </a:solidFill>
                <a:effectLst/>
              </a:rPr>
              <a:t>p</a:t>
            </a:r>
            <a:r>
              <a:rPr lang="en-US" b="1" dirty="0" err="1">
                <a:solidFill>
                  <a:srgbClr val="383838"/>
                </a:solidFill>
                <a:effectLst/>
              </a:rPr>
              <a:t>.</a:t>
            </a:r>
            <a:r>
              <a:rPr lang="en-US" dirty="0" err="1">
                <a:solidFill>
                  <a:srgbClr val="6B2FBA"/>
                </a:solidFill>
                <a:effectLst/>
              </a:rPr>
              <a:t>GetRequiredService</a:t>
            </a:r>
            <a:r>
              <a:rPr lang="en-US" dirty="0">
                <a:solidFill>
                  <a:srgbClr val="383838"/>
                </a:solidFill>
                <a:effectLst/>
              </a:rPr>
              <a:t>&lt;</a:t>
            </a:r>
            <a:r>
              <a:rPr lang="en-US" dirty="0" err="1">
                <a:solidFill>
                  <a:srgbClr val="8C6C41"/>
                </a:solidFill>
                <a:effectLst/>
              </a:rPr>
              <a:t>TenantContextAccessor</a:t>
            </a:r>
            <a:r>
              <a:rPr lang="en-US" dirty="0">
                <a:solidFill>
                  <a:srgbClr val="383838"/>
                </a:solidFill>
                <a:effectLst/>
              </a:rPr>
              <a:t>&gt;</a:t>
            </a:r>
            <a:r>
              <a:rPr lang="en-US" b="1" dirty="0">
                <a:solidFill>
                  <a:srgbClr val="383838"/>
                </a:solidFill>
                <a:effectLst/>
              </a:rPr>
              <a:t>().</a:t>
            </a:r>
            <a:r>
              <a:rPr lang="en-US" dirty="0">
                <a:solidFill>
                  <a:srgbClr val="248700"/>
                </a:solidFill>
                <a:effectLst/>
              </a:rPr>
              <a:t>Tenant </a:t>
            </a:r>
            <a:r>
              <a:rPr lang="en-US" dirty="0">
                <a:solidFill>
                  <a:srgbClr val="202020"/>
                </a:solidFill>
                <a:effectLst/>
              </a:rPr>
              <a:t>?? </a:t>
            </a:r>
            <a:r>
              <a:rPr lang="en-US" dirty="0">
                <a:solidFill>
                  <a:srgbClr val="949494"/>
                </a:solidFill>
                <a:effectLst/>
              </a:rPr>
              <a:t>new Tenant</a:t>
            </a:r>
            <a:r>
              <a:rPr lang="en-US" b="1" dirty="0">
                <a:solidFill>
                  <a:srgbClr val="949494"/>
                </a:solidFill>
                <a:effectLst/>
              </a:rPr>
              <a:t>()</a:t>
            </a:r>
            <a:br>
              <a:rPr lang="en-US" b="1" dirty="0">
                <a:solidFill>
                  <a:srgbClr val="949494"/>
                </a:solidFill>
                <a:effectLst/>
              </a:rPr>
            </a:br>
            <a:r>
              <a:rPr lang="en-US" b="1" dirty="0">
                <a:solidFill>
                  <a:srgbClr val="949494"/>
                </a:solidFill>
                <a:effectLst/>
              </a:rPr>
              <a:t>        </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return </a:t>
            </a:r>
            <a:r>
              <a:rPr lang="en-US" dirty="0">
                <a:solidFill>
                  <a:srgbClr val="1B6600"/>
                </a:solidFill>
                <a:effectLst/>
              </a:rPr>
              <a:t>services</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3685007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95935-42BB-A6CC-336A-DB957E372A0E}"/>
              </a:ext>
            </a:extLst>
          </p:cNvPr>
          <p:cNvSpPr>
            <a:spLocks noGrp="1"/>
          </p:cNvSpPr>
          <p:nvPr>
            <p:ph type="title"/>
          </p:nvPr>
        </p:nvSpPr>
        <p:spPr/>
        <p:txBody>
          <a:bodyPr/>
          <a:lstStyle/>
          <a:p>
            <a:r>
              <a:rPr lang="en-US" dirty="0"/>
              <a:t>Reflecting a Tenant</a:t>
            </a:r>
          </a:p>
        </p:txBody>
      </p:sp>
      <p:sp>
        <p:nvSpPr>
          <p:cNvPr id="3" name="Text Placeholder 2">
            <a:extLst>
              <a:ext uri="{FF2B5EF4-FFF2-40B4-BE49-F238E27FC236}">
                <a16:creationId xmlns:a16="http://schemas.microsoft.com/office/drawing/2014/main" id="{B20E6EC7-512E-CFAA-5D71-2782A19E5E0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58094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81672-683E-159B-BEDB-033408796D5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7D25BB7-EE0E-30CE-8BCF-E3FDF7838A07}"/>
              </a:ext>
            </a:extLst>
          </p:cNvPr>
          <p:cNvSpPr>
            <a:spLocks noGrp="1"/>
          </p:cNvSpPr>
          <p:nvPr>
            <p:ph type="title"/>
          </p:nvPr>
        </p:nvSpPr>
        <p:spPr/>
        <p:txBody>
          <a:bodyPr/>
          <a:lstStyle/>
          <a:p>
            <a:r>
              <a:rPr lang="en-US" dirty="0"/>
              <a:t>Reflecting a tenant – </a:t>
            </a:r>
            <a:r>
              <a:rPr lang="en-US" dirty="0" err="1"/>
              <a:t>Tenant.cs</a:t>
            </a:r>
            <a:endParaRPr lang="en-US" dirty="0"/>
          </a:p>
        </p:txBody>
      </p:sp>
      <p:sp>
        <p:nvSpPr>
          <p:cNvPr id="5" name="TextBox 4">
            <a:extLst>
              <a:ext uri="{FF2B5EF4-FFF2-40B4-BE49-F238E27FC236}">
                <a16:creationId xmlns:a16="http://schemas.microsoft.com/office/drawing/2014/main" id="{2D06D54E-512E-3403-1524-84E0ED6D89FC}"/>
              </a:ext>
            </a:extLst>
          </p:cNvPr>
          <p:cNvSpPr txBox="1"/>
          <p:nvPr/>
        </p:nvSpPr>
        <p:spPr>
          <a:xfrm>
            <a:off x="1296000" y="1814821"/>
            <a:ext cx="7190508" cy="2031325"/>
          </a:xfrm>
          <a:prstGeom prst="rect">
            <a:avLst/>
          </a:prstGeom>
          <a:noFill/>
        </p:spPr>
        <p:txBody>
          <a:bodyPr wrap="square">
            <a:spAutoFit/>
          </a:bodyPr>
          <a:lstStyle/>
          <a:p>
            <a:r>
              <a:rPr lang="en-US" dirty="0">
                <a:solidFill>
                  <a:srgbClr val="0F54D6"/>
                </a:solidFill>
                <a:effectLst/>
              </a:rPr>
              <a:t>public class </a:t>
            </a:r>
            <a:r>
              <a:rPr lang="en-US" dirty="0">
                <a:solidFill>
                  <a:srgbClr val="8C6C41"/>
                </a:solidFill>
                <a:effectLst/>
              </a:rPr>
              <a:t>Tenant</a:t>
            </a:r>
            <a:br>
              <a:rPr lang="en-US" dirty="0">
                <a:solidFill>
                  <a:srgbClr val="8C6C41"/>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string </a:t>
            </a:r>
            <a:r>
              <a:rPr lang="en-US" dirty="0">
                <a:solidFill>
                  <a:srgbClr val="248700"/>
                </a:solidFill>
                <a:effectLst/>
              </a:rPr>
              <a:t>Id </a:t>
            </a:r>
            <a:r>
              <a:rPr lang="en-US" b="1" dirty="0">
                <a:solidFill>
                  <a:srgbClr val="383838"/>
                </a:solidFill>
                <a:effectLst/>
              </a:rPr>
              <a:t>{ </a:t>
            </a:r>
            <a:r>
              <a:rPr lang="en-US" dirty="0">
                <a:solidFill>
                  <a:srgbClr val="6B2FBA"/>
                </a:solidFill>
                <a:effectLst/>
              </a:rPr>
              <a:t>get</a:t>
            </a:r>
            <a:r>
              <a:rPr lang="en-US" b="1" dirty="0">
                <a:solidFill>
                  <a:srgbClr val="383838"/>
                </a:solidFill>
                <a:effectLst/>
              </a:rPr>
              <a:t>; </a:t>
            </a:r>
            <a:r>
              <a:rPr lang="en-US" dirty="0">
                <a:solidFill>
                  <a:srgbClr val="949494"/>
                </a:solidFill>
                <a:effectLst/>
              </a:rPr>
              <a:t>set</a:t>
            </a:r>
            <a:r>
              <a:rPr lang="en-US" b="1" dirty="0">
                <a:solidFill>
                  <a:srgbClr val="949494"/>
                </a:solidFill>
                <a:effectLst/>
              </a:rPr>
              <a:t>; </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string </a:t>
            </a:r>
            <a:r>
              <a:rPr lang="en-US" dirty="0">
                <a:solidFill>
                  <a:srgbClr val="248700"/>
                </a:solidFill>
                <a:effectLst/>
              </a:rPr>
              <a:t>Name </a:t>
            </a:r>
            <a:r>
              <a:rPr lang="en-US" b="1" dirty="0">
                <a:solidFill>
                  <a:srgbClr val="383838"/>
                </a:solidFill>
                <a:effectLst/>
              </a:rPr>
              <a:t>{ </a:t>
            </a:r>
            <a:r>
              <a:rPr lang="en-US" dirty="0">
                <a:solidFill>
                  <a:srgbClr val="6B2FBA"/>
                </a:solidFill>
                <a:effectLst/>
              </a:rPr>
              <a:t>get</a:t>
            </a:r>
            <a:r>
              <a:rPr lang="en-US" b="1" dirty="0">
                <a:solidFill>
                  <a:srgbClr val="383838"/>
                </a:solidFill>
                <a:effectLst/>
              </a:rPr>
              <a:t>; </a:t>
            </a:r>
            <a:r>
              <a:rPr lang="en-US" dirty="0">
                <a:solidFill>
                  <a:srgbClr val="949494"/>
                </a:solidFill>
                <a:effectLst/>
              </a:rPr>
              <a:t>set</a:t>
            </a:r>
            <a:r>
              <a:rPr lang="en-US" b="1" dirty="0">
                <a:solidFill>
                  <a:srgbClr val="949494"/>
                </a:solidFill>
                <a:effectLst/>
              </a:rPr>
              <a:t>; </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string </a:t>
            </a:r>
            <a:r>
              <a:rPr lang="en-US" dirty="0" err="1">
                <a:solidFill>
                  <a:srgbClr val="248700"/>
                </a:solidFill>
                <a:effectLst/>
              </a:rPr>
              <a:t>BackgroundColor</a:t>
            </a:r>
            <a:r>
              <a:rPr lang="en-US" dirty="0">
                <a:solidFill>
                  <a:srgbClr val="248700"/>
                </a:solidFill>
                <a:effectLst/>
              </a:rPr>
              <a:t> </a:t>
            </a:r>
            <a:r>
              <a:rPr lang="en-US" b="1" dirty="0">
                <a:solidFill>
                  <a:srgbClr val="383838"/>
                </a:solidFill>
                <a:effectLst/>
              </a:rPr>
              <a:t>{ </a:t>
            </a:r>
            <a:r>
              <a:rPr lang="en-US" dirty="0">
                <a:solidFill>
                  <a:srgbClr val="6B2FBA"/>
                </a:solidFill>
                <a:effectLst/>
              </a:rPr>
              <a:t>get</a:t>
            </a:r>
            <a:r>
              <a:rPr lang="en-US" b="1" dirty="0">
                <a:solidFill>
                  <a:srgbClr val="383838"/>
                </a:solidFill>
                <a:effectLst/>
              </a:rPr>
              <a:t>; </a:t>
            </a:r>
            <a:r>
              <a:rPr lang="en-US" dirty="0">
                <a:solidFill>
                  <a:srgbClr val="949494"/>
                </a:solidFill>
                <a:effectLst/>
              </a:rPr>
              <a:t>set</a:t>
            </a:r>
            <a:r>
              <a:rPr lang="en-US" b="1" dirty="0">
                <a:solidFill>
                  <a:srgbClr val="949494"/>
                </a:solidFill>
                <a:effectLst/>
              </a:rPr>
              <a:t>; </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string </a:t>
            </a:r>
            <a:r>
              <a:rPr lang="en-US" dirty="0" err="1">
                <a:solidFill>
                  <a:srgbClr val="248700"/>
                </a:solidFill>
                <a:effectLst/>
              </a:rPr>
              <a:t>BackgroundImage</a:t>
            </a:r>
            <a:r>
              <a:rPr lang="en-US" dirty="0">
                <a:solidFill>
                  <a:srgbClr val="248700"/>
                </a:solidFill>
                <a:effectLst/>
              </a:rPr>
              <a:t> </a:t>
            </a:r>
            <a:r>
              <a:rPr lang="en-US" b="1" dirty="0">
                <a:solidFill>
                  <a:srgbClr val="383838"/>
                </a:solidFill>
                <a:effectLst/>
              </a:rPr>
              <a:t>{ </a:t>
            </a:r>
            <a:r>
              <a:rPr lang="en-US" dirty="0">
                <a:solidFill>
                  <a:srgbClr val="6B2FBA"/>
                </a:solidFill>
                <a:effectLst/>
              </a:rPr>
              <a:t>get</a:t>
            </a:r>
            <a:r>
              <a:rPr lang="en-US" b="1" dirty="0">
                <a:solidFill>
                  <a:srgbClr val="383838"/>
                </a:solidFill>
                <a:effectLst/>
              </a:rPr>
              <a:t>; </a:t>
            </a:r>
            <a:r>
              <a:rPr lang="en-US" dirty="0">
                <a:solidFill>
                  <a:srgbClr val="949494"/>
                </a:solidFill>
                <a:effectLst/>
              </a:rPr>
              <a:t>set</a:t>
            </a:r>
            <a:r>
              <a:rPr lang="en-US" b="1" dirty="0">
                <a:solidFill>
                  <a:srgbClr val="949494"/>
                </a:solidFill>
                <a:effectLst/>
              </a:rPr>
              <a:t>; </a:t>
            </a:r>
            <a:r>
              <a:rPr lang="en-US" b="1" dirty="0">
                <a:solidFill>
                  <a:srgbClr val="383838"/>
                </a:solidFill>
                <a:effectLst/>
              </a:rPr>
              <a:t>}</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3652425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27BDA-C17E-B12A-42DA-51B4FB135F5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AC93CDC-BC49-42B5-8DE3-DE4F5B650B82}"/>
              </a:ext>
            </a:extLst>
          </p:cNvPr>
          <p:cNvSpPr>
            <a:spLocks noGrp="1"/>
          </p:cNvSpPr>
          <p:nvPr>
            <p:ph type="title"/>
          </p:nvPr>
        </p:nvSpPr>
        <p:spPr/>
        <p:txBody>
          <a:bodyPr/>
          <a:lstStyle/>
          <a:p>
            <a:r>
              <a:rPr lang="en-US" dirty="0"/>
              <a:t>Reflecting a tenant – </a:t>
            </a:r>
            <a:r>
              <a:rPr lang="en-US" dirty="0" err="1"/>
              <a:t>appsettings.json</a:t>
            </a:r>
            <a:endParaRPr lang="en-US" dirty="0"/>
          </a:p>
        </p:txBody>
      </p:sp>
      <p:sp>
        <p:nvSpPr>
          <p:cNvPr id="4" name="TextBox 3">
            <a:extLst>
              <a:ext uri="{FF2B5EF4-FFF2-40B4-BE49-F238E27FC236}">
                <a16:creationId xmlns:a16="http://schemas.microsoft.com/office/drawing/2014/main" id="{667A78A6-4BA7-E9DE-4AAD-B42B0F5BE6DF}"/>
              </a:ext>
            </a:extLst>
          </p:cNvPr>
          <p:cNvSpPr txBox="1"/>
          <p:nvPr/>
        </p:nvSpPr>
        <p:spPr>
          <a:xfrm>
            <a:off x="962128" y="1552183"/>
            <a:ext cx="11229872" cy="4524315"/>
          </a:xfrm>
          <a:prstGeom prst="rect">
            <a:avLst/>
          </a:prstGeom>
          <a:noFill/>
        </p:spPr>
        <p:txBody>
          <a:bodyPr wrap="square">
            <a:spAutoFit/>
          </a:bodyPr>
          <a:lstStyle/>
          <a:p>
            <a:r>
              <a:rPr lang="en-US" dirty="0">
                <a:solidFill>
                  <a:srgbClr val="248700"/>
                </a:solidFill>
                <a:effectLst/>
              </a:rPr>
              <a:t>"</a:t>
            </a:r>
            <a:r>
              <a:rPr lang="en-US" dirty="0" err="1">
                <a:solidFill>
                  <a:srgbClr val="248700"/>
                </a:solidFill>
                <a:effectLst/>
              </a:rPr>
              <a:t>AvailableTenants</a:t>
            </a:r>
            <a:r>
              <a:rPr lang="en-US" dirty="0">
                <a:solidFill>
                  <a:srgbClr val="248700"/>
                </a:solidFill>
                <a:effectLst/>
              </a:rPr>
              <a:t>"</a:t>
            </a: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a:solidFill>
                  <a:srgbClr val="248700"/>
                </a:solidFill>
                <a:effectLst/>
              </a:rPr>
              <a:t>"Tenants"</a:t>
            </a:r>
            <a:r>
              <a:rPr lang="en-US" b="1" dirty="0">
                <a:solidFill>
                  <a:srgbClr val="383838"/>
                </a:solidFill>
                <a:effectLst/>
              </a:rPr>
              <a:t>: [</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a:solidFill>
                  <a:srgbClr val="248700"/>
                </a:solidFill>
                <a:effectLst/>
              </a:rPr>
              <a:t>"Id"</a:t>
            </a:r>
            <a:r>
              <a:rPr lang="en-US" b="1" dirty="0">
                <a:solidFill>
                  <a:srgbClr val="383838"/>
                </a:solidFill>
                <a:effectLst/>
              </a:rPr>
              <a:t>: </a:t>
            </a:r>
            <a:r>
              <a:rPr lang="en-US" dirty="0">
                <a:solidFill>
                  <a:srgbClr val="0093A1"/>
                </a:solidFill>
                <a:effectLst/>
              </a:rPr>
              <a:t>"pallet-town"</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248700"/>
                </a:solidFill>
                <a:effectLst/>
              </a:rPr>
              <a:t>"Name"</a:t>
            </a:r>
            <a:r>
              <a:rPr lang="en-US" b="1" dirty="0">
                <a:solidFill>
                  <a:srgbClr val="383838"/>
                </a:solidFill>
                <a:effectLst/>
              </a:rPr>
              <a:t>: </a:t>
            </a:r>
            <a:r>
              <a:rPr lang="en-US" dirty="0">
                <a:solidFill>
                  <a:srgbClr val="0093A1"/>
                </a:solidFill>
                <a:effectLst/>
              </a:rPr>
              <a:t>"Pallet Town"</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248700"/>
                </a:solidFill>
                <a:effectLst/>
              </a:rPr>
              <a:t>"</a:t>
            </a:r>
            <a:r>
              <a:rPr lang="en-US" dirty="0" err="1">
                <a:solidFill>
                  <a:srgbClr val="248700"/>
                </a:solidFill>
                <a:effectLst/>
              </a:rPr>
              <a:t>BackgroundColor</a:t>
            </a:r>
            <a:r>
              <a:rPr lang="en-US" dirty="0">
                <a:solidFill>
                  <a:srgbClr val="248700"/>
                </a:solidFill>
                <a:effectLst/>
              </a:rPr>
              <a:t>"</a:t>
            </a:r>
            <a:r>
              <a:rPr lang="en-US" b="1" dirty="0">
                <a:solidFill>
                  <a:srgbClr val="383838"/>
                </a:solidFill>
                <a:effectLst/>
              </a:rPr>
              <a:t>: </a:t>
            </a:r>
            <a:r>
              <a:rPr lang="en-US" dirty="0">
                <a:solidFill>
                  <a:srgbClr val="0093A1"/>
                </a:solidFill>
                <a:effectLst/>
              </a:rPr>
              <a:t>"#75d9d7"</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248700"/>
                </a:solidFill>
                <a:effectLst/>
              </a:rPr>
              <a:t>"</a:t>
            </a:r>
            <a:r>
              <a:rPr lang="en-US" dirty="0" err="1">
                <a:solidFill>
                  <a:srgbClr val="248700"/>
                </a:solidFill>
                <a:effectLst/>
              </a:rPr>
              <a:t>BackgroundImage</a:t>
            </a:r>
            <a:r>
              <a:rPr lang="en-US" dirty="0">
                <a:solidFill>
                  <a:srgbClr val="248700"/>
                </a:solidFill>
                <a:effectLst/>
              </a:rPr>
              <a:t>"</a:t>
            </a:r>
            <a:r>
              <a:rPr lang="en-US" b="1" dirty="0">
                <a:solidFill>
                  <a:srgbClr val="383838"/>
                </a:solidFill>
                <a:effectLst/>
              </a:rPr>
              <a:t>: </a:t>
            </a:r>
            <a:r>
              <a:rPr lang="en-US" dirty="0">
                <a:solidFill>
                  <a:srgbClr val="0093A1"/>
                </a:solidFill>
                <a:effectLst/>
              </a:rPr>
              <a:t>"https://</a:t>
            </a:r>
            <a:r>
              <a:rPr lang="en-US" dirty="0" err="1">
                <a:solidFill>
                  <a:srgbClr val="0093A1"/>
                </a:solidFill>
                <a:effectLst/>
              </a:rPr>
              <a:t>archives.bulbagarden.net</a:t>
            </a:r>
            <a:r>
              <a:rPr lang="en-US" dirty="0">
                <a:solidFill>
                  <a:srgbClr val="0093A1"/>
                </a:solidFill>
                <a:effectLst/>
              </a:rPr>
              <a:t>/media/upload/7/77/</a:t>
            </a:r>
            <a:r>
              <a:rPr lang="en-US" dirty="0" err="1">
                <a:solidFill>
                  <a:srgbClr val="0093A1"/>
                </a:solidFill>
                <a:effectLst/>
              </a:rPr>
              <a:t>Pallet_Town_FRLG.png</a:t>
            </a:r>
            <a:r>
              <a:rPr lang="en-US" dirty="0">
                <a:solidFill>
                  <a:srgbClr val="0093A1"/>
                </a:solidFill>
                <a:effectLst/>
              </a:rPr>
              <a:t>"</a:t>
            </a:r>
            <a:br>
              <a:rPr lang="en-US" dirty="0">
                <a:solidFill>
                  <a:srgbClr val="0093A1"/>
                </a:solidFill>
                <a:effectLst/>
              </a:rPr>
            </a:br>
            <a:r>
              <a:rPr lang="en-US" dirty="0">
                <a:solidFill>
                  <a:srgbClr val="0093A1"/>
                </a:solidFill>
                <a:effectLst/>
              </a:rPr>
              <a:t>    </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a:solidFill>
                  <a:srgbClr val="248700"/>
                </a:solidFill>
                <a:effectLst/>
              </a:rPr>
              <a:t>"Id"</a:t>
            </a:r>
            <a:r>
              <a:rPr lang="en-US" b="1" dirty="0">
                <a:solidFill>
                  <a:srgbClr val="383838"/>
                </a:solidFill>
                <a:effectLst/>
              </a:rPr>
              <a:t>: </a:t>
            </a:r>
            <a:r>
              <a:rPr lang="en-US" dirty="0">
                <a:solidFill>
                  <a:srgbClr val="0093A1"/>
                </a:solidFill>
                <a:effectLst/>
              </a:rPr>
              <a:t>"vermillion-city"</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248700"/>
                </a:solidFill>
                <a:effectLst/>
              </a:rPr>
              <a:t>"Name"</a:t>
            </a:r>
            <a:r>
              <a:rPr lang="en-US" b="1" dirty="0">
                <a:solidFill>
                  <a:srgbClr val="383838"/>
                </a:solidFill>
                <a:effectLst/>
              </a:rPr>
              <a:t>: </a:t>
            </a:r>
            <a:r>
              <a:rPr lang="en-US" dirty="0">
                <a:solidFill>
                  <a:srgbClr val="0093A1"/>
                </a:solidFill>
                <a:effectLst/>
              </a:rPr>
              <a:t>"Vermillion City"</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248700"/>
                </a:solidFill>
                <a:effectLst/>
              </a:rPr>
              <a:t>"</a:t>
            </a:r>
            <a:r>
              <a:rPr lang="en-US" dirty="0" err="1">
                <a:solidFill>
                  <a:srgbClr val="248700"/>
                </a:solidFill>
                <a:effectLst/>
              </a:rPr>
              <a:t>BackgroundColor</a:t>
            </a:r>
            <a:r>
              <a:rPr lang="en-US" dirty="0">
                <a:solidFill>
                  <a:srgbClr val="248700"/>
                </a:solidFill>
                <a:effectLst/>
              </a:rPr>
              <a:t>"</a:t>
            </a:r>
            <a:r>
              <a:rPr lang="en-US" b="1" dirty="0">
                <a:solidFill>
                  <a:srgbClr val="383838"/>
                </a:solidFill>
                <a:effectLst/>
              </a:rPr>
              <a:t>: </a:t>
            </a:r>
            <a:r>
              <a:rPr lang="en-US" dirty="0">
                <a:solidFill>
                  <a:srgbClr val="0093A1"/>
                </a:solidFill>
                <a:effectLst/>
              </a:rPr>
              <a:t>"#b956ff "</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248700"/>
                </a:solidFill>
                <a:effectLst/>
              </a:rPr>
              <a:t>"</a:t>
            </a:r>
            <a:r>
              <a:rPr lang="en-US" dirty="0" err="1">
                <a:solidFill>
                  <a:srgbClr val="248700"/>
                </a:solidFill>
                <a:effectLst/>
              </a:rPr>
              <a:t>BackgroundImage</a:t>
            </a:r>
            <a:r>
              <a:rPr lang="en-US" dirty="0">
                <a:solidFill>
                  <a:srgbClr val="248700"/>
                </a:solidFill>
                <a:effectLst/>
              </a:rPr>
              <a:t>"</a:t>
            </a:r>
            <a:r>
              <a:rPr lang="en-US" b="1" dirty="0">
                <a:solidFill>
                  <a:srgbClr val="383838"/>
                </a:solidFill>
                <a:effectLst/>
              </a:rPr>
              <a:t>: </a:t>
            </a:r>
            <a:r>
              <a:rPr lang="en-US" dirty="0">
                <a:solidFill>
                  <a:srgbClr val="0093A1"/>
                </a:solidFill>
                <a:effectLst/>
              </a:rPr>
              <a:t>"https://</a:t>
            </a:r>
            <a:r>
              <a:rPr lang="en-US" dirty="0" err="1">
                <a:solidFill>
                  <a:srgbClr val="0093A1"/>
                </a:solidFill>
                <a:effectLst/>
              </a:rPr>
              <a:t>archives.bulbagarden.net</a:t>
            </a:r>
            <a:r>
              <a:rPr lang="en-US" dirty="0">
                <a:solidFill>
                  <a:srgbClr val="0093A1"/>
                </a:solidFill>
                <a:effectLst/>
              </a:rPr>
              <a:t>/media/upload/8/8d/</a:t>
            </a:r>
            <a:r>
              <a:rPr lang="en-US" dirty="0" err="1">
                <a:solidFill>
                  <a:srgbClr val="0093A1"/>
                </a:solidFill>
                <a:effectLst/>
              </a:rPr>
              <a:t>Vermilion_City_FRLG.png</a:t>
            </a:r>
            <a:r>
              <a:rPr lang="en-US" dirty="0">
                <a:solidFill>
                  <a:srgbClr val="0093A1"/>
                </a:solidFill>
                <a:effectLst/>
              </a:rPr>
              <a:t>"</a:t>
            </a:r>
            <a:br>
              <a:rPr lang="en-US" dirty="0">
                <a:solidFill>
                  <a:srgbClr val="0093A1"/>
                </a:solidFill>
                <a:effectLst/>
              </a:rPr>
            </a:br>
            <a:r>
              <a:rPr lang="en-US" dirty="0">
                <a:solidFill>
                  <a:srgbClr val="0093A1"/>
                </a:solidFill>
                <a:effectLst/>
              </a:rPr>
              <a:t>    </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42161357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7AA1D-FCF9-6584-D033-5C441C674A4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A4E7DA9-38C5-ACB8-E86A-EFE31C7F6827}"/>
              </a:ext>
            </a:extLst>
          </p:cNvPr>
          <p:cNvSpPr>
            <a:spLocks noGrp="1"/>
          </p:cNvSpPr>
          <p:nvPr>
            <p:ph type="title"/>
          </p:nvPr>
        </p:nvSpPr>
        <p:spPr/>
        <p:txBody>
          <a:bodyPr/>
          <a:lstStyle/>
          <a:p>
            <a:r>
              <a:rPr lang="en-US" dirty="0"/>
              <a:t>Reflecting a tenant – </a:t>
            </a:r>
            <a:r>
              <a:rPr lang="en-US" dirty="0" err="1"/>
              <a:t>program.cs</a:t>
            </a:r>
            <a:endParaRPr lang="en-US" dirty="0"/>
          </a:p>
        </p:txBody>
      </p:sp>
      <p:sp>
        <p:nvSpPr>
          <p:cNvPr id="7" name="TextBox 6">
            <a:extLst>
              <a:ext uri="{FF2B5EF4-FFF2-40B4-BE49-F238E27FC236}">
                <a16:creationId xmlns:a16="http://schemas.microsoft.com/office/drawing/2014/main" id="{05691C4C-FC2F-ED97-FC59-2A59BA047619}"/>
              </a:ext>
            </a:extLst>
          </p:cNvPr>
          <p:cNvSpPr txBox="1"/>
          <p:nvPr/>
        </p:nvSpPr>
        <p:spPr>
          <a:xfrm>
            <a:off x="1187161" y="2016000"/>
            <a:ext cx="7195704" cy="923330"/>
          </a:xfrm>
          <a:prstGeom prst="rect">
            <a:avLst/>
          </a:prstGeom>
          <a:noFill/>
        </p:spPr>
        <p:txBody>
          <a:bodyPr wrap="square">
            <a:spAutoFit/>
          </a:bodyPr>
          <a:lstStyle/>
          <a:p>
            <a:r>
              <a:rPr lang="en-US" dirty="0" err="1">
                <a:solidFill>
                  <a:srgbClr val="1B6600"/>
                </a:solidFill>
                <a:effectLst/>
              </a:rPr>
              <a:t>builder</a:t>
            </a:r>
            <a:r>
              <a:rPr lang="en-US" b="1" dirty="0" err="1">
                <a:solidFill>
                  <a:srgbClr val="383838"/>
                </a:solidFill>
                <a:effectLst/>
              </a:rPr>
              <a:t>.</a:t>
            </a:r>
            <a:r>
              <a:rPr lang="en-US" dirty="0" err="1">
                <a:solidFill>
                  <a:srgbClr val="248700"/>
                </a:solidFill>
                <a:effectLst/>
              </a:rPr>
              <a:t>Services</a:t>
            </a:r>
            <a:r>
              <a:rPr lang="en-US" b="1" dirty="0" err="1">
                <a:solidFill>
                  <a:srgbClr val="383838"/>
                </a:solidFill>
                <a:effectLst/>
              </a:rPr>
              <a:t>.</a:t>
            </a:r>
            <a:r>
              <a:rPr lang="en-US" dirty="0" err="1">
                <a:solidFill>
                  <a:srgbClr val="6B2FBA"/>
                </a:solidFill>
                <a:effectLst/>
              </a:rPr>
              <a:t>Configure</a:t>
            </a:r>
            <a:r>
              <a:rPr lang="en-US" dirty="0">
                <a:solidFill>
                  <a:srgbClr val="383838"/>
                </a:solidFill>
                <a:effectLst/>
              </a:rPr>
              <a:t>&lt;</a:t>
            </a:r>
            <a:r>
              <a:rPr lang="en-US" dirty="0" err="1">
                <a:solidFill>
                  <a:srgbClr val="8C6C41"/>
                </a:solidFill>
                <a:effectLst/>
              </a:rPr>
              <a:t>AvailableTenants</a:t>
            </a:r>
            <a:r>
              <a:rPr lang="en-US" dirty="0">
                <a:solidFill>
                  <a:srgbClr val="383838"/>
                </a:solidFill>
                <a:effectLst/>
              </a:rPr>
              <a:t>&gt;</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1B6600"/>
                </a:solidFill>
                <a:effectLst/>
              </a:rPr>
              <a:t>builder</a:t>
            </a:r>
            <a:r>
              <a:rPr lang="en-US" b="1" dirty="0" err="1">
                <a:solidFill>
                  <a:srgbClr val="383838"/>
                </a:solidFill>
                <a:effectLst/>
              </a:rPr>
              <a:t>.</a:t>
            </a:r>
            <a:r>
              <a:rPr lang="en-US" dirty="0" err="1">
                <a:solidFill>
                  <a:srgbClr val="248700"/>
                </a:solidFill>
                <a:effectLst/>
              </a:rPr>
              <a:t>Configuration</a:t>
            </a:r>
            <a:r>
              <a:rPr lang="en-US" b="1" dirty="0" err="1">
                <a:solidFill>
                  <a:srgbClr val="383838"/>
                </a:solidFill>
                <a:effectLst/>
              </a:rPr>
              <a:t>.</a:t>
            </a:r>
            <a:r>
              <a:rPr lang="en-US" dirty="0" err="1">
                <a:solidFill>
                  <a:srgbClr val="6B2FBA"/>
                </a:solidFill>
                <a:effectLst/>
              </a:rPr>
              <a:t>GetSection</a:t>
            </a:r>
            <a:r>
              <a:rPr lang="en-US" b="1" dirty="0">
                <a:solidFill>
                  <a:srgbClr val="383838"/>
                </a:solidFill>
                <a:effectLst/>
              </a:rPr>
              <a:t>(</a:t>
            </a:r>
            <a:r>
              <a:rPr lang="en-US" dirty="0" err="1">
                <a:solidFill>
                  <a:srgbClr val="8C6C41"/>
                </a:solidFill>
                <a:effectLst/>
              </a:rPr>
              <a:t>AvailableTenants</a:t>
            </a:r>
            <a:r>
              <a:rPr lang="en-US" b="1" dirty="0" err="1">
                <a:solidFill>
                  <a:srgbClr val="383838"/>
                </a:solidFill>
                <a:effectLst/>
              </a:rPr>
              <a:t>.</a:t>
            </a:r>
            <a:r>
              <a:rPr lang="en-US" b="1" dirty="0" err="1">
                <a:solidFill>
                  <a:srgbClr val="248700"/>
                </a:solidFill>
                <a:effectLst/>
              </a:rPr>
              <a:t>SectionName</a:t>
            </a:r>
            <a:r>
              <a:rPr lang="en-US" b="1" dirty="0">
                <a:solidFill>
                  <a:srgbClr val="383838"/>
                </a:solidFill>
                <a:effectLst/>
              </a:rPr>
              <a:t>)</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
        <p:nvSpPr>
          <p:cNvPr id="8" name="TextBox 7">
            <a:extLst>
              <a:ext uri="{FF2B5EF4-FFF2-40B4-BE49-F238E27FC236}">
                <a16:creationId xmlns:a16="http://schemas.microsoft.com/office/drawing/2014/main" id="{CE150E17-F349-ACF4-BF26-E4C4675C2850}"/>
              </a:ext>
            </a:extLst>
          </p:cNvPr>
          <p:cNvSpPr txBox="1"/>
          <p:nvPr/>
        </p:nvSpPr>
        <p:spPr>
          <a:xfrm>
            <a:off x="1187161" y="3127334"/>
            <a:ext cx="530915" cy="369332"/>
          </a:xfrm>
          <a:prstGeom prst="rect">
            <a:avLst/>
          </a:prstGeom>
          <a:noFill/>
        </p:spPr>
        <p:txBody>
          <a:bodyPr wrap="none" rtlCol="0">
            <a:spAutoFit/>
          </a:bodyPr>
          <a:lstStyle/>
          <a:p>
            <a:r>
              <a:rPr lang="en-US" dirty="0"/>
              <a:t>OR</a:t>
            </a:r>
          </a:p>
        </p:txBody>
      </p:sp>
      <p:sp>
        <p:nvSpPr>
          <p:cNvPr id="10" name="TextBox 9">
            <a:extLst>
              <a:ext uri="{FF2B5EF4-FFF2-40B4-BE49-F238E27FC236}">
                <a16:creationId xmlns:a16="http://schemas.microsoft.com/office/drawing/2014/main" id="{1B139BA1-7BFD-B57D-34F8-44C1B1A68BFB}"/>
              </a:ext>
            </a:extLst>
          </p:cNvPr>
          <p:cNvSpPr txBox="1"/>
          <p:nvPr/>
        </p:nvSpPr>
        <p:spPr>
          <a:xfrm>
            <a:off x="702685" y="3684670"/>
            <a:ext cx="10786630" cy="2031325"/>
          </a:xfrm>
          <a:prstGeom prst="rect">
            <a:avLst/>
          </a:prstGeom>
          <a:noFill/>
        </p:spPr>
        <p:txBody>
          <a:bodyPr wrap="square">
            <a:spAutoFit/>
          </a:bodyPr>
          <a:lstStyle/>
          <a:p>
            <a:r>
              <a:rPr lang="en-US" dirty="0">
                <a:solidFill>
                  <a:srgbClr val="0F54D6"/>
                </a:solidFill>
                <a:effectLst/>
              </a:rPr>
              <a:t>public class </a:t>
            </a:r>
            <a:r>
              <a:rPr lang="en-US" dirty="0" err="1">
                <a:solidFill>
                  <a:srgbClr val="8C6C41"/>
                </a:solidFill>
                <a:effectLst/>
              </a:rPr>
              <a:t>AvailableTenantsSetup</a:t>
            </a:r>
            <a:r>
              <a:rPr lang="en-US" b="1" dirty="0">
                <a:solidFill>
                  <a:srgbClr val="383838"/>
                </a:solidFill>
                <a:effectLst/>
              </a:rPr>
              <a:t>(</a:t>
            </a:r>
            <a:r>
              <a:rPr lang="en-US" dirty="0" err="1">
                <a:solidFill>
                  <a:srgbClr val="8C6C41"/>
                </a:solidFill>
                <a:effectLst/>
              </a:rPr>
              <a:t>IConfiguration</a:t>
            </a:r>
            <a:r>
              <a:rPr lang="en-US" dirty="0">
                <a:solidFill>
                  <a:srgbClr val="8C6C41"/>
                </a:solidFill>
                <a:effectLst/>
              </a:rPr>
              <a:t> </a:t>
            </a:r>
            <a:r>
              <a:rPr lang="en-US" dirty="0">
                <a:solidFill>
                  <a:srgbClr val="248700"/>
                </a:solidFill>
                <a:effectLst/>
              </a:rPr>
              <a:t>configuration</a:t>
            </a:r>
            <a:r>
              <a:rPr lang="en-US" b="1" dirty="0">
                <a:solidFill>
                  <a:srgbClr val="383838"/>
                </a:solidFill>
                <a:effectLst/>
              </a:rPr>
              <a:t>) </a:t>
            </a:r>
            <a:r>
              <a:rPr lang="en-US" dirty="0">
                <a:solidFill>
                  <a:srgbClr val="202020"/>
                </a:solidFill>
                <a:effectLst/>
              </a:rPr>
              <a:t>: </a:t>
            </a:r>
            <a:r>
              <a:rPr lang="en-US" dirty="0" err="1">
                <a:solidFill>
                  <a:srgbClr val="8C6C41"/>
                </a:solidFill>
                <a:effectLst/>
              </a:rPr>
              <a:t>IConfigureOptions</a:t>
            </a:r>
            <a:r>
              <a:rPr lang="en-US" dirty="0">
                <a:solidFill>
                  <a:srgbClr val="383838"/>
                </a:solidFill>
                <a:effectLst/>
              </a:rPr>
              <a:t>&lt;</a:t>
            </a:r>
            <a:r>
              <a:rPr lang="en-US" dirty="0" err="1">
                <a:solidFill>
                  <a:srgbClr val="8C6C41"/>
                </a:solidFill>
                <a:effectLst/>
              </a:rPr>
              <a:t>AvailableTenants</a:t>
            </a:r>
            <a:r>
              <a:rPr lang="en-US" dirty="0">
                <a:solidFill>
                  <a:srgbClr val="383838"/>
                </a:solidFill>
                <a:effectLst/>
              </a:rPr>
              <a:t>&gt;</a:t>
            </a:r>
            <a:br>
              <a:rPr lang="en-US" dirty="0">
                <a:solidFill>
                  <a:srgbClr val="383838"/>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void </a:t>
            </a:r>
            <a:r>
              <a:rPr lang="en-US" dirty="0">
                <a:solidFill>
                  <a:srgbClr val="6B2FBA"/>
                </a:solidFill>
                <a:effectLst/>
              </a:rPr>
              <a:t>Configure</a:t>
            </a:r>
            <a:r>
              <a:rPr lang="en-US" b="1" dirty="0">
                <a:solidFill>
                  <a:srgbClr val="383838"/>
                </a:solidFill>
                <a:effectLst/>
              </a:rPr>
              <a:t>(</a:t>
            </a:r>
            <a:r>
              <a:rPr lang="en-US" dirty="0" err="1">
                <a:solidFill>
                  <a:srgbClr val="8C6C41"/>
                </a:solidFill>
                <a:effectLst/>
              </a:rPr>
              <a:t>AvailableTenants</a:t>
            </a:r>
            <a:r>
              <a:rPr lang="en-US" dirty="0">
                <a:solidFill>
                  <a:srgbClr val="8C6C41"/>
                </a:solidFill>
                <a:effectLst/>
              </a:rPr>
              <a:t> </a:t>
            </a:r>
            <a:r>
              <a:rPr lang="en-US" dirty="0">
                <a:solidFill>
                  <a:srgbClr val="1B6600"/>
                </a:solidFill>
                <a:effectLst/>
              </a:rPr>
              <a:t>options</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err="1">
                <a:solidFill>
                  <a:srgbClr val="248700"/>
                </a:solidFill>
                <a:effectLst/>
              </a:rPr>
              <a:t>configuration</a:t>
            </a:r>
            <a:r>
              <a:rPr lang="en-US" b="1" dirty="0" err="1">
                <a:solidFill>
                  <a:srgbClr val="383838"/>
                </a:solidFill>
                <a:effectLst/>
              </a:rPr>
              <a:t>.</a:t>
            </a:r>
            <a:r>
              <a:rPr lang="en-US" dirty="0" err="1">
                <a:solidFill>
                  <a:srgbClr val="6B2FBA"/>
                </a:solidFill>
                <a:effectLst/>
              </a:rPr>
              <a:t>GetSection</a:t>
            </a:r>
            <a:r>
              <a:rPr lang="en-US" b="1" dirty="0">
                <a:solidFill>
                  <a:srgbClr val="383838"/>
                </a:solidFill>
                <a:effectLst/>
              </a:rPr>
              <a:t>(</a:t>
            </a:r>
            <a:r>
              <a:rPr lang="en-US" dirty="0" err="1">
                <a:solidFill>
                  <a:srgbClr val="8C6C41"/>
                </a:solidFill>
                <a:effectLst/>
              </a:rPr>
              <a:t>AvailableTenants</a:t>
            </a:r>
            <a:r>
              <a:rPr lang="en-US" b="1" dirty="0" err="1">
                <a:solidFill>
                  <a:srgbClr val="383838"/>
                </a:solidFill>
                <a:effectLst/>
              </a:rPr>
              <a:t>.</a:t>
            </a:r>
            <a:r>
              <a:rPr lang="en-US" b="1" dirty="0" err="1">
                <a:solidFill>
                  <a:srgbClr val="248700"/>
                </a:solidFill>
                <a:effectLst/>
              </a:rPr>
              <a:t>SectionName</a:t>
            </a:r>
            <a:r>
              <a:rPr lang="en-US" b="1" dirty="0">
                <a:solidFill>
                  <a:srgbClr val="383838"/>
                </a:solidFill>
                <a:effectLst/>
              </a:rPr>
              <a:t>).</a:t>
            </a:r>
            <a:r>
              <a:rPr lang="en-US" dirty="0">
                <a:solidFill>
                  <a:srgbClr val="6B2FBA"/>
                </a:solidFill>
                <a:effectLst/>
              </a:rPr>
              <a:t>Bind</a:t>
            </a:r>
            <a:r>
              <a:rPr lang="en-US" b="1" dirty="0">
                <a:solidFill>
                  <a:srgbClr val="383838"/>
                </a:solidFill>
                <a:effectLst/>
              </a:rPr>
              <a:t>(</a:t>
            </a:r>
            <a:r>
              <a:rPr lang="en-US" dirty="0">
                <a:solidFill>
                  <a:srgbClr val="1B6600"/>
                </a:solidFill>
                <a:effectLst/>
              </a:rPr>
              <a:t>options</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4254159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DD91D-3FAB-A956-924C-CDEDBFB1B61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74B1A07-39D0-0069-8886-25600CA9B668}"/>
              </a:ext>
            </a:extLst>
          </p:cNvPr>
          <p:cNvSpPr>
            <a:spLocks noGrp="1"/>
          </p:cNvSpPr>
          <p:nvPr>
            <p:ph type="title"/>
          </p:nvPr>
        </p:nvSpPr>
        <p:spPr/>
        <p:txBody>
          <a:bodyPr/>
          <a:lstStyle/>
          <a:p>
            <a:r>
              <a:rPr lang="en-US" dirty="0"/>
              <a:t>Reflecting a tenant – </a:t>
            </a:r>
            <a:r>
              <a:rPr lang="en-US" dirty="0" err="1"/>
              <a:t>Tenant.cs</a:t>
            </a:r>
            <a:endParaRPr lang="en-US" dirty="0"/>
          </a:p>
        </p:txBody>
      </p:sp>
      <p:sp>
        <p:nvSpPr>
          <p:cNvPr id="10" name="TextBox 9">
            <a:extLst>
              <a:ext uri="{FF2B5EF4-FFF2-40B4-BE49-F238E27FC236}">
                <a16:creationId xmlns:a16="http://schemas.microsoft.com/office/drawing/2014/main" id="{62D9D0AE-04F0-52F8-2EFA-B9807234FB35}"/>
              </a:ext>
            </a:extLst>
          </p:cNvPr>
          <p:cNvSpPr txBox="1"/>
          <p:nvPr/>
        </p:nvSpPr>
        <p:spPr>
          <a:xfrm>
            <a:off x="834685" y="1585706"/>
            <a:ext cx="10786630" cy="2031325"/>
          </a:xfrm>
          <a:prstGeom prst="rect">
            <a:avLst/>
          </a:prstGeom>
          <a:noFill/>
        </p:spPr>
        <p:txBody>
          <a:bodyPr wrap="square">
            <a:spAutoFit/>
          </a:bodyPr>
          <a:lstStyle/>
          <a:p>
            <a:r>
              <a:rPr lang="en-US" dirty="0">
                <a:solidFill>
                  <a:srgbClr val="0F54D6"/>
                </a:solidFill>
                <a:effectLst/>
              </a:rPr>
              <a:t>public class </a:t>
            </a:r>
            <a:r>
              <a:rPr lang="en-US" dirty="0" err="1">
                <a:solidFill>
                  <a:srgbClr val="8C6C41"/>
                </a:solidFill>
                <a:effectLst/>
              </a:rPr>
              <a:t>AvailableTenantsSetup</a:t>
            </a:r>
            <a:r>
              <a:rPr lang="en-US" b="1" dirty="0">
                <a:solidFill>
                  <a:srgbClr val="383838"/>
                </a:solidFill>
                <a:effectLst/>
              </a:rPr>
              <a:t>(</a:t>
            </a:r>
            <a:r>
              <a:rPr lang="en-US" dirty="0" err="1">
                <a:solidFill>
                  <a:srgbClr val="8C6C41"/>
                </a:solidFill>
                <a:effectLst/>
              </a:rPr>
              <a:t>IConfiguration</a:t>
            </a:r>
            <a:r>
              <a:rPr lang="en-US" dirty="0">
                <a:solidFill>
                  <a:srgbClr val="8C6C41"/>
                </a:solidFill>
                <a:effectLst/>
              </a:rPr>
              <a:t> </a:t>
            </a:r>
            <a:r>
              <a:rPr lang="en-US" dirty="0">
                <a:solidFill>
                  <a:srgbClr val="248700"/>
                </a:solidFill>
                <a:effectLst/>
              </a:rPr>
              <a:t>configuration</a:t>
            </a:r>
            <a:r>
              <a:rPr lang="en-US" b="1" dirty="0">
                <a:solidFill>
                  <a:srgbClr val="383838"/>
                </a:solidFill>
                <a:effectLst/>
              </a:rPr>
              <a:t>) </a:t>
            </a:r>
            <a:r>
              <a:rPr lang="en-US" dirty="0">
                <a:solidFill>
                  <a:srgbClr val="202020"/>
                </a:solidFill>
                <a:effectLst/>
              </a:rPr>
              <a:t>: </a:t>
            </a:r>
            <a:r>
              <a:rPr lang="en-US" dirty="0" err="1">
                <a:solidFill>
                  <a:srgbClr val="8C6C41"/>
                </a:solidFill>
                <a:effectLst/>
              </a:rPr>
              <a:t>IConfigureOptions</a:t>
            </a:r>
            <a:r>
              <a:rPr lang="en-US" dirty="0">
                <a:solidFill>
                  <a:srgbClr val="383838"/>
                </a:solidFill>
                <a:effectLst/>
              </a:rPr>
              <a:t>&lt;</a:t>
            </a:r>
            <a:r>
              <a:rPr lang="en-US" dirty="0" err="1">
                <a:solidFill>
                  <a:srgbClr val="8C6C41"/>
                </a:solidFill>
                <a:effectLst/>
              </a:rPr>
              <a:t>AvailableTenants</a:t>
            </a:r>
            <a:r>
              <a:rPr lang="en-US" dirty="0">
                <a:solidFill>
                  <a:srgbClr val="383838"/>
                </a:solidFill>
                <a:effectLst/>
              </a:rPr>
              <a:t>&gt;</a:t>
            </a:r>
            <a:br>
              <a:rPr lang="en-US" dirty="0">
                <a:solidFill>
                  <a:srgbClr val="383838"/>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void </a:t>
            </a:r>
            <a:r>
              <a:rPr lang="en-US" dirty="0">
                <a:solidFill>
                  <a:srgbClr val="6B2FBA"/>
                </a:solidFill>
                <a:effectLst/>
              </a:rPr>
              <a:t>Configure</a:t>
            </a:r>
            <a:r>
              <a:rPr lang="en-US" b="1" dirty="0">
                <a:solidFill>
                  <a:srgbClr val="383838"/>
                </a:solidFill>
                <a:effectLst/>
              </a:rPr>
              <a:t>(</a:t>
            </a:r>
            <a:r>
              <a:rPr lang="en-US" dirty="0" err="1">
                <a:solidFill>
                  <a:srgbClr val="8C6C41"/>
                </a:solidFill>
                <a:effectLst/>
              </a:rPr>
              <a:t>AvailableTenants</a:t>
            </a:r>
            <a:r>
              <a:rPr lang="en-US" dirty="0">
                <a:solidFill>
                  <a:srgbClr val="8C6C41"/>
                </a:solidFill>
                <a:effectLst/>
              </a:rPr>
              <a:t> </a:t>
            </a:r>
            <a:r>
              <a:rPr lang="en-US" dirty="0">
                <a:solidFill>
                  <a:srgbClr val="1B6600"/>
                </a:solidFill>
                <a:effectLst/>
              </a:rPr>
              <a:t>options</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err="1">
                <a:solidFill>
                  <a:srgbClr val="248700"/>
                </a:solidFill>
                <a:effectLst/>
              </a:rPr>
              <a:t>configuration</a:t>
            </a:r>
            <a:r>
              <a:rPr lang="en-US" b="1" dirty="0" err="1">
                <a:solidFill>
                  <a:srgbClr val="383838"/>
                </a:solidFill>
                <a:effectLst/>
              </a:rPr>
              <a:t>.</a:t>
            </a:r>
            <a:r>
              <a:rPr lang="en-US" dirty="0" err="1">
                <a:solidFill>
                  <a:srgbClr val="6B2FBA"/>
                </a:solidFill>
                <a:effectLst/>
              </a:rPr>
              <a:t>GetSection</a:t>
            </a:r>
            <a:r>
              <a:rPr lang="en-US" b="1" dirty="0">
                <a:solidFill>
                  <a:srgbClr val="383838"/>
                </a:solidFill>
                <a:effectLst/>
              </a:rPr>
              <a:t>(</a:t>
            </a:r>
            <a:r>
              <a:rPr lang="en-US" dirty="0" err="1">
                <a:solidFill>
                  <a:srgbClr val="8C6C41"/>
                </a:solidFill>
                <a:effectLst/>
              </a:rPr>
              <a:t>AvailableTenants</a:t>
            </a:r>
            <a:r>
              <a:rPr lang="en-US" b="1" dirty="0" err="1">
                <a:solidFill>
                  <a:srgbClr val="383838"/>
                </a:solidFill>
                <a:effectLst/>
              </a:rPr>
              <a:t>.</a:t>
            </a:r>
            <a:r>
              <a:rPr lang="en-US" b="1" dirty="0" err="1">
                <a:solidFill>
                  <a:srgbClr val="248700"/>
                </a:solidFill>
                <a:effectLst/>
              </a:rPr>
              <a:t>SectionName</a:t>
            </a:r>
            <a:r>
              <a:rPr lang="en-US" b="1" dirty="0">
                <a:solidFill>
                  <a:srgbClr val="383838"/>
                </a:solidFill>
                <a:effectLst/>
              </a:rPr>
              <a:t>).</a:t>
            </a:r>
            <a:r>
              <a:rPr lang="en-US" dirty="0">
                <a:solidFill>
                  <a:srgbClr val="6B2FBA"/>
                </a:solidFill>
                <a:effectLst/>
              </a:rPr>
              <a:t>Bind</a:t>
            </a:r>
            <a:r>
              <a:rPr lang="en-US" b="1" dirty="0">
                <a:solidFill>
                  <a:srgbClr val="383838"/>
                </a:solidFill>
                <a:effectLst/>
              </a:rPr>
              <a:t>(</a:t>
            </a:r>
            <a:r>
              <a:rPr lang="en-US" dirty="0">
                <a:solidFill>
                  <a:srgbClr val="1B6600"/>
                </a:solidFill>
                <a:effectLst/>
              </a:rPr>
              <a:t>options</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
        <p:nvSpPr>
          <p:cNvPr id="4" name="TextBox 3">
            <a:extLst>
              <a:ext uri="{FF2B5EF4-FFF2-40B4-BE49-F238E27FC236}">
                <a16:creationId xmlns:a16="http://schemas.microsoft.com/office/drawing/2014/main" id="{D7D34181-8D8B-E47C-B9FF-9934F910070E}"/>
              </a:ext>
            </a:extLst>
          </p:cNvPr>
          <p:cNvSpPr txBox="1"/>
          <p:nvPr/>
        </p:nvSpPr>
        <p:spPr>
          <a:xfrm>
            <a:off x="570685" y="3654492"/>
            <a:ext cx="11385839" cy="2862322"/>
          </a:xfrm>
          <a:prstGeom prst="rect">
            <a:avLst/>
          </a:prstGeom>
          <a:noFill/>
        </p:spPr>
        <p:txBody>
          <a:bodyPr wrap="square">
            <a:spAutoFit/>
          </a:bodyPr>
          <a:lstStyle/>
          <a:p>
            <a:r>
              <a:rPr lang="en-US" dirty="0">
                <a:solidFill>
                  <a:srgbClr val="0F54D6"/>
                </a:solidFill>
                <a:effectLst/>
              </a:rPr>
              <a:t>public static class </a:t>
            </a:r>
            <a:r>
              <a:rPr lang="en-US" dirty="0" err="1">
                <a:solidFill>
                  <a:srgbClr val="8C6C41"/>
                </a:solidFill>
                <a:effectLst/>
              </a:rPr>
              <a:t>TenantExtensions</a:t>
            </a:r>
            <a:br>
              <a:rPr lang="en-US" dirty="0">
                <a:solidFill>
                  <a:srgbClr val="8C6C41"/>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static </a:t>
            </a:r>
            <a:r>
              <a:rPr lang="en-US" dirty="0" err="1">
                <a:solidFill>
                  <a:srgbClr val="8C6C41"/>
                </a:solidFill>
                <a:effectLst/>
              </a:rPr>
              <a:t>IServiceCollection</a:t>
            </a:r>
            <a:r>
              <a:rPr lang="en-US" dirty="0">
                <a:solidFill>
                  <a:srgbClr val="8C6C41"/>
                </a:solidFill>
                <a:effectLst/>
              </a:rPr>
              <a:t> </a:t>
            </a:r>
            <a:r>
              <a:rPr lang="en-US" dirty="0" err="1">
                <a:solidFill>
                  <a:srgbClr val="6B2FBA"/>
                </a:solidFill>
                <a:effectLst/>
              </a:rPr>
              <a:t>AddTenantContext</a:t>
            </a:r>
            <a:r>
              <a:rPr lang="en-US" b="1" dirty="0">
                <a:solidFill>
                  <a:srgbClr val="383838"/>
                </a:solidFill>
                <a:effectLst/>
              </a:rPr>
              <a:t>(</a:t>
            </a:r>
            <a:r>
              <a:rPr lang="en-US" dirty="0">
                <a:solidFill>
                  <a:srgbClr val="0F54D6"/>
                </a:solidFill>
                <a:effectLst/>
              </a:rPr>
              <a:t>this </a:t>
            </a:r>
            <a:r>
              <a:rPr lang="en-US" dirty="0" err="1">
                <a:solidFill>
                  <a:srgbClr val="8C6C41"/>
                </a:solidFill>
                <a:effectLst/>
              </a:rPr>
              <a:t>IServiceCollection</a:t>
            </a:r>
            <a:r>
              <a:rPr lang="en-US" dirty="0">
                <a:solidFill>
                  <a:srgbClr val="8C6C41"/>
                </a:solidFill>
                <a:effectLst/>
              </a:rPr>
              <a:t> </a:t>
            </a:r>
            <a:r>
              <a:rPr lang="en-US" dirty="0">
                <a:solidFill>
                  <a:srgbClr val="1B6600"/>
                </a:solidFill>
                <a:effectLst/>
              </a:rPr>
              <a:t>services</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err="1">
                <a:solidFill>
                  <a:srgbClr val="1B6600"/>
                </a:solidFill>
                <a:effectLst/>
              </a:rPr>
              <a:t>services</a:t>
            </a:r>
            <a:r>
              <a:rPr lang="en-US" b="1" dirty="0" err="1">
                <a:solidFill>
                  <a:srgbClr val="383838"/>
                </a:solidFill>
                <a:effectLst/>
              </a:rPr>
              <a:t>.</a:t>
            </a:r>
            <a:r>
              <a:rPr lang="en-US" dirty="0" err="1">
                <a:solidFill>
                  <a:srgbClr val="6B2FBA"/>
                </a:solidFill>
                <a:effectLst/>
              </a:rPr>
              <a:t>AddScoped</a:t>
            </a:r>
            <a:r>
              <a:rPr lang="en-US" dirty="0">
                <a:solidFill>
                  <a:srgbClr val="383838"/>
                </a:solidFill>
                <a:effectLst/>
              </a:rPr>
              <a:t>&lt;</a:t>
            </a:r>
            <a:r>
              <a:rPr lang="en-US" dirty="0" err="1">
                <a:solidFill>
                  <a:srgbClr val="8C6C41"/>
                </a:solidFill>
                <a:effectLst/>
              </a:rPr>
              <a:t>TenantContext</a:t>
            </a:r>
            <a:r>
              <a:rPr lang="en-US" dirty="0">
                <a:solidFill>
                  <a:srgbClr val="383838"/>
                </a:solidFill>
                <a:effectLst/>
              </a:rPr>
              <a:t>&gt;</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1B6600"/>
                </a:solidFill>
                <a:effectLst/>
              </a:rPr>
              <a:t>services</a:t>
            </a:r>
            <a:r>
              <a:rPr lang="en-US" b="1" dirty="0" err="1">
                <a:solidFill>
                  <a:srgbClr val="383838"/>
                </a:solidFill>
                <a:effectLst/>
              </a:rPr>
              <a:t>.</a:t>
            </a:r>
            <a:r>
              <a:rPr lang="en-US" dirty="0" err="1">
                <a:solidFill>
                  <a:srgbClr val="6B2FBA"/>
                </a:solidFill>
                <a:effectLst/>
              </a:rPr>
              <a:t>AddTransient</a:t>
            </a:r>
            <a:r>
              <a:rPr lang="en-US" dirty="0">
                <a:solidFill>
                  <a:srgbClr val="383838"/>
                </a:solidFill>
                <a:effectLst/>
              </a:rPr>
              <a:t>&lt;</a:t>
            </a:r>
            <a:r>
              <a:rPr lang="en-US" dirty="0">
                <a:solidFill>
                  <a:srgbClr val="8C6C41"/>
                </a:solidFill>
                <a:effectLst/>
              </a:rPr>
              <a:t>Tenant</a:t>
            </a:r>
            <a:r>
              <a:rPr lang="en-US" dirty="0">
                <a:solidFill>
                  <a:srgbClr val="383838"/>
                </a:solidFill>
                <a:effectLst/>
              </a:rPr>
              <a:t>&gt;</a:t>
            </a:r>
            <a:r>
              <a:rPr lang="en-US" b="1" dirty="0">
                <a:solidFill>
                  <a:srgbClr val="383838"/>
                </a:solidFill>
                <a:effectLst/>
              </a:rPr>
              <a:t>(</a:t>
            </a:r>
            <a:r>
              <a:rPr lang="en-US" dirty="0">
                <a:solidFill>
                  <a:srgbClr val="1B6600"/>
                </a:solidFill>
                <a:effectLst/>
              </a:rPr>
              <a:t>p </a:t>
            </a:r>
            <a:r>
              <a:rPr lang="en-US" dirty="0">
                <a:solidFill>
                  <a:srgbClr val="202020"/>
                </a:solidFill>
                <a:effectLst/>
              </a:rPr>
              <a:t>=&gt; </a:t>
            </a:r>
            <a:r>
              <a:rPr lang="en-US" dirty="0" err="1">
                <a:solidFill>
                  <a:srgbClr val="1B6600"/>
                </a:solidFill>
                <a:effectLst/>
              </a:rPr>
              <a:t>p</a:t>
            </a:r>
            <a:r>
              <a:rPr lang="en-US" b="1" dirty="0" err="1">
                <a:solidFill>
                  <a:srgbClr val="383838"/>
                </a:solidFill>
                <a:effectLst/>
              </a:rPr>
              <a:t>.</a:t>
            </a:r>
            <a:r>
              <a:rPr lang="en-US" dirty="0" err="1">
                <a:solidFill>
                  <a:srgbClr val="6B2FBA"/>
                </a:solidFill>
                <a:effectLst/>
              </a:rPr>
              <a:t>GetRequiredService</a:t>
            </a:r>
            <a:r>
              <a:rPr lang="en-US" dirty="0">
                <a:solidFill>
                  <a:srgbClr val="383838"/>
                </a:solidFill>
                <a:effectLst/>
              </a:rPr>
              <a:t>&lt;</a:t>
            </a:r>
            <a:r>
              <a:rPr lang="en-US" dirty="0" err="1">
                <a:solidFill>
                  <a:srgbClr val="8C6C41"/>
                </a:solidFill>
                <a:effectLst/>
              </a:rPr>
              <a:t>TenantContext</a:t>
            </a:r>
            <a:r>
              <a:rPr lang="en-US" dirty="0">
                <a:solidFill>
                  <a:srgbClr val="383838"/>
                </a:solidFill>
                <a:effectLst/>
              </a:rPr>
              <a:t>&gt;</a:t>
            </a:r>
            <a:r>
              <a:rPr lang="en-US" b="1" dirty="0">
                <a:solidFill>
                  <a:srgbClr val="383838"/>
                </a:solidFill>
                <a:effectLst/>
              </a:rPr>
              <a:t>().</a:t>
            </a:r>
            <a:r>
              <a:rPr lang="en-US" dirty="0">
                <a:solidFill>
                  <a:srgbClr val="248700"/>
                </a:solidFill>
                <a:effectLst/>
              </a:rPr>
              <a:t>Tenant</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1B6600"/>
                </a:solidFill>
                <a:effectLst/>
                <a:highlight>
                  <a:srgbClr val="FFFF00"/>
                </a:highlight>
              </a:rPr>
              <a:t>services</a:t>
            </a:r>
            <a:r>
              <a:rPr lang="en-US" b="1" dirty="0" err="1">
                <a:solidFill>
                  <a:srgbClr val="383838"/>
                </a:solidFill>
                <a:effectLst/>
                <a:highlight>
                  <a:srgbClr val="FFFF00"/>
                </a:highlight>
              </a:rPr>
              <a:t>.</a:t>
            </a:r>
            <a:r>
              <a:rPr lang="en-US" dirty="0" err="1">
                <a:solidFill>
                  <a:srgbClr val="6B2FBA"/>
                </a:solidFill>
                <a:effectLst/>
                <a:highlight>
                  <a:srgbClr val="FFFF00"/>
                </a:highlight>
              </a:rPr>
              <a:t>AddSingleton</a:t>
            </a:r>
            <a:r>
              <a:rPr lang="en-US" dirty="0">
                <a:solidFill>
                  <a:srgbClr val="383838"/>
                </a:solidFill>
                <a:effectLst/>
                <a:highlight>
                  <a:srgbClr val="FFFF00"/>
                </a:highlight>
              </a:rPr>
              <a:t>&lt;</a:t>
            </a:r>
            <a:r>
              <a:rPr lang="en-US" dirty="0" err="1">
                <a:solidFill>
                  <a:srgbClr val="8C6C41"/>
                </a:solidFill>
                <a:effectLst/>
                <a:highlight>
                  <a:srgbClr val="FFFF00"/>
                </a:highlight>
              </a:rPr>
              <a:t>IConfigureOptions</a:t>
            </a:r>
            <a:r>
              <a:rPr lang="en-US" dirty="0">
                <a:solidFill>
                  <a:srgbClr val="383838"/>
                </a:solidFill>
                <a:effectLst/>
                <a:highlight>
                  <a:srgbClr val="FFFF00"/>
                </a:highlight>
              </a:rPr>
              <a:t>&lt;</a:t>
            </a:r>
            <a:r>
              <a:rPr lang="en-US" dirty="0" err="1">
                <a:solidFill>
                  <a:srgbClr val="8C6C41"/>
                </a:solidFill>
                <a:effectLst/>
                <a:highlight>
                  <a:srgbClr val="FFFF00"/>
                </a:highlight>
              </a:rPr>
              <a:t>AvailableTenants</a:t>
            </a:r>
            <a:r>
              <a:rPr lang="en-US" dirty="0">
                <a:solidFill>
                  <a:srgbClr val="383838"/>
                </a:solidFill>
                <a:effectLst/>
                <a:highlight>
                  <a:srgbClr val="FFFF00"/>
                </a:highlight>
              </a:rPr>
              <a:t>&gt;</a:t>
            </a:r>
            <a:r>
              <a:rPr lang="en-US" b="1" dirty="0">
                <a:solidFill>
                  <a:srgbClr val="383838"/>
                </a:solidFill>
                <a:effectLst/>
                <a:highlight>
                  <a:srgbClr val="FFFF00"/>
                </a:highlight>
              </a:rPr>
              <a:t>, </a:t>
            </a:r>
            <a:r>
              <a:rPr lang="en-US" dirty="0" err="1">
                <a:solidFill>
                  <a:srgbClr val="8C6C41"/>
                </a:solidFill>
                <a:effectLst/>
                <a:highlight>
                  <a:srgbClr val="FFFF00"/>
                </a:highlight>
              </a:rPr>
              <a:t>AvailableTenantsSetup</a:t>
            </a:r>
            <a:r>
              <a:rPr lang="en-US" dirty="0">
                <a:solidFill>
                  <a:srgbClr val="383838"/>
                </a:solidFill>
                <a:effectLst/>
                <a:highlight>
                  <a:srgbClr val="FFFF00"/>
                </a:highlight>
              </a:rPr>
              <a:t>&gt;</a:t>
            </a:r>
            <a:r>
              <a:rPr lang="en-US" b="1" dirty="0">
                <a:solidFill>
                  <a:srgbClr val="383838"/>
                </a:solidFill>
                <a:effectLst/>
                <a:highlight>
                  <a:srgbClr val="FFFF00"/>
                </a:highligh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return </a:t>
            </a:r>
            <a:r>
              <a:rPr lang="en-US" dirty="0">
                <a:solidFill>
                  <a:srgbClr val="1B6600"/>
                </a:solidFill>
                <a:effectLst/>
              </a:rPr>
              <a:t>services</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38428898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38B65-38F7-A247-4AF1-278D1EE6D41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37A8E94-52A0-5C57-612F-266B115891E2}"/>
              </a:ext>
            </a:extLst>
          </p:cNvPr>
          <p:cNvSpPr>
            <a:spLocks noGrp="1"/>
          </p:cNvSpPr>
          <p:nvPr>
            <p:ph type="title"/>
          </p:nvPr>
        </p:nvSpPr>
        <p:spPr/>
        <p:txBody>
          <a:bodyPr/>
          <a:lstStyle/>
          <a:p>
            <a:r>
              <a:rPr lang="en-US" dirty="0"/>
              <a:t>Reflecting a tenant – </a:t>
            </a:r>
            <a:r>
              <a:rPr lang="en-US" dirty="0" err="1"/>
              <a:t>Index.cshtml</a:t>
            </a:r>
            <a:endParaRPr lang="en-US" dirty="0"/>
          </a:p>
        </p:txBody>
      </p:sp>
      <p:sp>
        <p:nvSpPr>
          <p:cNvPr id="5" name="TextBox 4">
            <a:extLst>
              <a:ext uri="{FF2B5EF4-FFF2-40B4-BE49-F238E27FC236}">
                <a16:creationId xmlns:a16="http://schemas.microsoft.com/office/drawing/2014/main" id="{A3C6645A-F4DC-A497-C9A3-5BD74768E1C3}"/>
              </a:ext>
            </a:extLst>
          </p:cNvPr>
          <p:cNvSpPr txBox="1"/>
          <p:nvPr/>
        </p:nvSpPr>
        <p:spPr>
          <a:xfrm>
            <a:off x="1296000" y="1833005"/>
            <a:ext cx="7190508" cy="3416320"/>
          </a:xfrm>
          <a:prstGeom prst="rect">
            <a:avLst/>
          </a:prstGeom>
          <a:noFill/>
        </p:spPr>
        <p:txBody>
          <a:bodyPr wrap="square">
            <a:spAutoFit/>
          </a:bodyPr>
          <a:lstStyle/>
          <a:p>
            <a:r>
              <a:rPr lang="en-US" dirty="0">
                <a:solidFill>
                  <a:srgbClr val="635237"/>
                </a:solidFill>
                <a:effectLst/>
              </a:rPr>
              <a:t>@</a:t>
            </a:r>
            <a:r>
              <a:rPr lang="en-US" dirty="0">
                <a:solidFill>
                  <a:srgbClr val="0F54D6"/>
                </a:solidFill>
                <a:effectLst/>
              </a:rPr>
              <a:t>page</a:t>
            </a:r>
            <a:br>
              <a:rPr lang="en-US" dirty="0">
                <a:solidFill>
                  <a:srgbClr val="0F54D6"/>
                </a:solidFill>
                <a:effectLst/>
              </a:rPr>
            </a:br>
            <a:r>
              <a:rPr lang="en-US" dirty="0">
                <a:solidFill>
                  <a:srgbClr val="635237"/>
                </a:solidFill>
                <a:effectLst/>
              </a:rPr>
              <a:t>@</a:t>
            </a:r>
            <a:r>
              <a:rPr lang="en-US" dirty="0">
                <a:solidFill>
                  <a:srgbClr val="0F54D6"/>
                </a:solidFill>
                <a:effectLst/>
              </a:rPr>
              <a:t>using </a:t>
            </a:r>
            <a:r>
              <a:rPr lang="en-US" dirty="0" err="1">
                <a:solidFill>
                  <a:srgbClr val="00855F"/>
                </a:solidFill>
                <a:effectLst/>
              </a:rPr>
              <a:t>Pokedex</a:t>
            </a:r>
            <a:r>
              <a:rPr lang="en-US" dirty="0" err="1">
                <a:solidFill>
                  <a:srgbClr val="202020"/>
                </a:solidFill>
                <a:effectLst/>
              </a:rPr>
              <a:t>.</a:t>
            </a:r>
            <a:r>
              <a:rPr lang="en-US" dirty="0" err="1">
                <a:solidFill>
                  <a:srgbClr val="00855F"/>
                </a:solidFill>
                <a:effectLst/>
              </a:rPr>
              <a:t>Framework</a:t>
            </a:r>
            <a:br>
              <a:rPr lang="en-US" dirty="0">
                <a:solidFill>
                  <a:srgbClr val="00855F"/>
                </a:solidFill>
                <a:effectLst/>
              </a:rPr>
            </a:br>
            <a:r>
              <a:rPr lang="en-US" dirty="0">
                <a:solidFill>
                  <a:srgbClr val="635237"/>
                </a:solidFill>
                <a:effectLst/>
              </a:rPr>
              <a:t>@</a:t>
            </a:r>
            <a:r>
              <a:rPr lang="en-US" dirty="0">
                <a:solidFill>
                  <a:srgbClr val="0F54D6"/>
                </a:solidFill>
                <a:effectLst/>
              </a:rPr>
              <a:t>model </a:t>
            </a:r>
            <a:r>
              <a:rPr lang="en-US" dirty="0" err="1">
                <a:solidFill>
                  <a:srgbClr val="00855F"/>
                </a:solidFill>
                <a:effectLst/>
              </a:rPr>
              <a:t>PokeCenter</a:t>
            </a:r>
            <a:r>
              <a:rPr lang="en-US" b="1" dirty="0" err="1">
                <a:solidFill>
                  <a:srgbClr val="383838"/>
                </a:solidFill>
                <a:effectLst/>
              </a:rPr>
              <a:t>.</a:t>
            </a:r>
            <a:r>
              <a:rPr lang="en-US" dirty="0" err="1">
                <a:solidFill>
                  <a:srgbClr val="00855F"/>
                </a:solidFill>
                <a:effectLst/>
              </a:rPr>
              <a:t>web</a:t>
            </a:r>
            <a:r>
              <a:rPr lang="en-US" b="1" dirty="0" err="1">
                <a:solidFill>
                  <a:srgbClr val="383838"/>
                </a:solidFill>
                <a:effectLst/>
              </a:rPr>
              <a:t>.</a:t>
            </a:r>
            <a:r>
              <a:rPr lang="en-US" dirty="0" err="1">
                <a:solidFill>
                  <a:srgbClr val="00855F"/>
                </a:solidFill>
                <a:effectLst/>
              </a:rPr>
              <a:t>Pages</a:t>
            </a:r>
            <a:r>
              <a:rPr lang="en-US" b="1" dirty="0" err="1">
                <a:solidFill>
                  <a:srgbClr val="383838"/>
                </a:solidFill>
                <a:effectLst/>
              </a:rPr>
              <a:t>.</a:t>
            </a:r>
            <a:r>
              <a:rPr lang="en-US" dirty="0" err="1">
                <a:solidFill>
                  <a:srgbClr val="8C6C41"/>
                </a:solidFill>
                <a:effectLst/>
              </a:rPr>
              <a:t>IndexModel</a:t>
            </a:r>
            <a:br>
              <a:rPr lang="en-US" dirty="0">
                <a:solidFill>
                  <a:srgbClr val="8C6C41"/>
                </a:solidFill>
                <a:effectLst/>
              </a:rPr>
            </a:br>
            <a:r>
              <a:rPr lang="en-US" dirty="0">
                <a:solidFill>
                  <a:srgbClr val="635237"/>
                </a:solidFill>
                <a:effectLst/>
              </a:rPr>
              <a:t>@</a:t>
            </a:r>
            <a:r>
              <a:rPr lang="en-US" dirty="0">
                <a:solidFill>
                  <a:srgbClr val="0F54D6"/>
                </a:solidFill>
                <a:effectLst/>
              </a:rPr>
              <a:t>inject </a:t>
            </a:r>
            <a:r>
              <a:rPr lang="en-US" dirty="0">
                <a:solidFill>
                  <a:srgbClr val="8C6C41"/>
                </a:solidFill>
                <a:effectLst/>
              </a:rPr>
              <a:t>Tenant </a:t>
            </a:r>
            <a:r>
              <a:rPr lang="en-US" dirty="0">
                <a:solidFill>
                  <a:srgbClr val="248700"/>
                </a:solidFill>
                <a:effectLst/>
              </a:rPr>
              <a:t>tenant</a:t>
            </a:r>
            <a:r>
              <a:rPr lang="en-US" dirty="0">
                <a:solidFill>
                  <a:srgbClr val="202020"/>
                </a:solidFill>
                <a:effectLst/>
              </a:rPr>
              <a:t>;</a:t>
            </a:r>
            <a:br>
              <a:rPr lang="en-US" dirty="0">
                <a:solidFill>
                  <a:srgbClr val="202020"/>
                </a:solidFill>
                <a:effectLst/>
              </a:rPr>
            </a:br>
            <a:r>
              <a:rPr lang="en-US" dirty="0">
                <a:solidFill>
                  <a:srgbClr val="635237"/>
                </a:solidFill>
                <a:effectLst/>
              </a:rPr>
              <a:t>@{</a:t>
            </a:r>
            <a:br>
              <a:rPr lang="en-US" dirty="0">
                <a:solidFill>
                  <a:srgbClr val="635237"/>
                </a:solidFill>
                <a:effectLst/>
              </a:rPr>
            </a:br>
            <a:r>
              <a:rPr lang="en-US" dirty="0">
                <a:solidFill>
                  <a:srgbClr val="635237"/>
                </a:solidFill>
                <a:effectLst/>
              </a:rPr>
              <a:t>    </a:t>
            </a:r>
            <a:r>
              <a:rPr lang="en-US" dirty="0" err="1">
                <a:solidFill>
                  <a:srgbClr val="248700"/>
                </a:solidFill>
                <a:effectLst/>
              </a:rPr>
              <a:t>ViewData</a:t>
            </a:r>
            <a:r>
              <a:rPr lang="en-US" b="1" dirty="0">
                <a:solidFill>
                  <a:srgbClr val="383838"/>
                </a:solidFill>
                <a:effectLst/>
              </a:rPr>
              <a:t>[</a:t>
            </a:r>
            <a:r>
              <a:rPr lang="en-US" dirty="0">
                <a:solidFill>
                  <a:srgbClr val="0093A1"/>
                </a:solidFill>
                <a:effectLst/>
              </a:rPr>
              <a:t>"Title"</a:t>
            </a:r>
            <a:r>
              <a:rPr lang="en-US" b="1" dirty="0">
                <a:solidFill>
                  <a:srgbClr val="383838"/>
                </a:solidFill>
                <a:effectLst/>
              </a:rPr>
              <a:t>] </a:t>
            </a:r>
            <a:r>
              <a:rPr lang="en-US" dirty="0">
                <a:solidFill>
                  <a:srgbClr val="383838"/>
                </a:solidFill>
                <a:effectLst/>
              </a:rPr>
              <a:t>= </a:t>
            </a:r>
            <a:r>
              <a:rPr lang="en-US" dirty="0">
                <a:solidFill>
                  <a:srgbClr val="0093A1"/>
                </a:solidFill>
                <a:effectLst/>
              </a:rPr>
              <a:t>"Home page"</a:t>
            </a:r>
            <a:r>
              <a:rPr lang="en-US" b="1" dirty="0">
                <a:solidFill>
                  <a:srgbClr val="383838"/>
                </a:solidFill>
                <a:effectLst/>
              </a:rPr>
              <a:t>;</a:t>
            </a:r>
            <a:br>
              <a:rPr lang="en-US" b="1" dirty="0">
                <a:solidFill>
                  <a:srgbClr val="383838"/>
                </a:solidFill>
                <a:effectLst/>
              </a:rPr>
            </a:br>
            <a:r>
              <a:rPr lang="en-US" dirty="0">
                <a:solidFill>
                  <a:srgbClr val="635237"/>
                </a:solidFill>
                <a:effectLst/>
              </a:rPr>
              <a:t>}</a:t>
            </a:r>
            <a:br>
              <a:rPr lang="en-US" dirty="0">
                <a:solidFill>
                  <a:srgbClr val="635237"/>
                </a:solidFill>
                <a:effectLst/>
              </a:rPr>
            </a:br>
            <a:br>
              <a:rPr lang="en-US" dirty="0">
                <a:solidFill>
                  <a:srgbClr val="635237"/>
                </a:solidFill>
                <a:effectLst/>
              </a:rPr>
            </a:br>
            <a:r>
              <a:rPr lang="en-US" dirty="0">
                <a:solidFill>
                  <a:srgbClr val="8C6C41"/>
                </a:solidFill>
                <a:effectLst/>
              </a:rPr>
              <a:t>&lt;div </a:t>
            </a:r>
            <a:r>
              <a:rPr lang="en-US" dirty="0">
                <a:solidFill>
                  <a:srgbClr val="248700"/>
                </a:solidFill>
                <a:effectLst/>
              </a:rPr>
              <a:t>class</a:t>
            </a:r>
            <a:r>
              <a:rPr lang="en-US" dirty="0">
                <a:solidFill>
                  <a:srgbClr val="0093A1"/>
                </a:solidFill>
                <a:effectLst/>
              </a:rPr>
              <a:t>="text-center"</a:t>
            </a:r>
            <a:r>
              <a:rPr lang="en-US" dirty="0">
                <a:solidFill>
                  <a:srgbClr val="8C6C41"/>
                </a:solidFill>
                <a:effectLst/>
              </a:rPr>
              <a:t>&gt;</a:t>
            </a:r>
            <a:br>
              <a:rPr lang="en-US" dirty="0">
                <a:solidFill>
                  <a:srgbClr val="8C6C41"/>
                </a:solidFill>
                <a:effectLst/>
              </a:rPr>
            </a:br>
            <a:r>
              <a:rPr lang="en-US" dirty="0">
                <a:solidFill>
                  <a:srgbClr val="8C6C41"/>
                </a:solidFill>
                <a:effectLst/>
              </a:rPr>
              <a:t>    &lt;h1 </a:t>
            </a:r>
            <a:r>
              <a:rPr lang="en-US" dirty="0">
                <a:solidFill>
                  <a:srgbClr val="248700"/>
                </a:solidFill>
                <a:effectLst/>
              </a:rPr>
              <a:t>class</a:t>
            </a:r>
            <a:r>
              <a:rPr lang="en-US" dirty="0">
                <a:solidFill>
                  <a:srgbClr val="0093A1"/>
                </a:solidFill>
                <a:effectLst/>
              </a:rPr>
              <a:t>="display-4"</a:t>
            </a:r>
            <a:r>
              <a:rPr lang="en-US" dirty="0">
                <a:solidFill>
                  <a:srgbClr val="8C6C41"/>
                </a:solidFill>
                <a:effectLst/>
              </a:rPr>
              <a:t>&gt;</a:t>
            </a:r>
            <a:r>
              <a:rPr lang="en-US" dirty="0">
                <a:solidFill>
                  <a:srgbClr val="383838"/>
                </a:solidFill>
                <a:effectLst/>
              </a:rPr>
              <a:t>Welcome at </a:t>
            </a:r>
            <a:r>
              <a:rPr lang="en-US" dirty="0">
                <a:solidFill>
                  <a:srgbClr val="635237"/>
                </a:solidFill>
                <a:effectLst/>
              </a:rPr>
              <a:t>@</a:t>
            </a:r>
            <a:r>
              <a:rPr lang="en-US" dirty="0" err="1">
                <a:solidFill>
                  <a:srgbClr val="248700"/>
                </a:solidFill>
                <a:effectLst/>
              </a:rPr>
              <a:t>tenant</a:t>
            </a:r>
            <a:r>
              <a:rPr lang="en-US" b="1" dirty="0" err="1">
                <a:solidFill>
                  <a:srgbClr val="383838"/>
                </a:solidFill>
                <a:effectLst/>
              </a:rPr>
              <a:t>.</a:t>
            </a:r>
            <a:r>
              <a:rPr lang="en-US" dirty="0" err="1">
                <a:solidFill>
                  <a:srgbClr val="248700"/>
                </a:solidFill>
                <a:effectLst/>
              </a:rPr>
              <a:t>Name</a:t>
            </a:r>
            <a:r>
              <a:rPr lang="en-US" dirty="0">
                <a:solidFill>
                  <a:srgbClr val="8C6C41"/>
                </a:solidFill>
                <a:effectLst/>
              </a:rPr>
              <a:t>&lt;/h1&gt;</a:t>
            </a:r>
            <a:br>
              <a:rPr lang="en-US" dirty="0">
                <a:solidFill>
                  <a:srgbClr val="8C6C41"/>
                </a:solidFill>
                <a:effectLst/>
              </a:rPr>
            </a:br>
            <a:r>
              <a:rPr lang="en-US" dirty="0">
                <a:solidFill>
                  <a:srgbClr val="8C6C41"/>
                </a:solidFill>
                <a:effectLst/>
              </a:rPr>
              <a:t>    &lt;</a:t>
            </a:r>
            <a:r>
              <a:rPr lang="en-US" dirty="0" err="1">
                <a:solidFill>
                  <a:srgbClr val="8C6C41"/>
                </a:solidFill>
                <a:effectLst/>
              </a:rPr>
              <a:t>img</a:t>
            </a:r>
            <a:r>
              <a:rPr lang="en-US" dirty="0">
                <a:solidFill>
                  <a:srgbClr val="8C6C41"/>
                </a:solidFill>
                <a:effectLst/>
              </a:rPr>
              <a:t> </a:t>
            </a:r>
            <a:r>
              <a:rPr lang="en-US" dirty="0" err="1">
                <a:solidFill>
                  <a:srgbClr val="248700"/>
                </a:solidFill>
                <a:effectLst/>
              </a:rPr>
              <a:t>src</a:t>
            </a:r>
            <a:r>
              <a:rPr lang="en-US" dirty="0">
                <a:solidFill>
                  <a:srgbClr val="0093A1"/>
                </a:solidFill>
                <a:effectLst/>
              </a:rPr>
              <a:t>="</a:t>
            </a:r>
            <a:r>
              <a:rPr lang="en-US" dirty="0">
                <a:solidFill>
                  <a:srgbClr val="635237"/>
                </a:solidFill>
                <a:effectLst/>
              </a:rPr>
              <a:t>@</a:t>
            </a:r>
            <a:r>
              <a:rPr lang="en-US" dirty="0" err="1">
                <a:solidFill>
                  <a:srgbClr val="248700"/>
                </a:solidFill>
                <a:effectLst/>
              </a:rPr>
              <a:t>tenant</a:t>
            </a:r>
            <a:r>
              <a:rPr lang="en-US" b="1" dirty="0" err="1">
                <a:solidFill>
                  <a:srgbClr val="383838"/>
                </a:solidFill>
                <a:effectLst/>
              </a:rPr>
              <a:t>.</a:t>
            </a:r>
            <a:r>
              <a:rPr lang="en-US" dirty="0" err="1">
                <a:solidFill>
                  <a:srgbClr val="248700"/>
                </a:solidFill>
                <a:effectLst/>
              </a:rPr>
              <a:t>BackgroundImage</a:t>
            </a:r>
            <a:r>
              <a:rPr lang="en-US" dirty="0">
                <a:solidFill>
                  <a:srgbClr val="0093A1"/>
                </a:solidFill>
                <a:effectLst/>
              </a:rPr>
              <a:t>"</a:t>
            </a:r>
            <a:r>
              <a:rPr lang="en-US" dirty="0">
                <a:solidFill>
                  <a:srgbClr val="8C6C41"/>
                </a:solidFill>
                <a:effectLst/>
              </a:rPr>
              <a:t>/&gt;</a:t>
            </a:r>
            <a:br>
              <a:rPr lang="en-US" dirty="0">
                <a:solidFill>
                  <a:srgbClr val="8C6C41"/>
                </a:solidFill>
                <a:effectLst/>
              </a:rPr>
            </a:br>
            <a:r>
              <a:rPr lang="en-US" dirty="0">
                <a:solidFill>
                  <a:srgbClr val="8C6C41"/>
                </a:solidFill>
                <a:effectLst/>
              </a:rPr>
              <a:t>&lt;/div&gt;</a:t>
            </a:r>
            <a:endParaRPr lang="en-US" dirty="0">
              <a:solidFill>
                <a:srgbClr val="202020"/>
              </a:solidFill>
              <a:effectLst/>
            </a:endParaRPr>
          </a:p>
        </p:txBody>
      </p:sp>
    </p:spTree>
    <p:extLst>
      <p:ext uri="{BB962C8B-B14F-4D97-AF65-F5344CB8AC3E}">
        <p14:creationId xmlns:p14="http://schemas.microsoft.com/office/powerpoint/2010/main" val="3778816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4E797-35B3-DE99-3C1E-02181AD0F92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30B8E4-27FD-F520-AC47-01C5782B8EE3}"/>
              </a:ext>
            </a:extLst>
          </p:cNvPr>
          <p:cNvSpPr>
            <a:spLocks noGrp="1"/>
          </p:cNvSpPr>
          <p:nvPr>
            <p:ph type="title"/>
          </p:nvPr>
        </p:nvSpPr>
        <p:spPr/>
        <p:txBody>
          <a:bodyPr/>
          <a:lstStyle/>
          <a:p>
            <a:r>
              <a:rPr lang="en-US" dirty="0"/>
              <a:t>Reflecting a tenant – _</a:t>
            </a:r>
            <a:r>
              <a:rPr lang="en-US" dirty="0" err="1"/>
              <a:t>Layout.cshtml</a:t>
            </a:r>
            <a:endParaRPr lang="en-US" dirty="0"/>
          </a:p>
        </p:txBody>
      </p:sp>
      <p:sp>
        <p:nvSpPr>
          <p:cNvPr id="5" name="TextBox 4">
            <a:extLst>
              <a:ext uri="{FF2B5EF4-FFF2-40B4-BE49-F238E27FC236}">
                <a16:creationId xmlns:a16="http://schemas.microsoft.com/office/drawing/2014/main" id="{23DDED64-40B0-F62E-95CC-DD5E80DECB06}"/>
              </a:ext>
            </a:extLst>
          </p:cNvPr>
          <p:cNvSpPr txBox="1"/>
          <p:nvPr/>
        </p:nvSpPr>
        <p:spPr>
          <a:xfrm>
            <a:off x="1296000" y="2016000"/>
            <a:ext cx="7748247" cy="1754326"/>
          </a:xfrm>
          <a:prstGeom prst="rect">
            <a:avLst/>
          </a:prstGeom>
          <a:noFill/>
        </p:spPr>
        <p:txBody>
          <a:bodyPr wrap="square">
            <a:spAutoFit/>
          </a:bodyPr>
          <a:lstStyle/>
          <a:p>
            <a:r>
              <a:rPr lang="en-US" dirty="0">
                <a:solidFill>
                  <a:srgbClr val="8C6C41"/>
                </a:solidFill>
                <a:effectLst/>
              </a:rPr>
              <a:t>&lt;nav </a:t>
            </a:r>
            <a:r>
              <a:rPr lang="en-US" dirty="0">
                <a:solidFill>
                  <a:srgbClr val="248700"/>
                </a:solidFill>
                <a:effectLst/>
              </a:rPr>
              <a:t>class</a:t>
            </a:r>
            <a:r>
              <a:rPr lang="en-US" dirty="0">
                <a:solidFill>
                  <a:srgbClr val="0093A1"/>
                </a:solidFill>
                <a:effectLst/>
              </a:rPr>
              <a:t>="navbar navbar-expand-</a:t>
            </a:r>
            <a:r>
              <a:rPr lang="en-US" dirty="0" err="1">
                <a:solidFill>
                  <a:srgbClr val="0093A1"/>
                </a:solidFill>
                <a:effectLst/>
              </a:rPr>
              <a:t>sm</a:t>
            </a:r>
            <a:r>
              <a:rPr lang="en-US" dirty="0">
                <a:solidFill>
                  <a:srgbClr val="0093A1"/>
                </a:solidFill>
                <a:effectLst/>
              </a:rPr>
              <a:t> navbar-toggleable-</a:t>
            </a:r>
            <a:r>
              <a:rPr lang="en-US" dirty="0" err="1">
                <a:solidFill>
                  <a:srgbClr val="0093A1"/>
                </a:solidFill>
                <a:effectLst/>
              </a:rPr>
              <a:t>sm</a:t>
            </a:r>
            <a:r>
              <a:rPr lang="en-US" dirty="0">
                <a:solidFill>
                  <a:srgbClr val="0093A1"/>
                </a:solidFill>
                <a:effectLst/>
              </a:rPr>
              <a:t> navbar-light  border-bottom box-shadow mb-3"</a:t>
            </a:r>
            <a:br>
              <a:rPr lang="en-US" dirty="0">
                <a:solidFill>
                  <a:srgbClr val="0093A1"/>
                </a:solidFill>
                <a:effectLst/>
              </a:rPr>
            </a:br>
            <a:r>
              <a:rPr lang="en-US" dirty="0">
                <a:solidFill>
                  <a:srgbClr val="0093A1"/>
                </a:solidFill>
                <a:effectLst/>
              </a:rPr>
              <a:t>     </a:t>
            </a:r>
            <a:r>
              <a:rPr lang="en-US" dirty="0">
                <a:solidFill>
                  <a:srgbClr val="248700"/>
                </a:solidFill>
                <a:effectLst/>
              </a:rPr>
              <a:t>style</a:t>
            </a:r>
            <a:r>
              <a:rPr lang="en-US" dirty="0">
                <a:solidFill>
                  <a:srgbClr val="0093A1"/>
                </a:solidFill>
                <a:effectLst/>
              </a:rPr>
              <a:t>="</a:t>
            </a:r>
            <a:r>
              <a:rPr lang="en-US" dirty="0">
                <a:solidFill>
                  <a:srgbClr val="0F54D6"/>
                </a:solidFill>
                <a:effectLst/>
              </a:rPr>
              <a:t>background-color</a:t>
            </a:r>
            <a:r>
              <a:rPr lang="en-US" b="1" dirty="0">
                <a:solidFill>
                  <a:srgbClr val="383838"/>
                </a:solidFill>
                <a:effectLst/>
              </a:rPr>
              <a:t>: </a:t>
            </a:r>
            <a:r>
              <a:rPr lang="en-US" dirty="0">
                <a:solidFill>
                  <a:srgbClr val="635237"/>
                </a:solidFill>
                <a:effectLst/>
              </a:rPr>
              <a:t>@</a:t>
            </a:r>
            <a:r>
              <a:rPr lang="en-US" dirty="0" err="1">
                <a:solidFill>
                  <a:srgbClr val="248700"/>
                </a:solidFill>
                <a:effectLst/>
              </a:rPr>
              <a:t>tenant</a:t>
            </a:r>
            <a:r>
              <a:rPr lang="en-US" b="1" dirty="0" err="1">
                <a:solidFill>
                  <a:srgbClr val="383838"/>
                </a:solidFill>
                <a:effectLst/>
              </a:rPr>
              <a:t>.</a:t>
            </a:r>
            <a:r>
              <a:rPr lang="en-US" dirty="0" err="1">
                <a:solidFill>
                  <a:srgbClr val="248700"/>
                </a:solidFill>
                <a:effectLst/>
              </a:rPr>
              <a:t>BackgroundColor</a:t>
            </a:r>
            <a:r>
              <a:rPr lang="en-US" b="1" dirty="0">
                <a:solidFill>
                  <a:srgbClr val="383838"/>
                </a:solidFill>
                <a:effectLst/>
              </a:rPr>
              <a:t>;</a:t>
            </a:r>
            <a:r>
              <a:rPr lang="en-US" dirty="0">
                <a:solidFill>
                  <a:srgbClr val="0093A1"/>
                </a:solidFill>
                <a:effectLst/>
              </a:rPr>
              <a:t>"</a:t>
            </a:r>
            <a:br>
              <a:rPr lang="en-US" dirty="0">
                <a:solidFill>
                  <a:srgbClr val="0093A1"/>
                </a:solidFill>
                <a:effectLst/>
              </a:rPr>
            </a:br>
            <a:r>
              <a:rPr lang="en-US" dirty="0">
                <a:solidFill>
                  <a:srgbClr val="8C6C41"/>
                </a:solidFill>
                <a:effectLst/>
              </a:rPr>
              <a:t>&gt;</a:t>
            </a:r>
          </a:p>
          <a:p>
            <a:r>
              <a:rPr lang="en-US" dirty="0">
                <a:solidFill>
                  <a:srgbClr val="8C6C41"/>
                </a:solidFill>
              </a:rPr>
              <a:t>…</a:t>
            </a:r>
          </a:p>
          <a:p>
            <a:r>
              <a:rPr lang="en-US" dirty="0">
                <a:solidFill>
                  <a:srgbClr val="8C6C41"/>
                </a:solidFill>
                <a:effectLst/>
              </a:rPr>
              <a:t>&lt;/nav&gt;</a:t>
            </a:r>
            <a:endParaRPr lang="en-US" dirty="0">
              <a:solidFill>
                <a:srgbClr val="202020"/>
              </a:solidFill>
              <a:effectLst/>
            </a:endParaRPr>
          </a:p>
        </p:txBody>
      </p:sp>
    </p:spTree>
    <p:extLst>
      <p:ext uri="{BB962C8B-B14F-4D97-AF65-F5344CB8AC3E}">
        <p14:creationId xmlns:p14="http://schemas.microsoft.com/office/powerpoint/2010/main" val="9340890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4EC7-226A-9FEF-3302-4FF8EE9B2745}"/>
              </a:ext>
            </a:extLst>
          </p:cNvPr>
          <p:cNvSpPr>
            <a:spLocks noGrp="1"/>
          </p:cNvSpPr>
          <p:nvPr>
            <p:ph type="title"/>
          </p:nvPr>
        </p:nvSpPr>
        <p:spPr/>
        <p:txBody>
          <a:bodyPr/>
          <a:lstStyle/>
          <a:p>
            <a:r>
              <a:rPr lang="en-US" dirty="0"/>
              <a:t>Protecting a Tenant</a:t>
            </a:r>
          </a:p>
        </p:txBody>
      </p:sp>
      <p:sp>
        <p:nvSpPr>
          <p:cNvPr id="3" name="Text Placeholder 2">
            <a:extLst>
              <a:ext uri="{FF2B5EF4-FFF2-40B4-BE49-F238E27FC236}">
                <a16:creationId xmlns:a16="http://schemas.microsoft.com/office/drawing/2014/main" id="{91D24358-FE4E-652A-43F8-E93DA38B1F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048301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EDB1-C158-9FD5-0195-9D40953D5FA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09A7D16-CC4F-464B-1057-4A42D41D2839}"/>
              </a:ext>
            </a:extLst>
          </p:cNvPr>
          <p:cNvSpPr>
            <a:spLocks noGrp="1"/>
          </p:cNvSpPr>
          <p:nvPr>
            <p:ph type="title"/>
          </p:nvPr>
        </p:nvSpPr>
        <p:spPr/>
        <p:txBody>
          <a:bodyPr/>
          <a:lstStyle/>
          <a:p>
            <a:r>
              <a:rPr lang="en-US" dirty="0"/>
              <a:t>Protecting a tenant – </a:t>
            </a:r>
            <a:r>
              <a:rPr lang="en-US" dirty="0" err="1"/>
              <a:t>ApplicationUser.cs</a:t>
            </a:r>
            <a:r>
              <a:rPr lang="en-US" dirty="0"/>
              <a:t> </a:t>
            </a:r>
          </a:p>
        </p:txBody>
      </p:sp>
      <p:sp>
        <p:nvSpPr>
          <p:cNvPr id="4" name="TextBox 3">
            <a:extLst>
              <a:ext uri="{FF2B5EF4-FFF2-40B4-BE49-F238E27FC236}">
                <a16:creationId xmlns:a16="http://schemas.microsoft.com/office/drawing/2014/main" id="{F0F267EE-FA59-57D5-B6D4-CA6E25122332}"/>
              </a:ext>
            </a:extLst>
          </p:cNvPr>
          <p:cNvSpPr txBox="1"/>
          <p:nvPr/>
        </p:nvSpPr>
        <p:spPr>
          <a:xfrm>
            <a:off x="1296000" y="2228671"/>
            <a:ext cx="7190508" cy="1200329"/>
          </a:xfrm>
          <a:prstGeom prst="rect">
            <a:avLst/>
          </a:prstGeom>
          <a:noFill/>
        </p:spPr>
        <p:txBody>
          <a:bodyPr wrap="square">
            <a:spAutoFit/>
          </a:bodyPr>
          <a:lstStyle/>
          <a:p>
            <a:r>
              <a:rPr lang="en-US" dirty="0">
                <a:solidFill>
                  <a:srgbClr val="0F54D6"/>
                </a:solidFill>
                <a:effectLst/>
              </a:rPr>
              <a:t>public class </a:t>
            </a:r>
            <a:r>
              <a:rPr lang="en-US" dirty="0" err="1">
                <a:solidFill>
                  <a:srgbClr val="8C6C41"/>
                </a:solidFill>
                <a:effectLst/>
              </a:rPr>
              <a:t>ApplicationUser</a:t>
            </a:r>
            <a:r>
              <a:rPr lang="en-US" dirty="0">
                <a:solidFill>
                  <a:srgbClr val="8C6C41"/>
                </a:solidFill>
                <a:effectLst/>
              </a:rPr>
              <a:t> </a:t>
            </a:r>
            <a:r>
              <a:rPr lang="en-US" dirty="0">
                <a:solidFill>
                  <a:srgbClr val="202020"/>
                </a:solidFill>
                <a:effectLst/>
              </a:rPr>
              <a:t>: </a:t>
            </a:r>
            <a:r>
              <a:rPr lang="en-US" dirty="0" err="1">
                <a:solidFill>
                  <a:srgbClr val="8C6C41"/>
                </a:solidFill>
                <a:effectLst/>
              </a:rPr>
              <a:t>IdentityUser</a:t>
            </a:r>
            <a:br>
              <a:rPr lang="en-US" dirty="0">
                <a:solidFill>
                  <a:srgbClr val="8C6C41"/>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string </a:t>
            </a:r>
            <a:r>
              <a:rPr lang="en-US" dirty="0" err="1">
                <a:solidFill>
                  <a:srgbClr val="248700"/>
                </a:solidFill>
                <a:effectLst/>
              </a:rPr>
              <a:t>TenantId</a:t>
            </a:r>
            <a:r>
              <a:rPr lang="en-US" dirty="0">
                <a:solidFill>
                  <a:srgbClr val="248700"/>
                </a:solidFill>
                <a:effectLst/>
              </a:rPr>
              <a:t> </a:t>
            </a:r>
            <a:r>
              <a:rPr lang="en-US" b="1" dirty="0">
                <a:solidFill>
                  <a:srgbClr val="383838"/>
                </a:solidFill>
                <a:effectLst/>
              </a:rPr>
              <a:t>{ </a:t>
            </a:r>
            <a:r>
              <a:rPr lang="en-US" dirty="0">
                <a:solidFill>
                  <a:srgbClr val="6B2FBA"/>
                </a:solidFill>
                <a:effectLst/>
              </a:rPr>
              <a:t>get</a:t>
            </a:r>
            <a:r>
              <a:rPr lang="en-US" b="1" dirty="0">
                <a:solidFill>
                  <a:srgbClr val="383838"/>
                </a:solidFill>
                <a:effectLst/>
              </a:rPr>
              <a:t>; </a:t>
            </a:r>
            <a:r>
              <a:rPr lang="en-US" dirty="0">
                <a:solidFill>
                  <a:srgbClr val="6B2FBA"/>
                </a:solidFill>
                <a:effectLst/>
              </a:rPr>
              <a:t>set</a:t>
            </a:r>
            <a:r>
              <a:rPr lang="en-US" b="1" dirty="0">
                <a:solidFill>
                  <a:srgbClr val="383838"/>
                </a:solidFill>
                <a:effectLs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263116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A1A429-0AFF-E539-08DB-A299AF12308E}"/>
              </a:ext>
            </a:extLst>
          </p:cNvPr>
          <p:cNvSpPr>
            <a:spLocks noGrp="1"/>
          </p:cNvSpPr>
          <p:nvPr>
            <p:ph idx="1"/>
          </p:nvPr>
        </p:nvSpPr>
        <p:spPr>
          <a:xfrm>
            <a:off x="1296000" y="2016000"/>
            <a:ext cx="4707235" cy="4140000"/>
          </a:xfrm>
        </p:spPr>
        <p:txBody>
          <a:bodyPr/>
          <a:lstStyle/>
          <a:p>
            <a:r>
              <a:rPr lang="en-US" dirty="0"/>
              <a:t>Started on </a:t>
            </a:r>
            <a:r>
              <a:rPr lang="en-US" dirty="0" err="1"/>
              <a:t>KdG</a:t>
            </a:r>
            <a:endParaRPr lang="en-US" dirty="0"/>
          </a:p>
          <a:p>
            <a:r>
              <a:rPr lang="en-US" dirty="0"/>
              <a:t>7 Jaar dotnet</a:t>
            </a:r>
          </a:p>
          <a:p>
            <a:pPr lvl="1"/>
            <a:r>
              <a:rPr lang="en-US" dirty="0"/>
              <a:t>Full stack developer</a:t>
            </a:r>
          </a:p>
          <a:p>
            <a:pPr lvl="1"/>
            <a:r>
              <a:rPr lang="en-US" dirty="0"/>
              <a:t>Architect</a:t>
            </a:r>
          </a:p>
          <a:p>
            <a:r>
              <a:rPr lang="en-US" dirty="0" err="1"/>
              <a:t>Trainingen</a:t>
            </a:r>
            <a:endParaRPr lang="en-US" dirty="0"/>
          </a:p>
          <a:p>
            <a:r>
              <a:rPr lang="en-US" dirty="0" err="1"/>
              <a:t>Sessies</a:t>
            </a:r>
            <a:endParaRPr lang="en-US" dirty="0"/>
          </a:p>
          <a:p>
            <a:r>
              <a:rPr lang="en-US" dirty="0"/>
              <a:t>Internship</a:t>
            </a:r>
          </a:p>
          <a:p>
            <a:r>
              <a:rPr lang="en-US" dirty="0"/>
              <a:t>….</a:t>
            </a:r>
          </a:p>
        </p:txBody>
      </p:sp>
      <p:sp>
        <p:nvSpPr>
          <p:cNvPr id="3" name="Title 2">
            <a:extLst>
              <a:ext uri="{FF2B5EF4-FFF2-40B4-BE49-F238E27FC236}">
                <a16:creationId xmlns:a16="http://schemas.microsoft.com/office/drawing/2014/main" id="{CA5CB007-4452-3B86-2367-9524CB3DA6F5}"/>
              </a:ext>
            </a:extLst>
          </p:cNvPr>
          <p:cNvSpPr>
            <a:spLocks noGrp="1"/>
          </p:cNvSpPr>
          <p:nvPr>
            <p:ph type="title"/>
          </p:nvPr>
        </p:nvSpPr>
        <p:spPr/>
        <p:txBody>
          <a:bodyPr/>
          <a:lstStyle/>
          <a:p>
            <a:r>
              <a:rPr lang="en-US" dirty="0"/>
              <a:t>Ruben</a:t>
            </a:r>
          </a:p>
        </p:txBody>
      </p:sp>
      <p:sp>
        <p:nvSpPr>
          <p:cNvPr id="4" name="Content Placeholder 1">
            <a:extLst>
              <a:ext uri="{FF2B5EF4-FFF2-40B4-BE49-F238E27FC236}">
                <a16:creationId xmlns:a16="http://schemas.microsoft.com/office/drawing/2014/main" id="{0F94BBFB-8D1A-E655-6827-D0D842680063}"/>
              </a:ext>
            </a:extLst>
          </p:cNvPr>
          <p:cNvSpPr txBox="1">
            <a:spLocks/>
          </p:cNvSpPr>
          <p:nvPr/>
        </p:nvSpPr>
        <p:spPr>
          <a:xfrm>
            <a:off x="6384835" y="1996122"/>
            <a:ext cx="4707235" cy="4140000"/>
          </a:xfrm>
          <a:prstGeom prst="rect">
            <a:avLst/>
          </a:prstGeom>
        </p:spPr>
        <p:txBody>
          <a:bodyPr vert="horz" lIns="0" tIns="0" rIns="0" bIns="0" rtlCol="0">
            <a:normAutofit/>
          </a:bodyPr>
          <a:lstStyle>
            <a:lvl1pPr marL="252000" indent="-252000" algn="l" defTabSz="914400" rtl="0" eaLnBrk="1" latinLnBrk="0" hangingPunct="1">
              <a:lnSpc>
                <a:spcPct val="120000"/>
              </a:lnSpc>
              <a:spcBef>
                <a:spcPts val="0"/>
              </a:spcBef>
              <a:buClrTx/>
              <a:buFont typeface="Arial" panose="020B0604020202020204" pitchFamily="34" charset="0"/>
              <a:buChar char="•"/>
              <a:defRPr sz="2400" kern="1200">
                <a:solidFill>
                  <a:schemeClr val="tx1"/>
                </a:solidFill>
                <a:latin typeface="+mn-lt"/>
                <a:ea typeface="+mn-ea"/>
                <a:cs typeface="+mn-cs"/>
              </a:defRPr>
            </a:lvl1pPr>
            <a:lvl2pPr marL="504000" indent="-252000" algn="l" defTabSz="914400" rtl="0" eaLnBrk="1" latinLnBrk="0" hangingPunct="1">
              <a:lnSpc>
                <a:spcPct val="120000"/>
              </a:lnSpc>
              <a:spcBef>
                <a:spcPts val="0"/>
              </a:spcBef>
              <a:buClrTx/>
              <a:buFont typeface="Arial" panose="020B0604020202020204" pitchFamily="34" charset="0"/>
              <a:buChar char="–"/>
              <a:defRPr sz="2000" kern="1200">
                <a:solidFill>
                  <a:schemeClr val="tx1"/>
                </a:solidFill>
                <a:latin typeface="+mn-lt"/>
                <a:ea typeface="+mn-ea"/>
                <a:cs typeface="+mn-cs"/>
              </a:defRPr>
            </a:lvl2pPr>
            <a:lvl3pPr marL="756000" indent="-252000" algn="l" defTabSz="914400" rtl="0" eaLnBrk="1" latinLnBrk="0" hangingPunct="1">
              <a:lnSpc>
                <a:spcPct val="120000"/>
              </a:lnSpc>
              <a:spcBef>
                <a:spcPts val="0"/>
              </a:spcBef>
              <a:buClrTx/>
              <a:buFont typeface="Arial" panose="020B0604020202020204" pitchFamily="34" charset="0"/>
              <a:buChar char="›"/>
              <a:defRPr sz="1800" kern="1200">
                <a:solidFill>
                  <a:schemeClr val="tx1"/>
                </a:solidFill>
                <a:latin typeface="+mn-lt"/>
                <a:ea typeface="+mn-ea"/>
                <a:cs typeface="+mn-cs"/>
              </a:defRPr>
            </a:lvl3pPr>
            <a:lvl4pPr marL="1008000" indent="-252000" algn="l" defTabSz="914400" rtl="0" eaLnBrk="1" latinLnBrk="0" hangingPunct="1">
              <a:lnSpc>
                <a:spcPct val="120000"/>
              </a:lnSpc>
              <a:spcBef>
                <a:spcPts val="0"/>
              </a:spcBef>
              <a:buClrTx/>
              <a:buSzPct val="80000"/>
              <a:buFont typeface="Arial" panose="020B0604020202020204" pitchFamily="34" charset="0"/>
              <a:buChar char="□"/>
              <a:defRPr sz="1800" kern="1200">
                <a:solidFill>
                  <a:schemeClr val="tx1"/>
                </a:solidFill>
                <a:latin typeface="+mn-lt"/>
                <a:ea typeface="+mn-ea"/>
                <a:cs typeface="+mn-cs"/>
              </a:defRPr>
            </a:lvl4pPr>
            <a:lvl5pPr marL="1260000" indent="-252000" algn="l" defTabSz="914400" rtl="0" eaLnBrk="1" latinLnBrk="0" hangingPunct="1">
              <a:lnSpc>
                <a:spcPct val="120000"/>
              </a:lnSpc>
              <a:spcBef>
                <a:spcPts val="0"/>
              </a:spcBef>
              <a:buClrTx/>
              <a:buSzPct val="90000"/>
              <a:buFont typeface="Arial" panose="020B0604020202020204" pitchFamily="34" charset="0"/>
              <a:buChar char="○"/>
              <a:defRPr sz="1800" b="0" kern="1200">
                <a:solidFill>
                  <a:schemeClr val="tx1"/>
                </a:solidFill>
                <a:latin typeface="+mn-lt"/>
                <a:ea typeface="+mn-ea"/>
                <a:cs typeface="+mn-cs"/>
              </a:defRPr>
            </a:lvl5pPr>
            <a:lvl6pPr marL="1512000" indent="-2520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6pPr>
            <a:lvl7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kern="1200">
                <a:solidFill>
                  <a:schemeClr val="tx1"/>
                </a:solidFill>
                <a:latin typeface="+mn-lt"/>
                <a:ea typeface="+mn-ea"/>
                <a:cs typeface="+mn-cs"/>
              </a:defRPr>
            </a:lvl7pPr>
            <a:lvl8pPr marL="0" indent="0" algn="l" defTabSz="914400" rtl="0" eaLnBrk="1" latinLnBrk="0" hangingPunct="1">
              <a:lnSpc>
                <a:spcPct val="120000"/>
              </a:lnSpc>
              <a:spcBef>
                <a:spcPts val="0"/>
              </a:spcBef>
              <a:buClr>
                <a:schemeClr val="bg1"/>
              </a:buClr>
              <a:buSzPct val="25000"/>
              <a:buFont typeface="Arial" panose="020B0604020202020204" pitchFamily="34" charset="0"/>
              <a:buChar char="'"/>
              <a:defRPr sz="2400" b="1" kern="1200">
                <a:solidFill>
                  <a:schemeClr val="tx1"/>
                </a:solidFill>
                <a:latin typeface="+mn-lt"/>
                <a:ea typeface="+mn-ea"/>
                <a:cs typeface="+mn-cs"/>
              </a:defRPr>
            </a:lvl8pPr>
            <a:lvl9pPr marL="360000" indent="-360000" algn="l" defTabSz="914400" rtl="0" eaLnBrk="1" latinLnBrk="0" hangingPunct="1">
              <a:lnSpc>
                <a:spcPct val="120000"/>
              </a:lnSpc>
              <a:spcBef>
                <a:spcPts val="0"/>
              </a:spcBef>
              <a:buFont typeface="+mj-lt"/>
              <a:buAutoNum type="arabicPeriod"/>
              <a:defRPr sz="2400" kern="1200">
                <a:solidFill>
                  <a:schemeClr val="tx1"/>
                </a:solidFill>
                <a:latin typeface="+mn-lt"/>
                <a:ea typeface="+mn-ea"/>
                <a:cs typeface="+mn-cs"/>
              </a:defRPr>
            </a:lvl9pPr>
          </a:lstStyle>
          <a:p>
            <a:r>
              <a:rPr lang="en-US" sz="4000" dirty="0"/>
              <a:t>🥁 🎸 🎹</a:t>
            </a:r>
          </a:p>
          <a:p>
            <a:r>
              <a:rPr lang="en-US" sz="4000" dirty="0"/>
              <a:t>🎲 🐉</a:t>
            </a:r>
          </a:p>
          <a:p>
            <a:endParaRPr lang="en-US" dirty="0"/>
          </a:p>
        </p:txBody>
      </p:sp>
    </p:spTree>
    <p:extLst>
      <p:ext uri="{BB962C8B-B14F-4D97-AF65-F5344CB8AC3E}">
        <p14:creationId xmlns:p14="http://schemas.microsoft.com/office/powerpoint/2010/main" val="39687413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9C704-632B-9968-BDCC-21BE9F33025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A6B4472-0431-1B0C-0BB3-0FBEE6D482EA}"/>
              </a:ext>
            </a:extLst>
          </p:cNvPr>
          <p:cNvSpPr>
            <a:spLocks noGrp="1"/>
          </p:cNvSpPr>
          <p:nvPr>
            <p:ph type="title"/>
          </p:nvPr>
        </p:nvSpPr>
        <p:spPr>
          <a:xfrm>
            <a:off x="1296000" y="720000"/>
            <a:ext cx="10541324" cy="1296000"/>
          </a:xfrm>
        </p:spPr>
        <p:txBody>
          <a:bodyPr/>
          <a:lstStyle/>
          <a:p>
            <a:r>
              <a:rPr lang="en-US" dirty="0"/>
              <a:t>Protecting a tenant – </a:t>
            </a:r>
            <a:r>
              <a:rPr lang="en-US" dirty="0" err="1"/>
              <a:t>ApplicationDbContext.cs</a:t>
            </a:r>
            <a:br>
              <a:rPr lang="en-US" dirty="0"/>
            </a:br>
            <a:r>
              <a:rPr lang="en-US" dirty="0"/>
              <a:t> </a:t>
            </a:r>
          </a:p>
        </p:txBody>
      </p:sp>
      <p:sp>
        <p:nvSpPr>
          <p:cNvPr id="4" name="TextBox 3">
            <a:extLst>
              <a:ext uri="{FF2B5EF4-FFF2-40B4-BE49-F238E27FC236}">
                <a16:creationId xmlns:a16="http://schemas.microsoft.com/office/drawing/2014/main" id="{A563EA7E-9F98-BD1F-ED4F-16F8C2D9C3C3}"/>
              </a:ext>
            </a:extLst>
          </p:cNvPr>
          <p:cNvSpPr txBox="1"/>
          <p:nvPr/>
        </p:nvSpPr>
        <p:spPr>
          <a:xfrm>
            <a:off x="1234439" y="1767011"/>
            <a:ext cx="10145683" cy="1754326"/>
          </a:xfrm>
          <a:prstGeom prst="rect">
            <a:avLst/>
          </a:prstGeom>
          <a:noFill/>
        </p:spPr>
        <p:txBody>
          <a:bodyPr wrap="square">
            <a:spAutoFit/>
          </a:bodyPr>
          <a:lstStyle/>
          <a:p>
            <a:r>
              <a:rPr lang="en-US" dirty="0">
                <a:solidFill>
                  <a:srgbClr val="0F54D6"/>
                </a:solidFill>
                <a:effectLst/>
              </a:rPr>
              <a:t>public class </a:t>
            </a:r>
            <a:r>
              <a:rPr lang="en-US" dirty="0" err="1">
                <a:solidFill>
                  <a:srgbClr val="8C6C41"/>
                </a:solidFill>
                <a:effectLst/>
              </a:rPr>
              <a:t>ApplicationDbContext</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8C6C41"/>
                </a:solidFill>
                <a:effectLst/>
              </a:rPr>
              <a:t>DbContextOptions</a:t>
            </a:r>
            <a:r>
              <a:rPr lang="en-US" dirty="0">
                <a:solidFill>
                  <a:srgbClr val="383838"/>
                </a:solidFill>
                <a:effectLst/>
              </a:rPr>
              <a:t>&lt;</a:t>
            </a:r>
            <a:r>
              <a:rPr lang="en-US" dirty="0" err="1">
                <a:solidFill>
                  <a:srgbClr val="8C6C41"/>
                </a:solidFill>
                <a:effectLst/>
              </a:rPr>
              <a:t>ApplicationDbContext</a:t>
            </a:r>
            <a:r>
              <a:rPr lang="en-US" dirty="0">
                <a:solidFill>
                  <a:srgbClr val="383838"/>
                </a:solidFill>
                <a:effectLst/>
              </a:rPr>
              <a:t>&gt; </a:t>
            </a:r>
            <a:r>
              <a:rPr lang="en-US" dirty="0">
                <a:solidFill>
                  <a:srgbClr val="1B6600"/>
                </a:solidFill>
                <a:effectLst/>
              </a:rPr>
              <a:t>options</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202020"/>
                </a:solidFill>
                <a:effectLst/>
              </a:rPr>
              <a:t>: </a:t>
            </a:r>
            <a:r>
              <a:rPr lang="en-US" dirty="0" err="1">
                <a:solidFill>
                  <a:srgbClr val="8C6C41"/>
                </a:solidFill>
                <a:effectLst/>
              </a:rPr>
              <a:t>IdentityDbContext</a:t>
            </a:r>
            <a:r>
              <a:rPr lang="en-US" dirty="0">
                <a:solidFill>
                  <a:srgbClr val="383838"/>
                </a:solidFill>
                <a:effectLst/>
              </a:rPr>
              <a:t>&lt;</a:t>
            </a:r>
            <a:r>
              <a:rPr lang="en-US" dirty="0" err="1">
                <a:solidFill>
                  <a:srgbClr val="8C6C41"/>
                </a:solidFill>
                <a:effectLst/>
                <a:highlight>
                  <a:srgbClr val="FFFF00"/>
                </a:highlight>
              </a:rPr>
              <a:t>ApplicationUser</a:t>
            </a:r>
            <a:r>
              <a:rPr lang="en-US" dirty="0">
                <a:solidFill>
                  <a:srgbClr val="383838"/>
                </a:solidFill>
                <a:effectLst/>
              </a:rPr>
              <a:t>&gt;</a:t>
            </a:r>
            <a:r>
              <a:rPr lang="en-US" b="1" dirty="0">
                <a:solidFill>
                  <a:srgbClr val="383838"/>
                </a:solidFill>
                <a:effectLst/>
              </a:rPr>
              <a:t>(</a:t>
            </a:r>
            <a:r>
              <a:rPr lang="en-US" dirty="0">
                <a:solidFill>
                  <a:srgbClr val="1B6600"/>
                </a:solidFill>
                <a:effectLst/>
              </a:rPr>
              <a:t>options</a:t>
            </a:r>
            <a:r>
              <a:rPr lang="en-US" b="1" dirty="0">
                <a:solidFill>
                  <a:srgbClr val="383838"/>
                </a:solidFill>
                <a:effectLst/>
              </a:rPr>
              <a:t>)</a:t>
            </a:r>
            <a:br>
              <a:rPr lang="en-US" b="1" dirty="0">
                <a:solidFill>
                  <a:srgbClr val="383838"/>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3319931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81AC5-B7F6-A4AA-6E4C-20CCA98CE05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8427460-A86D-4C45-44F2-6B46768EE3AE}"/>
              </a:ext>
            </a:extLst>
          </p:cNvPr>
          <p:cNvSpPr>
            <a:spLocks noGrp="1"/>
          </p:cNvSpPr>
          <p:nvPr>
            <p:ph type="title"/>
          </p:nvPr>
        </p:nvSpPr>
        <p:spPr/>
        <p:txBody>
          <a:bodyPr/>
          <a:lstStyle/>
          <a:p>
            <a:r>
              <a:rPr lang="en-US" dirty="0"/>
              <a:t>Protecting a tenant – Add Migration </a:t>
            </a:r>
          </a:p>
        </p:txBody>
      </p:sp>
      <p:sp>
        <p:nvSpPr>
          <p:cNvPr id="4" name="TextBox 3">
            <a:extLst>
              <a:ext uri="{FF2B5EF4-FFF2-40B4-BE49-F238E27FC236}">
                <a16:creationId xmlns:a16="http://schemas.microsoft.com/office/drawing/2014/main" id="{42B5B0E4-4E6F-8740-19BE-9CF87CB28E84}"/>
              </a:ext>
            </a:extLst>
          </p:cNvPr>
          <p:cNvSpPr txBox="1"/>
          <p:nvPr/>
        </p:nvSpPr>
        <p:spPr>
          <a:xfrm>
            <a:off x="1500448" y="2787134"/>
            <a:ext cx="7190508" cy="369332"/>
          </a:xfrm>
          <a:prstGeom prst="rect">
            <a:avLst/>
          </a:prstGeom>
          <a:noFill/>
        </p:spPr>
        <p:txBody>
          <a:bodyPr wrap="square">
            <a:spAutoFit/>
          </a:bodyPr>
          <a:lstStyle/>
          <a:p>
            <a:r>
              <a:rPr lang="en-US" dirty="0"/>
              <a:t>dotnet </a:t>
            </a:r>
            <a:r>
              <a:rPr lang="en-US" dirty="0" err="1"/>
              <a:t>ef</a:t>
            </a:r>
            <a:r>
              <a:rPr lang="en-US" dirty="0"/>
              <a:t> migrations add </a:t>
            </a:r>
            <a:r>
              <a:rPr lang="en-US" dirty="0" err="1"/>
              <a:t>applicationuser</a:t>
            </a:r>
            <a:r>
              <a:rPr lang="en-US" dirty="0"/>
              <a:t> -s ../</a:t>
            </a:r>
            <a:r>
              <a:rPr lang="en-US" dirty="0" err="1"/>
              <a:t>PokeCenter.web</a:t>
            </a:r>
            <a:r>
              <a:rPr lang="en-US" dirty="0"/>
              <a:t>  </a:t>
            </a:r>
          </a:p>
        </p:txBody>
      </p:sp>
    </p:spTree>
    <p:extLst>
      <p:ext uri="{BB962C8B-B14F-4D97-AF65-F5344CB8AC3E}">
        <p14:creationId xmlns:p14="http://schemas.microsoft.com/office/powerpoint/2010/main" val="5717779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F1620-E8FA-C0D6-85F1-1230A9D1841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FF2AF6B-32EC-36B2-1ACC-30B3746854E7}"/>
              </a:ext>
            </a:extLst>
          </p:cNvPr>
          <p:cNvSpPr>
            <a:spLocks noGrp="1"/>
          </p:cNvSpPr>
          <p:nvPr>
            <p:ph type="title"/>
          </p:nvPr>
        </p:nvSpPr>
        <p:spPr/>
        <p:txBody>
          <a:bodyPr/>
          <a:lstStyle/>
          <a:p>
            <a:r>
              <a:rPr lang="en-US" dirty="0"/>
              <a:t>Protecting a tenant – </a:t>
            </a:r>
            <a:r>
              <a:rPr lang="en-US" dirty="0" err="1"/>
              <a:t>ApplicationUserStore</a:t>
            </a:r>
            <a:endParaRPr lang="en-US" dirty="0"/>
          </a:p>
        </p:txBody>
      </p:sp>
      <p:sp>
        <p:nvSpPr>
          <p:cNvPr id="4" name="TextBox 3">
            <a:extLst>
              <a:ext uri="{FF2B5EF4-FFF2-40B4-BE49-F238E27FC236}">
                <a16:creationId xmlns:a16="http://schemas.microsoft.com/office/drawing/2014/main" id="{42067CA5-DB31-DB45-D97B-A4DD7F7B9EFB}"/>
              </a:ext>
            </a:extLst>
          </p:cNvPr>
          <p:cNvSpPr txBox="1"/>
          <p:nvPr/>
        </p:nvSpPr>
        <p:spPr>
          <a:xfrm>
            <a:off x="1032000" y="1513299"/>
            <a:ext cx="9940800" cy="4524315"/>
          </a:xfrm>
          <a:prstGeom prst="rect">
            <a:avLst/>
          </a:prstGeom>
          <a:noFill/>
        </p:spPr>
        <p:txBody>
          <a:bodyPr wrap="square">
            <a:spAutoFit/>
          </a:bodyPr>
          <a:lstStyle/>
          <a:p>
            <a:r>
              <a:rPr lang="en-US" dirty="0">
                <a:solidFill>
                  <a:srgbClr val="0F54D6"/>
                </a:solidFill>
                <a:effectLst/>
              </a:rPr>
              <a:t>public class </a:t>
            </a:r>
            <a:r>
              <a:rPr lang="en-US" dirty="0" err="1">
                <a:solidFill>
                  <a:srgbClr val="8C6C41"/>
                </a:solidFill>
                <a:effectLst/>
              </a:rPr>
              <a:t>ApplicationUserStore</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8C6C41"/>
                </a:solidFill>
                <a:effectLst/>
                <a:highlight>
                  <a:srgbClr val="FFFF00"/>
                </a:highlight>
              </a:rPr>
              <a:t>ApplicationDbContext</a:t>
            </a:r>
            <a:r>
              <a:rPr lang="en-US" dirty="0">
                <a:solidFill>
                  <a:srgbClr val="8C6C41"/>
                </a:solidFill>
                <a:effectLst/>
                <a:highlight>
                  <a:srgbClr val="FFFF00"/>
                </a:highlight>
              </a:rPr>
              <a:t> </a:t>
            </a:r>
            <a:r>
              <a:rPr lang="en-US" dirty="0">
                <a:solidFill>
                  <a:srgbClr val="1B6600"/>
                </a:solidFill>
                <a:effectLst/>
                <a:highlight>
                  <a:srgbClr val="FFFF00"/>
                </a:highlight>
              </a:rPr>
              <a:t>context</a:t>
            </a:r>
            <a:r>
              <a:rPr lang="en-US" b="1" dirty="0">
                <a:solidFill>
                  <a:srgbClr val="383838"/>
                </a:solidFill>
                <a:effectLst/>
                <a:highlight>
                  <a:srgbClr val="FFFF00"/>
                </a:highlight>
              </a:rPr>
              <a:t>,</a:t>
            </a:r>
            <a:br>
              <a:rPr lang="en-US" b="1" dirty="0">
                <a:solidFill>
                  <a:srgbClr val="383838"/>
                </a:solidFill>
                <a:effectLst/>
                <a:highlight>
                  <a:srgbClr val="FFFF00"/>
                </a:highlight>
              </a:rPr>
            </a:br>
            <a:r>
              <a:rPr lang="en-US" b="1" dirty="0">
                <a:solidFill>
                  <a:srgbClr val="383838"/>
                </a:solidFill>
                <a:effectLst/>
              </a:rPr>
              <a:t>    </a:t>
            </a:r>
            <a:r>
              <a:rPr lang="en-US" dirty="0">
                <a:solidFill>
                  <a:srgbClr val="8C6C41"/>
                </a:solidFill>
                <a:effectLst/>
              </a:rPr>
              <a:t>Tenant </a:t>
            </a:r>
            <a:r>
              <a:rPr lang="en-US" dirty="0">
                <a:solidFill>
                  <a:srgbClr val="248700"/>
                </a:solidFill>
                <a:effectLst/>
              </a:rPr>
              <a:t>tenant</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8C6C41"/>
                </a:solidFill>
                <a:effectLst/>
              </a:rPr>
              <a:t>IdentityErrorDescriber</a:t>
            </a:r>
            <a:r>
              <a:rPr lang="en-US" dirty="0">
                <a:solidFill>
                  <a:srgbClr val="202020"/>
                </a:solidFill>
                <a:effectLst/>
              </a:rPr>
              <a:t>? </a:t>
            </a:r>
            <a:r>
              <a:rPr lang="en-US" dirty="0">
                <a:solidFill>
                  <a:srgbClr val="1B6600"/>
                </a:solidFill>
                <a:effectLst/>
              </a:rPr>
              <a:t>describer </a:t>
            </a:r>
            <a:r>
              <a:rPr lang="en-US" dirty="0">
                <a:solidFill>
                  <a:srgbClr val="383838"/>
                </a:solidFill>
                <a:effectLst/>
              </a:rPr>
              <a:t>= </a:t>
            </a:r>
            <a:r>
              <a:rPr lang="en-US" dirty="0">
                <a:solidFill>
                  <a:srgbClr val="0F54D6"/>
                </a:solidFill>
                <a:effectLst/>
              </a:rPr>
              <a:t>null</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202020"/>
                </a:solidFill>
                <a:effectLst/>
              </a:rPr>
              <a:t>: </a:t>
            </a:r>
            <a:r>
              <a:rPr lang="en-US" dirty="0" err="1">
                <a:solidFill>
                  <a:srgbClr val="8C6C41"/>
                </a:solidFill>
                <a:effectLst/>
              </a:rPr>
              <a:t>UserStore</a:t>
            </a:r>
            <a:r>
              <a:rPr lang="en-US" dirty="0">
                <a:solidFill>
                  <a:srgbClr val="383838"/>
                </a:solidFill>
                <a:effectLst/>
              </a:rPr>
              <a:t>&lt;</a:t>
            </a:r>
            <a:r>
              <a:rPr lang="en-US" dirty="0" err="1">
                <a:solidFill>
                  <a:srgbClr val="8C6C41"/>
                </a:solidFill>
                <a:effectLst/>
              </a:rPr>
              <a:t>ApplicationUser</a:t>
            </a:r>
            <a:r>
              <a:rPr lang="en-US" dirty="0">
                <a:solidFill>
                  <a:srgbClr val="383838"/>
                </a:solidFill>
                <a:effectLst/>
              </a:rPr>
              <a:t>&gt;</a:t>
            </a:r>
            <a:r>
              <a:rPr lang="en-US" b="1" dirty="0">
                <a:solidFill>
                  <a:srgbClr val="383838"/>
                </a:solidFill>
                <a:effectLst/>
              </a:rPr>
              <a:t>(</a:t>
            </a:r>
            <a:r>
              <a:rPr lang="en-US" dirty="0">
                <a:solidFill>
                  <a:srgbClr val="1B6600"/>
                </a:solidFill>
                <a:effectLst/>
              </a:rPr>
              <a:t>context</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1B6600"/>
                </a:solidFill>
                <a:effectLst/>
              </a:rPr>
              <a:t>describer</a:t>
            </a:r>
            <a:r>
              <a:rPr lang="en-US" b="1" dirty="0">
                <a:solidFill>
                  <a:srgbClr val="383838"/>
                </a:solidFill>
                <a:effectLst/>
              </a:rPr>
              <a:t>)</a:t>
            </a:r>
            <a:br>
              <a:rPr lang="en-US" b="1" dirty="0">
                <a:solidFill>
                  <a:srgbClr val="383838"/>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override </a:t>
            </a:r>
            <a:r>
              <a:rPr lang="en-US" dirty="0">
                <a:solidFill>
                  <a:srgbClr val="8C6C41"/>
                </a:solidFill>
                <a:effectLst/>
              </a:rPr>
              <a:t>Task</a:t>
            </a:r>
            <a:r>
              <a:rPr lang="en-US" dirty="0">
                <a:solidFill>
                  <a:srgbClr val="383838"/>
                </a:solidFill>
                <a:effectLst/>
              </a:rPr>
              <a:t>&lt;</a:t>
            </a:r>
            <a:r>
              <a:rPr lang="en-US" dirty="0" err="1">
                <a:solidFill>
                  <a:srgbClr val="8C6C41"/>
                </a:solidFill>
                <a:effectLst/>
              </a:rPr>
              <a:t>IdentityResult</a:t>
            </a:r>
            <a:r>
              <a:rPr lang="en-US" dirty="0">
                <a:solidFill>
                  <a:srgbClr val="383838"/>
                </a:solidFill>
                <a:effectLst/>
              </a:rPr>
              <a:t>&gt; </a:t>
            </a:r>
            <a:r>
              <a:rPr lang="en-US" dirty="0" err="1">
                <a:solidFill>
                  <a:srgbClr val="6B2FBA"/>
                </a:solidFill>
                <a:effectLst/>
              </a:rPr>
              <a:t>CreateAsync</a:t>
            </a:r>
            <a:r>
              <a:rPr lang="en-US" b="1" dirty="0">
                <a:solidFill>
                  <a:srgbClr val="383838"/>
                </a:solidFill>
                <a:effectLst/>
              </a:rPr>
              <a:t>(</a:t>
            </a:r>
            <a:r>
              <a:rPr lang="en-US" dirty="0" err="1">
                <a:solidFill>
                  <a:srgbClr val="8C6C41"/>
                </a:solidFill>
                <a:effectLst/>
              </a:rPr>
              <a:t>ApplicationUser</a:t>
            </a:r>
            <a:r>
              <a:rPr lang="en-US" dirty="0">
                <a:solidFill>
                  <a:srgbClr val="8C6C41"/>
                </a:solidFill>
                <a:effectLst/>
              </a:rPr>
              <a:t> </a:t>
            </a:r>
            <a:r>
              <a:rPr lang="en-US" dirty="0">
                <a:solidFill>
                  <a:srgbClr val="1B6600"/>
                </a:solidFill>
                <a:effectLst/>
              </a:rPr>
              <a:t>user</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635237"/>
                </a:solidFill>
                <a:effectLst/>
              </a:rPr>
              <a:t>CancellationToken</a:t>
            </a:r>
            <a:r>
              <a:rPr lang="en-US" dirty="0">
                <a:solidFill>
                  <a:srgbClr val="635237"/>
                </a:solidFill>
                <a:effectLst/>
              </a:rPr>
              <a:t> </a:t>
            </a:r>
            <a:r>
              <a:rPr lang="en-US" dirty="0" err="1">
                <a:solidFill>
                  <a:srgbClr val="1B6600"/>
                </a:solidFill>
                <a:effectLst/>
              </a:rPr>
              <a:t>cancellationToken</a:t>
            </a:r>
            <a:r>
              <a:rPr lang="en-US" dirty="0">
                <a:solidFill>
                  <a:srgbClr val="1B6600"/>
                </a:solidFill>
                <a:effectLst/>
              </a:rPr>
              <a:t> </a:t>
            </a:r>
            <a:r>
              <a:rPr lang="en-US" dirty="0">
                <a:solidFill>
                  <a:srgbClr val="383838"/>
                </a:solidFill>
                <a:effectLst/>
              </a:rPr>
              <a:t>= </a:t>
            </a:r>
            <a:r>
              <a:rPr lang="en-US" dirty="0">
                <a:solidFill>
                  <a:srgbClr val="0F54D6"/>
                </a:solidFill>
                <a:effectLst/>
              </a:rPr>
              <a:t>new </a:t>
            </a:r>
            <a:r>
              <a:rPr lang="en-US" dirty="0" err="1">
                <a:solidFill>
                  <a:srgbClr val="949494"/>
                </a:solidFill>
                <a:effectLst/>
              </a:rPr>
              <a:t>CancellationToken</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err="1">
                <a:solidFill>
                  <a:srgbClr val="1B6600"/>
                </a:solidFill>
                <a:effectLst/>
                <a:highlight>
                  <a:srgbClr val="FFFF00"/>
                </a:highlight>
              </a:rPr>
              <a:t>user</a:t>
            </a:r>
            <a:r>
              <a:rPr lang="en-US" b="1" dirty="0" err="1">
                <a:solidFill>
                  <a:srgbClr val="383838"/>
                </a:solidFill>
                <a:effectLst/>
                <a:highlight>
                  <a:srgbClr val="FFFF00"/>
                </a:highlight>
              </a:rPr>
              <a:t>.</a:t>
            </a:r>
            <a:r>
              <a:rPr lang="en-US" dirty="0" err="1">
                <a:solidFill>
                  <a:srgbClr val="248700"/>
                </a:solidFill>
                <a:effectLst/>
                <a:highlight>
                  <a:srgbClr val="FFFF00"/>
                </a:highlight>
              </a:rPr>
              <a:t>TenantId</a:t>
            </a:r>
            <a:r>
              <a:rPr lang="en-US" dirty="0">
                <a:solidFill>
                  <a:srgbClr val="248700"/>
                </a:solidFill>
                <a:effectLst/>
                <a:highlight>
                  <a:srgbClr val="FFFF00"/>
                </a:highlight>
              </a:rPr>
              <a:t> </a:t>
            </a:r>
            <a:r>
              <a:rPr lang="en-US" dirty="0">
                <a:solidFill>
                  <a:srgbClr val="383838"/>
                </a:solidFill>
                <a:effectLst/>
                <a:highlight>
                  <a:srgbClr val="FFFF00"/>
                </a:highlight>
              </a:rPr>
              <a:t>= </a:t>
            </a:r>
            <a:r>
              <a:rPr lang="en-US" dirty="0" err="1">
                <a:solidFill>
                  <a:srgbClr val="248700"/>
                </a:solidFill>
                <a:effectLst/>
                <a:highlight>
                  <a:srgbClr val="FFFF00"/>
                </a:highlight>
              </a:rPr>
              <a:t>tenant</a:t>
            </a:r>
            <a:r>
              <a:rPr lang="en-US" b="1" dirty="0" err="1">
                <a:solidFill>
                  <a:srgbClr val="383838"/>
                </a:solidFill>
                <a:effectLst/>
                <a:highlight>
                  <a:srgbClr val="FFFF00"/>
                </a:highlight>
              </a:rPr>
              <a:t>.</a:t>
            </a:r>
            <a:r>
              <a:rPr lang="en-US" dirty="0" err="1">
                <a:solidFill>
                  <a:srgbClr val="248700"/>
                </a:solidFill>
                <a:effectLst/>
                <a:highlight>
                  <a:srgbClr val="FFFF00"/>
                </a:highlight>
              </a:rPr>
              <a:t>Id</a:t>
            </a:r>
            <a:r>
              <a:rPr lang="en-US" b="1" dirty="0">
                <a:solidFill>
                  <a:srgbClr val="383838"/>
                </a:solidFill>
                <a:effectLst/>
                <a:highlight>
                  <a:srgbClr val="FFFF00"/>
                </a:highlight>
              </a:rPr>
              <a:t>;</a:t>
            </a:r>
            <a:br>
              <a:rPr lang="en-US" b="1" dirty="0">
                <a:solidFill>
                  <a:srgbClr val="383838"/>
                </a:solidFill>
                <a:effectLst/>
                <a:highlight>
                  <a:srgbClr val="FFFF00"/>
                </a:highlight>
              </a:rPr>
            </a:br>
            <a:r>
              <a:rPr lang="en-US" b="1" dirty="0">
                <a:solidFill>
                  <a:srgbClr val="383838"/>
                </a:solidFill>
                <a:effectLst/>
              </a:rPr>
              <a:t>        </a:t>
            </a:r>
            <a:r>
              <a:rPr lang="en-US" dirty="0">
                <a:solidFill>
                  <a:srgbClr val="0F54D6"/>
                </a:solidFill>
                <a:effectLst/>
              </a:rPr>
              <a:t>return </a:t>
            </a:r>
            <a:r>
              <a:rPr lang="en-US" dirty="0" err="1">
                <a:solidFill>
                  <a:srgbClr val="0F54D6"/>
                </a:solidFill>
                <a:effectLst/>
              </a:rPr>
              <a:t>base</a:t>
            </a:r>
            <a:r>
              <a:rPr lang="en-US" b="1" dirty="0" err="1">
                <a:solidFill>
                  <a:srgbClr val="383838"/>
                </a:solidFill>
                <a:effectLst/>
              </a:rPr>
              <a:t>.</a:t>
            </a:r>
            <a:r>
              <a:rPr lang="en-US" dirty="0" err="1">
                <a:solidFill>
                  <a:srgbClr val="6B2FBA"/>
                </a:solidFill>
                <a:effectLst/>
              </a:rPr>
              <a:t>CreateAsync</a:t>
            </a:r>
            <a:r>
              <a:rPr lang="en-US" b="1" dirty="0">
                <a:solidFill>
                  <a:srgbClr val="383838"/>
                </a:solidFill>
                <a:effectLst/>
              </a:rPr>
              <a:t>(</a:t>
            </a:r>
            <a:r>
              <a:rPr lang="en-US" dirty="0">
                <a:solidFill>
                  <a:srgbClr val="1B6600"/>
                </a:solidFill>
                <a:effectLst/>
              </a:rPr>
              <a:t>user</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1B6600"/>
                </a:solidFill>
                <a:effectLst/>
              </a:rPr>
              <a:t>cancellationToken</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a:t>
            </a:r>
            <a:br>
              <a:rPr lang="en-US" b="1" dirty="0">
                <a:solidFill>
                  <a:srgbClr val="383838"/>
                </a:solidFill>
                <a:effectLst/>
              </a:rPr>
            </a:br>
            <a:endParaRPr lang="en-US" dirty="0">
              <a:solidFill>
                <a:srgbClr val="202020"/>
              </a:solidFill>
              <a:effectLst/>
            </a:endParaRPr>
          </a:p>
        </p:txBody>
      </p:sp>
    </p:spTree>
    <p:extLst>
      <p:ext uri="{BB962C8B-B14F-4D97-AF65-F5344CB8AC3E}">
        <p14:creationId xmlns:p14="http://schemas.microsoft.com/office/powerpoint/2010/main" val="8612303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D60D7B-4134-EA6D-C57C-CE4DAEB355E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BB6AD6B-B17F-545C-29DF-BCA40C8706F0}"/>
              </a:ext>
            </a:extLst>
          </p:cNvPr>
          <p:cNvSpPr>
            <a:spLocks noGrp="1"/>
          </p:cNvSpPr>
          <p:nvPr>
            <p:ph type="title"/>
          </p:nvPr>
        </p:nvSpPr>
        <p:spPr>
          <a:xfrm>
            <a:off x="1295999" y="720000"/>
            <a:ext cx="10607825" cy="1296000"/>
          </a:xfrm>
        </p:spPr>
        <p:txBody>
          <a:bodyPr/>
          <a:lstStyle/>
          <a:p>
            <a:r>
              <a:rPr lang="en-US" dirty="0"/>
              <a:t>Protecting a tenant – MultiTenantSigninManager </a:t>
            </a:r>
          </a:p>
        </p:txBody>
      </p:sp>
      <p:sp>
        <p:nvSpPr>
          <p:cNvPr id="4" name="TextBox 3">
            <a:extLst>
              <a:ext uri="{FF2B5EF4-FFF2-40B4-BE49-F238E27FC236}">
                <a16:creationId xmlns:a16="http://schemas.microsoft.com/office/drawing/2014/main" id="{4CB78E3D-E2C8-546E-A30D-4CC120C744FB}"/>
              </a:ext>
            </a:extLst>
          </p:cNvPr>
          <p:cNvSpPr txBox="1"/>
          <p:nvPr/>
        </p:nvSpPr>
        <p:spPr>
          <a:xfrm>
            <a:off x="394855" y="1907935"/>
            <a:ext cx="10782992" cy="3693319"/>
          </a:xfrm>
          <a:prstGeom prst="rect">
            <a:avLst/>
          </a:prstGeom>
          <a:noFill/>
        </p:spPr>
        <p:txBody>
          <a:bodyPr wrap="square">
            <a:spAutoFit/>
          </a:bodyPr>
          <a:lstStyle/>
          <a:p>
            <a:r>
              <a:rPr lang="en-US" dirty="0">
                <a:solidFill>
                  <a:srgbClr val="0F54D6"/>
                </a:solidFill>
                <a:effectLst/>
              </a:rPr>
              <a:t>public class </a:t>
            </a:r>
            <a:r>
              <a:rPr lang="en-US" dirty="0">
                <a:solidFill>
                  <a:srgbClr val="8C6C41"/>
                </a:solidFill>
                <a:effectLst/>
              </a:rPr>
              <a:t>MultiTenantSigninManager</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b="1" dirty="0">
                <a:solidFill>
                  <a:srgbClr val="383838"/>
                </a:solidFill>
              </a:rPr>
              <a:t>/**/,</a:t>
            </a:r>
            <a:br>
              <a:rPr lang="en-US" b="1" dirty="0">
                <a:solidFill>
                  <a:srgbClr val="383838"/>
                </a:solidFill>
                <a:effectLst/>
              </a:rPr>
            </a:br>
            <a:r>
              <a:rPr lang="en-US" b="1" dirty="0">
                <a:solidFill>
                  <a:srgbClr val="383838"/>
                </a:solidFill>
                <a:effectLst/>
              </a:rPr>
              <a:t>    </a:t>
            </a:r>
            <a:r>
              <a:rPr lang="en-US" dirty="0">
                <a:solidFill>
                  <a:srgbClr val="8C6C41"/>
                </a:solidFill>
                <a:effectLst/>
              </a:rPr>
              <a:t>Tenant </a:t>
            </a:r>
            <a:r>
              <a:rPr lang="en-US" dirty="0">
                <a:solidFill>
                  <a:srgbClr val="248700"/>
                </a:solidFill>
                <a:effectLst/>
              </a:rPr>
              <a:t>tenant</a:t>
            </a:r>
            <a:br>
              <a:rPr lang="en-US" dirty="0">
                <a:solidFill>
                  <a:srgbClr val="248700"/>
                </a:solidFill>
                <a:effectLst/>
              </a:rPr>
            </a:br>
            <a:r>
              <a:rPr lang="en-US" b="1" dirty="0">
                <a:solidFill>
                  <a:srgbClr val="383838"/>
                </a:solidFill>
                <a:effectLst/>
              </a:rPr>
              <a:t>)    </a:t>
            </a:r>
            <a:r>
              <a:rPr lang="en-US" dirty="0">
                <a:solidFill>
                  <a:srgbClr val="202020"/>
                </a:solidFill>
                <a:effectLst/>
              </a:rPr>
              <a:t>: </a:t>
            </a:r>
            <a:r>
              <a:rPr lang="en-US" dirty="0" err="1">
                <a:solidFill>
                  <a:srgbClr val="8C6C41"/>
                </a:solidFill>
                <a:effectLst/>
              </a:rPr>
              <a:t>SignInManager</a:t>
            </a:r>
            <a:r>
              <a:rPr lang="en-US" dirty="0">
                <a:solidFill>
                  <a:srgbClr val="383838"/>
                </a:solidFill>
                <a:effectLst/>
              </a:rPr>
              <a:t>&lt;</a:t>
            </a:r>
            <a:r>
              <a:rPr lang="en-US" dirty="0" err="1">
                <a:solidFill>
                  <a:srgbClr val="8C6C41"/>
                </a:solidFill>
                <a:effectLst/>
              </a:rPr>
              <a:t>ApplicationUser</a:t>
            </a:r>
            <a:r>
              <a:rPr lang="en-US" dirty="0">
                <a:solidFill>
                  <a:srgbClr val="383838"/>
                </a:solidFill>
                <a:effectLst/>
              </a:rPr>
              <a:t>&gt;</a:t>
            </a:r>
            <a:r>
              <a:rPr lang="en-US" b="1" dirty="0">
                <a:solidFill>
                  <a:srgbClr val="383838"/>
                </a:solidFill>
                <a:effectLst/>
              </a:rPr>
              <a:t>(/**/)</a:t>
            </a:r>
            <a:br>
              <a:rPr lang="en-US" b="1" dirty="0">
                <a:solidFill>
                  <a:srgbClr val="383838"/>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override </a:t>
            </a:r>
            <a:r>
              <a:rPr lang="en-US" dirty="0">
                <a:solidFill>
                  <a:srgbClr val="8C6C41"/>
                </a:solidFill>
                <a:effectLst/>
              </a:rPr>
              <a:t>Task</a:t>
            </a:r>
            <a:r>
              <a:rPr lang="en-US" dirty="0">
                <a:solidFill>
                  <a:srgbClr val="383838"/>
                </a:solidFill>
                <a:effectLst/>
              </a:rPr>
              <a:t>&lt;</a:t>
            </a:r>
            <a:r>
              <a:rPr lang="en-US" dirty="0" err="1">
                <a:solidFill>
                  <a:srgbClr val="8C6C41"/>
                </a:solidFill>
                <a:effectLst/>
              </a:rPr>
              <a:t>SignInResult</a:t>
            </a:r>
            <a:r>
              <a:rPr lang="en-US" dirty="0">
                <a:solidFill>
                  <a:srgbClr val="383838"/>
                </a:solidFill>
                <a:effectLst/>
              </a:rPr>
              <a:t>&gt; </a:t>
            </a:r>
            <a:r>
              <a:rPr lang="en-US" dirty="0" err="1">
                <a:solidFill>
                  <a:srgbClr val="6B2FBA"/>
                </a:solidFill>
                <a:effectLst/>
              </a:rPr>
              <a:t>PasswordSignInAsync</a:t>
            </a:r>
            <a:r>
              <a:rPr lang="en-US" b="1" dirty="0">
                <a:solidFill>
                  <a:srgbClr val="383838"/>
                </a:solidFill>
                <a:effectLst/>
              </a:rPr>
              <a:t>(</a:t>
            </a:r>
            <a:r>
              <a:rPr lang="en-US" dirty="0" err="1">
                <a:solidFill>
                  <a:srgbClr val="8C6C41"/>
                </a:solidFill>
                <a:effectLst/>
              </a:rPr>
              <a:t>ApplicationUser</a:t>
            </a:r>
            <a:r>
              <a:rPr lang="en-US" dirty="0">
                <a:solidFill>
                  <a:srgbClr val="8C6C41"/>
                </a:solidFill>
                <a:effectLst/>
              </a:rPr>
              <a:t> </a:t>
            </a:r>
            <a:r>
              <a:rPr lang="en-US" dirty="0">
                <a:solidFill>
                  <a:srgbClr val="1B6600"/>
                </a:solidFill>
                <a:effectLst/>
              </a:rPr>
              <a:t>user</a:t>
            </a:r>
            <a:r>
              <a:rPr lang="en-US" b="1" dirty="0">
                <a:solidFill>
                  <a:srgbClr val="383838"/>
                </a:solidFill>
                <a:effectLst/>
              </a:rPr>
              <a:t>, </a:t>
            </a:r>
            <a:r>
              <a:rPr lang="en-US" dirty="0">
                <a:solidFill>
                  <a:srgbClr val="0F54D6"/>
                </a:solidFill>
                <a:effectLst/>
              </a:rPr>
              <a:t>string </a:t>
            </a:r>
            <a:r>
              <a:rPr lang="en-US" dirty="0">
                <a:solidFill>
                  <a:srgbClr val="1B6600"/>
                </a:solidFill>
                <a:effectLst/>
              </a:rPr>
              <a:t>password</a:t>
            </a:r>
            <a:r>
              <a:rPr lang="en-US" b="1" dirty="0">
                <a:solidFill>
                  <a:srgbClr val="383838"/>
                </a:solidFill>
                <a:effectLst/>
              </a:rPr>
              <a:t>, </a:t>
            </a:r>
            <a:r>
              <a:rPr lang="en-US" dirty="0">
                <a:solidFill>
                  <a:srgbClr val="0F54D6"/>
                </a:solidFill>
                <a:effectLst/>
              </a:rPr>
              <a:t>bool </a:t>
            </a:r>
            <a:r>
              <a:rPr lang="en-US" dirty="0" err="1">
                <a:solidFill>
                  <a:srgbClr val="1B6600"/>
                </a:solidFill>
                <a:effectLst/>
              </a:rPr>
              <a:t>isPersistent</a:t>
            </a:r>
            <a:r>
              <a:rPr lang="en-US" b="1" dirty="0">
                <a:solidFill>
                  <a:srgbClr val="383838"/>
                </a:solidFill>
                <a:effectLst/>
              </a:rPr>
              <a:t>, </a:t>
            </a:r>
            <a:r>
              <a:rPr lang="en-US" dirty="0">
                <a:solidFill>
                  <a:srgbClr val="0F54D6"/>
                </a:solidFill>
                <a:effectLst/>
              </a:rPr>
              <a:t>bool </a:t>
            </a:r>
            <a:r>
              <a:rPr lang="en-US" dirty="0" err="1">
                <a:solidFill>
                  <a:srgbClr val="1B6600"/>
                </a:solidFill>
                <a:effectLst/>
              </a:rPr>
              <a:t>lockoutOnFailure</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a:solidFill>
                  <a:srgbClr val="0F54D6"/>
                </a:solidFill>
                <a:effectLst/>
                <a:highlight>
                  <a:srgbClr val="FFFF00"/>
                </a:highlight>
              </a:rPr>
              <a:t>if </a:t>
            </a:r>
            <a:r>
              <a:rPr lang="en-US" b="1" dirty="0">
                <a:solidFill>
                  <a:srgbClr val="383838"/>
                </a:solidFill>
                <a:effectLst/>
                <a:highlight>
                  <a:srgbClr val="FFFF00"/>
                </a:highlight>
              </a:rPr>
              <a:t>(</a:t>
            </a:r>
            <a:r>
              <a:rPr lang="en-US" dirty="0" err="1">
                <a:solidFill>
                  <a:srgbClr val="1B6600"/>
                </a:solidFill>
                <a:effectLst/>
                <a:highlight>
                  <a:srgbClr val="FFFF00"/>
                </a:highlight>
              </a:rPr>
              <a:t>user</a:t>
            </a:r>
            <a:r>
              <a:rPr lang="en-US" b="1" dirty="0" err="1">
                <a:solidFill>
                  <a:srgbClr val="383838"/>
                </a:solidFill>
                <a:effectLst/>
                <a:highlight>
                  <a:srgbClr val="FFFF00"/>
                </a:highlight>
              </a:rPr>
              <a:t>.</a:t>
            </a:r>
            <a:r>
              <a:rPr lang="en-US" dirty="0" err="1">
                <a:solidFill>
                  <a:srgbClr val="248700"/>
                </a:solidFill>
                <a:effectLst/>
                <a:highlight>
                  <a:srgbClr val="FFFF00"/>
                </a:highlight>
              </a:rPr>
              <a:t>TenantId</a:t>
            </a:r>
            <a:r>
              <a:rPr lang="en-US" dirty="0">
                <a:solidFill>
                  <a:srgbClr val="248700"/>
                </a:solidFill>
                <a:effectLst/>
                <a:highlight>
                  <a:srgbClr val="FFFF00"/>
                </a:highlight>
              </a:rPr>
              <a:t> </a:t>
            </a:r>
            <a:r>
              <a:rPr lang="en-US" dirty="0">
                <a:solidFill>
                  <a:srgbClr val="383838"/>
                </a:solidFill>
                <a:effectLst/>
                <a:highlight>
                  <a:srgbClr val="FFFF00"/>
                </a:highlight>
              </a:rPr>
              <a:t>!= </a:t>
            </a:r>
            <a:r>
              <a:rPr lang="en-US" dirty="0" err="1">
                <a:solidFill>
                  <a:srgbClr val="248700"/>
                </a:solidFill>
                <a:effectLst/>
                <a:highlight>
                  <a:srgbClr val="FFFF00"/>
                </a:highlight>
              </a:rPr>
              <a:t>tenant</a:t>
            </a:r>
            <a:r>
              <a:rPr lang="en-US" b="1" dirty="0" err="1">
                <a:solidFill>
                  <a:srgbClr val="383838"/>
                </a:solidFill>
                <a:effectLst/>
                <a:highlight>
                  <a:srgbClr val="FFFF00"/>
                </a:highlight>
              </a:rPr>
              <a:t>.</a:t>
            </a:r>
            <a:r>
              <a:rPr lang="en-US" dirty="0" err="1">
                <a:solidFill>
                  <a:srgbClr val="248700"/>
                </a:solidFill>
                <a:effectLst/>
                <a:highlight>
                  <a:srgbClr val="FFFF00"/>
                </a:highlight>
              </a:rPr>
              <a:t>Id</a:t>
            </a:r>
            <a:r>
              <a:rPr lang="en-US" b="1" dirty="0">
                <a:solidFill>
                  <a:srgbClr val="383838"/>
                </a:solidFill>
                <a:effectLst/>
                <a:highlight>
                  <a:srgbClr val="FFFF00"/>
                </a:highlight>
              </a:rPr>
              <a:t>)</a:t>
            </a:r>
            <a:br>
              <a:rPr lang="en-US" b="1" dirty="0">
                <a:solidFill>
                  <a:srgbClr val="383838"/>
                </a:solidFill>
                <a:effectLst/>
                <a:highlight>
                  <a:srgbClr val="FFFF00"/>
                </a:highlight>
              </a:rPr>
            </a:br>
            <a:r>
              <a:rPr lang="en-US" b="1" dirty="0">
                <a:solidFill>
                  <a:srgbClr val="383838"/>
                </a:solidFill>
                <a:effectLst/>
                <a:highlight>
                  <a:srgbClr val="FFFF00"/>
                </a:highlight>
              </a:rPr>
              <a:t>            </a:t>
            </a:r>
            <a:r>
              <a:rPr lang="en-US" dirty="0">
                <a:solidFill>
                  <a:srgbClr val="0F54D6"/>
                </a:solidFill>
                <a:effectLst/>
                <a:highlight>
                  <a:srgbClr val="FFFF00"/>
                </a:highlight>
              </a:rPr>
              <a:t>return </a:t>
            </a:r>
            <a:r>
              <a:rPr lang="en-US" dirty="0" err="1">
                <a:solidFill>
                  <a:srgbClr val="8C6C41"/>
                </a:solidFill>
                <a:effectLst/>
                <a:highlight>
                  <a:srgbClr val="FFFF00"/>
                </a:highlight>
              </a:rPr>
              <a:t>Task</a:t>
            </a:r>
            <a:r>
              <a:rPr lang="en-US" b="1" dirty="0" err="1">
                <a:solidFill>
                  <a:srgbClr val="383838"/>
                </a:solidFill>
                <a:effectLst/>
                <a:highlight>
                  <a:srgbClr val="FFFF00"/>
                </a:highlight>
              </a:rPr>
              <a:t>.</a:t>
            </a:r>
            <a:r>
              <a:rPr lang="en-US" dirty="0" err="1">
                <a:solidFill>
                  <a:srgbClr val="6B2FBA"/>
                </a:solidFill>
                <a:effectLst/>
                <a:highlight>
                  <a:srgbClr val="FFFF00"/>
                </a:highlight>
              </a:rPr>
              <a:t>FromResult</a:t>
            </a:r>
            <a:r>
              <a:rPr lang="en-US" b="1" dirty="0">
                <a:solidFill>
                  <a:srgbClr val="383838"/>
                </a:solidFill>
                <a:effectLst/>
                <a:highlight>
                  <a:srgbClr val="FFFF00"/>
                </a:highlight>
              </a:rPr>
              <a:t>(</a:t>
            </a:r>
            <a:r>
              <a:rPr lang="en-US" dirty="0" err="1">
                <a:solidFill>
                  <a:srgbClr val="8C6C41"/>
                </a:solidFill>
                <a:effectLst/>
                <a:highlight>
                  <a:srgbClr val="FFFF00"/>
                </a:highlight>
              </a:rPr>
              <a:t>SignInResult</a:t>
            </a:r>
            <a:r>
              <a:rPr lang="en-US" b="1" dirty="0" err="1">
                <a:solidFill>
                  <a:srgbClr val="383838"/>
                </a:solidFill>
                <a:effectLst/>
                <a:highlight>
                  <a:srgbClr val="FFFF00"/>
                </a:highlight>
              </a:rPr>
              <a:t>.</a:t>
            </a:r>
            <a:r>
              <a:rPr lang="en-US" dirty="0" err="1">
                <a:solidFill>
                  <a:srgbClr val="248700"/>
                </a:solidFill>
                <a:effectLst/>
                <a:highlight>
                  <a:srgbClr val="FFFF00"/>
                </a:highlight>
              </a:rPr>
              <a:t>Failed</a:t>
            </a:r>
            <a:r>
              <a:rPr lang="en-US" b="1" dirty="0">
                <a:solidFill>
                  <a:srgbClr val="383838"/>
                </a:solidFill>
                <a:effectLst/>
                <a:highlight>
                  <a:srgbClr val="FFFF00"/>
                </a:highligh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return </a:t>
            </a:r>
            <a:r>
              <a:rPr lang="en-US" dirty="0" err="1">
                <a:solidFill>
                  <a:srgbClr val="0F54D6"/>
                </a:solidFill>
                <a:effectLst/>
              </a:rPr>
              <a:t>base</a:t>
            </a:r>
            <a:r>
              <a:rPr lang="en-US" b="1" dirty="0" err="1">
                <a:solidFill>
                  <a:srgbClr val="383838"/>
                </a:solidFill>
                <a:effectLst/>
              </a:rPr>
              <a:t>.</a:t>
            </a:r>
            <a:r>
              <a:rPr lang="en-US" dirty="0" err="1">
                <a:solidFill>
                  <a:srgbClr val="6B2FBA"/>
                </a:solidFill>
                <a:effectLst/>
              </a:rPr>
              <a:t>PasswordSignInAsync</a:t>
            </a:r>
            <a:r>
              <a:rPr lang="en-US" b="1" dirty="0">
                <a:solidFill>
                  <a:srgbClr val="383838"/>
                </a:solidFill>
                <a:effectLst/>
              </a:rPr>
              <a:t>(</a:t>
            </a:r>
            <a:r>
              <a:rPr lang="en-US" dirty="0">
                <a:solidFill>
                  <a:srgbClr val="1B6600"/>
                </a:solidFill>
                <a:effectLst/>
              </a:rPr>
              <a:t>user</a:t>
            </a:r>
            <a:r>
              <a:rPr lang="en-US" b="1" dirty="0">
                <a:solidFill>
                  <a:srgbClr val="383838"/>
                </a:solidFill>
                <a:effectLst/>
              </a:rPr>
              <a:t>, </a:t>
            </a:r>
            <a:r>
              <a:rPr lang="en-US" dirty="0">
                <a:solidFill>
                  <a:srgbClr val="1B6600"/>
                </a:solidFill>
                <a:effectLst/>
              </a:rPr>
              <a:t>password</a:t>
            </a:r>
            <a:r>
              <a:rPr lang="en-US" b="1" dirty="0">
                <a:solidFill>
                  <a:srgbClr val="383838"/>
                </a:solidFill>
                <a:effectLst/>
              </a:rPr>
              <a:t>, </a:t>
            </a:r>
            <a:r>
              <a:rPr lang="en-US" dirty="0" err="1">
                <a:solidFill>
                  <a:srgbClr val="1B6600"/>
                </a:solidFill>
                <a:effectLst/>
              </a:rPr>
              <a:t>isPersistent</a:t>
            </a:r>
            <a:r>
              <a:rPr lang="en-US" b="1" dirty="0">
                <a:solidFill>
                  <a:srgbClr val="383838"/>
                </a:solidFill>
                <a:effectLst/>
              </a:rPr>
              <a:t>, </a:t>
            </a:r>
            <a:r>
              <a:rPr lang="en-US" dirty="0" err="1">
                <a:solidFill>
                  <a:srgbClr val="1B6600"/>
                </a:solidFill>
                <a:effectLst/>
              </a:rPr>
              <a:t>lockoutOnFailure</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a:t>
            </a:r>
            <a:r>
              <a:rPr lang="en-US" b="1" dirty="0">
                <a:solidFill>
                  <a:srgbClr val="949494"/>
                </a:solidFill>
                <a:effectLst/>
              </a:rPr>
              <a:t>;</a:t>
            </a:r>
            <a:endParaRPr lang="en-US" dirty="0">
              <a:solidFill>
                <a:srgbClr val="202020"/>
              </a:solidFill>
              <a:effectLst/>
            </a:endParaRPr>
          </a:p>
        </p:txBody>
      </p:sp>
    </p:spTree>
    <p:extLst>
      <p:ext uri="{BB962C8B-B14F-4D97-AF65-F5344CB8AC3E}">
        <p14:creationId xmlns:p14="http://schemas.microsoft.com/office/powerpoint/2010/main" val="7451724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04B89-055B-AB1A-4F63-698662C55E0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A3A034E-BA2B-9580-43B3-7D3081792814}"/>
              </a:ext>
            </a:extLst>
          </p:cNvPr>
          <p:cNvSpPr>
            <a:spLocks noGrp="1"/>
          </p:cNvSpPr>
          <p:nvPr>
            <p:ph type="title"/>
          </p:nvPr>
        </p:nvSpPr>
        <p:spPr/>
        <p:txBody>
          <a:bodyPr/>
          <a:lstStyle/>
          <a:p>
            <a:r>
              <a:rPr lang="en-US" dirty="0"/>
              <a:t>Protecting a tenant – </a:t>
            </a:r>
            <a:r>
              <a:rPr lang="en-US" dirty="0" err="1"/>
              <a:t>Program.cs</a:t>
            </a:r>
            <a:endParaRPr lang="en-US" dirty="0"/>
          </a:p>
        </p:txBody>
      </p:sp>
      <p:sp>
        <p:nvSpPr>
          <p:cNvPr id="4" name="TextBox 3">
            <a:extLst>
              <a:ext uri="{FF2B5EF4-FFF2-40B4-BE49-F238E27FC236}">
                <a16:creationId xmlns:a16="http://schemas.microsoft.com/office/drawing/2014/main" id="{54F310C5-36B6-3A5D-1E25-723B0599E651}"/>
              </a:ext>
            </a:extLst>
          </p:cNvPr>
          <p:cNvSpPr txBox="1"/>
          <p:nvPr/>
        </p:nvSpPr>
        <p:spPr>
          <a:xfrm>
            <a:off x="1143000" y="2016000"/>
            <a:ext cx="10424603" cy="1754326"/>
          </a:xfrm>
          <a:prstGeom prst="rect">
            <a:avLst/>
          </a:prstGeom>
          <a:noFill/>
        </p:spPr>
        <p:txBody>
          <a:bodyPr wrap="square">
            <a:spAutoFit/>
          </a:bodyPr>
          <a:lstStyle/>
          <a:p>
            <a:r>
              <a:rPr lang="en-US" dirty="0" err="1">
                <a:solidFill>
                  <a:srgbClr val="1B6600"/>
                </a:solidFill>
                <a:effectLst/>
              </a:rPr>
              <a:t>builder</a:t>
            </a:r>
            <a:r>
              <a:rPr lang="en-US" b="1" dirty="0" err="1">
                <a:solidFill>
                  <a:srgbClr val="383838"/>
                </a:solidFill>
                <a:effectLst/>
              </a:rPr>
              <a:t>.</a:t>
            </a:r>
            <a:r>
              <a:rPr lang="en-US" dirty="0" err="1">
                <a:solidFill>
                  <a:srgbClr val="248700"/>
                </a:solidFill>
                <a:effectLst/>
              </a:rPr>
              <a:t>Services</a:t>
            </a:r>
            <a:br>
              <a:rPr lang="en-US" dirty="0">
                <a:solidFill>
                  <a:srgbClr val="248700"/>
                </a:solidFill>
                <a:effectLst/>
              </a:rPr>
            </a:br>
            <a:r>
              <a:rPr lang="en-US" dirty="0">
                <a:solidFill>
                  <a:srgbClr val="248700"/>
                </a:solidFill>
                <a:effectLst/>
              </a:rPr>
              <a:t>    </a:t>
            </a:r>
            <a:r>
              <a:rPr lang="en-US" b="1" dirty="0">
                <a:solidFill>
                  <a:srgbClr val="383838"/>
                </a:solidFill>
                <a:effectLst/>
              </a:rPr>
              <a:t>.</a:t>
            </a:r>
            <a:r>
              <a:rPr lang="en-US" dirty="0" err="1">
                <a:solidFill>
                  <a:srgbClr val="6B2FBA"/>
                </a:solidFill>
                <a:effectLst/>
              </a:rPr>
              <a:t>AddDefaultIdentity</a:t>
            </a:r>
            <a:r>
              <a:rPr lang="en-US" dirty="0">
                <a:solidFill>
                  <a:srgbClr val="383838"/>
                </a:solidFill>
                <a:effectLst/>
              </a:rPr>
              <a:t>&lt;</a:t>
            </a:r>
            <a:r>
              <a:rPr lang="en-US" dirty="0" err="1">
                <a:solidFill>
                  <a:srgbClr val="8C6C41"/>
                </a:solidFill>
                <a:effectLst/>
                <a:highlight>
                  <a:srgbClr val="FFFF00"/>
                </a:highlight>
              </a:rPr>
              <a:t>ApplicationUser</a:t>
            </a:r>
            <a:r>
              <a:rPr lang="en-US" dirty="0">
                <a:solidFill>
                  <a:srgbClr val="383838"/>
                </a:solidFill>
                <a:effectLst/>
              </a:rPr>
              <a:t>&gt;</a:t>
            </a:r>
            <a:r>
              <a:rPr lang="en-US" b="1" dirty="0">
                <a:solidFill>
                  <a:srgbClr val="383838"/>
                </a:solidFill>
                <a:effectLst/>
              </a:rPr>
              <a:t>(</a:t>
            </a:r>
            <a:r>
              <a:rPr lang="en-US" dirty="0">
                <a:solidFill>
                  <a:srgbClr val="1B6600"/>
                </a:solidFill>
                <a:effectLst/>
              </a:rPr>
              <a:t>options </a:t>
            </a:r>
            <a:r>
              <a:rPr lang="en-US" dirty="0">
                <a:solidFill>
                  <a:srgbClr val="202020"/>
                </a:solidFill>
                <a:effectLst/>
              </a:rPr>
              <a:t>=&gt; </a:t>
            </a:r>
            <a:r>
              <a:rPr lang="en-US" dirty="0" err="1">
                <a:solidFill>
                  <a:srgbClr val="1B6600"/>
                </a:solidFill>
                <a:effectLst/>
              </a:rPr>
              <a:t>options</a:t>
            </a:r>
            <a:r>
              <a:rPr lang="en-US" b="1" dirty="0" err="1">
                <a:solidFill>
                  <a:srgbClr val="383838"/>
                </a:solidFill>
                <a:effectLst/>
              </a:rPr>
              <a:t>.</a:t>
            </a:r>
            <a:r>
              <a:rPr lang="en-US" dirty="0" err="1">
                <a:solidFill>
                  <a:srgbClr val="248700"/>
                </a:solidFill>
                <a:effectLst/>
              </a:rPr>
              <a:t>SignIn</a:t>
            </a:r>
            <a:r>
              <a:rPr lang="en-US" b="1" dirty="0" err="1">
                <a:solidFill>
                  <a:srgbClr val="383838"/>
                </a:solidFill>
                <a:effectLst/>
              </a:rPr>
              <a:t>.</a:t>
            </a:r>
            <a:r>
              <a:rPr lang="en-US" dirty="0" err="1">
                <a:solidFill>
                  <a:srgbClr val="248700"/>
                </a:solidFill>
                <a:effectLst/>
              </a:rPr>
              <a:t>RequireConfirmedAccount</a:t>
            </a:r>
            <a:r>
              <a:rPr lang="en-US" dirty="0">
                <a:solidFill>
                  <a:srgbClr val="248700"/>
                </a:solidFill>
                <a:effectLst/>
              </a:rPr>
              <a:t> </a:t>
            </a:r>
            <a:r>
              <a:rPr lang="en-US" dirty="0">
                <a:solidFill>
                  <a:srgbClr val="383838"/>
                </a:solidFill>
                <a:effectLst/>
              </a:rPr>
              <a:t>= </a:t>
            </a:r>
            <a:r>
              <a:rPr lang="en-US" dirty="0">
                <a:solidFill>
                  <a:srgbClr val="0F54D6"/>
                </a:solidFill>
                <a:effectLst/>
              </a:rPr>
              <a:t>true</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6B2FBA"/>
                </a:solidFill>
                <a:effectLst/>
              </a:rPr>
              <a:t>AddEntityFrameworkStores</a:t>
            </a:r>
            <a:r>
              <a:rPr lang="en-US" dirty="0">
                <a:solidFill>
                  <a:srgbClr val="383838"/>
                </a:solidFill>
                <a:effectLst/>
              </a:rPr>
              <a:t>&lt;</a:t>
            </a:r>
            <a:r>
              <a:rPr lang="en-US" dirty="0" err="1">
                <a:solidFill>
                  <a:srgbClr val="8C6C41"/>
                </a:solidFill>
                <a:effectLst/>
              </a:rPr>
              <a:t>ApplicationDbContext</a:t>
            </a:r>
            <a:r>
              <a:rPr lang="en-US" dirty="0">
                <a:solidFill>
                  <a:srgbClr val="383838"/>
                </a:solidFill>
                <a:effectLst/>
              </a:rPr>
              <a:t>&gt;</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b="1" dirty="0">
                <a:solidFill>
                  <a:srgbClr val="383838"/>
                </a:solidFill>
                <a:effectLst/>
                <a:highlight>
                  <a:srgbClr val="FFFF00"/>
                </a:highlight>
              </a:rPr>
              <a:t>.</a:t>
            </a:r>
            <a:r>
              <a:rPr lang="en-US" dirty="0" err="1">
                <a:solidFill>
                  <a:srgbClr val="6B2FBA"/>
                </a:solidFill>
                <a:effectLst/>
                <a:highlight>
                  <a:srgbClr val="FFFF00"/>
                </a:highlight>
              </a:rPr>
              <a:t>AddUserStore</a:t>
            </a:r>
            <a:r>
              <a:rPr lang="en-US" dirty="0">
                <a:solidFill>
                  <a:srgbClr val="383838"/>
                </a:solidFill>
                <a:effectLst/>
                <a:highlight>
                  <a:srgbClr val="FFFF00"/>
                </a:highlight>
              </a:rPr>
              <a:t>&lt;</a:t>
            </a:r>
            <a:r>
              <a:rPr lang="en-US" dirty="0" err="1">
                <a:solidFill>
                  <a:srgbClr val="8C6C41"/>
                </a:solidFill>
                <a:effectLst/>
                <a:highlight>
                  <a:srgbClr val="FFFF00"/>
                </a:highlight>
              </a:rPr>
              <a:t>ApplicationUserStore</a:t>
            </a:r>
            <a:r>
              <a:rPr lang="en-US" dirty="0">
                <a:solidFill>
                  <a:srgbClr val="383838"/>
                </a:solidFill>
                <a:effectLst/>
                <a:highlight>
                  <a:srgbClr val="FFFF00"/>
                </a:highlight>
              </a:rPr>
              <a:t>&gt;</a:t>
            </a:r>
            <a:r>
              <a:rPr lang="en-US" b="1" dirty="0">
                <a:solidFill>
                  <a:srgbClr val="383838"/>
                </a:solidFill>
                <a:effectLst/>
                <a:highlight>
                  <a:srgbClr val="FFFF00"/>
                </a:highlight>
              </a:rPr>
              <a:t>()</a:t>
            </a:r>
            <a:br>
              <a:rPr lang="en-US" b="1" dirty="0">
                <a:solidFill>
                  <a:srgbClr val="383838"/>
                </a:solidFill>
                <a:effectLst/>
                <a:highlight>
                  <a:srgbClr val="FFFF00"/>
                </a:highlight>
              </a:rPr>
            </a:br>
            <a:r>
              <a:rPr lang="en-US" b="1" dirty="0">
                <a:solidFill>
                  <a:srgbClr val="383838"/>
                </a:solidFill>
                <a:effectLst/>
                <a:highlight>
                  <a:srgbClr val="FFFF00"/>
                </a:highlight>
              </a:rPr>
              <a:t>    .</a:t>
            </a:r>
            <a:r>
              <a:rPr lang="en-US" dirty="0" err="1">
                <a:solidFill>
                  <a:srgbClr val="6B2FBA"/>
                </a:solidFill>
                <a:effectLst/>
                <a:highlight>
                  <a:srgbClr val="FFFF00"/>
                </a:highlight>
              </a:rPr>
              <a:t>AddSignInManager</a:t>
            </a:r>
            <a:r>
              <a:rPr lang="en-US" dirty="0">
                <a:solidFill>
                  <a:srgbClr val="383838"/>
                </a:solidFill>
                <a:effectLst/>
                <a:highlight>
                  <a:srgbClr val="FFFF00"/>
                </a:highlight>
              </a:rPr>
              <a:t>&lt;</a:t>
            </a:r>
            <a:r>
              <a:rPr lang="en-US" dirty="0">
                <a:solidFill>
                  <a:srgbClr val="8C6C41"/>
                </a:solidFill>
                <a:effectLst/>
                <a:highlight>
                  <a:srgbClr val="FFFF00"/>
                </a:highlight>
              </a:rPr>
              <a:t>MultiTenantSigninManager</a:t>
            </a:r>
            <a:r>
              <a:rPr lang="en-US" dirty="0">
                <a:solidFill>
                  <a:srgbClr val="383838"/>
                </a:solidFill>
                <a:effectLst/>
                <a:highlight>
                  <a:srgbClr val="FFFF00"/>
                </a:highlight>
              </a:rPr>
              <a:t>&gt;</a:t>
            </a:r>
            <a:r>
              <a:rPr lang="en-US" b="1" dirty="0">
                <a:solidFill>
                  <a:srgbClr val="383838"/>
                </a:solidFill>
                <a:effectLst/>
                <a:highlight>
                  <a:srgbClr val="FFFF00"/>
                </a:highlight>
              </a:rPr>
              <a:t>()</a:t>
            </a:r>
            <a:br>
              <a:rPr lang="en-US" b="1" dirty="0">
                <a:solidFill>
                  <a:srgbClr val="383838"/>
                </a:solidFill>
                <a:effectLst/>
              </a:rPr>
            </a:br>
            <a:r>
              <a:rPr lang="en-US" b="1" dirty="0">
                <a:solidFill>
                  <a:srgbClr val="383838"/>
                </a:solidFill>
                <a:effectLst/>
              </a:rPr>
              <a:t>    ;</a:t>
            </a:r>
            <a:endParaRPr lang="en-US" dirty="0">
              <a:solidFill>
                <a:srgbClr val="202020"/>
              </a:solidFill>
              <a:effectLst/>
            </a:endParaRPr>
          </a:p>
        </p:txBody>
      </p:sp>
    </p:spTree>
    <p:extLst>
      <p:ext uri="{BB962C8B-B14F-4D97-AF65-F5344CB8AC3E}">
        <p14:creationId xmlns:p14="http://schemas.microsoft.com/office/powerpoint/2010/main" val="32944923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056EE-CE33-6E44-7EAF-69EAE91910E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F977F22-B71C-C119-F4B4-3D33FD2E0D31}"/>
              </a:ext>
            </a:extLst>
          </p:cNvPr>
          <p:cNvSpPr>
            <a:spLocks noGrp="1"/>
          </p:cNvSpPr>
          <p:nvPr>
            <p:ph type="title"/>
          </p:nvPr>
        </p:nvSpPr>
        <p:spPr/>
        <p:txBody>
          <a:bodyPr/>
          <a:lstStyle/>
          <a:p>
            <a:r>
              <a:rPr lang="en-US" dirty="0"/>
              <a:t>Protecting a tenant – </a:t>
            </a:r>
            <a:r>
              <a:rPr lang="en-US" dirty="0" err="1"/>
              <a:t>LoginPartial.cshtml</a:t>
            </a:r>
            <a:r>
              <a:rPr lang="en-US" dirty="0"/>
              <a:t> </a:t>
            </a:r>
          </a:p>
        </p:txBody>
      </p:sp>
      <p:sp>
        <p:nvSpPr>
          <p:cNvPr id="4" name="TextBox 3">
            <a:extLst>
              <a:ext uri="{FF2B5EF4-FFF2-40B4-BE49-F238E27FC236}">
                <a16:creationId xmlns:a16="http://schemas.microsoft.com/office/drawing/2014/main" id="{50202B5E-2BB9-D5C7-5DBA-C924269CFAD8}"/>
              </a:ext>
            </a:extLst>
          </p:cNvPr>
          <p:cNvSpPr txBox="1"/>
          <p:nvPr/>
        </p:nvSpPr>
        <p:spPr>
          <a:xfrm>
            <a:off x="1296000" y="2436894"/>
            <a:ext cx="7190912" cy="923330"/>
          </a:xfrm>
          <a:prstGeom prst="rect">
            <a:avLst/>
          </a:prstGeom>
          <a:noFill/>
        </p:spPr>
        <p:txBody>
          <a:bodyPr wrap="square">
            <a:spAutoFit/>
          </a:bodyPr>
          <a:lstStyle/>
          <a:p>
            <a:r>
              <a:rPr lang="en-US" i="1" dirty="0">
                <a:solidFill>
                  <a:srgbClr val="707070"/>
                </a:solidFill>
                <a:effectLst/>
              </a:rPr>
              <a:t>@* @inject </a:t>
            </a:r>
            <a:r>
              <a:rPr lang="en-US" i="1" dirty="0" err="1">
                <a:solidFill>
                  <a:srgbClr val="707070"/>
                </a:solidFill>
                <a:effectLst/>
              </a:rPr>
              <a:t>SignInManager</a:t>
            </a:r>
            <a:r>
              <a:rPr lang="en-US" i="1" dirty="0">
                <a:solidFill>
                  <a:srgbClr val="707070"/>
                </a:solidFill>
                <a:effectLst/>
              </a:rPr>
              <a:t>&lt;</a:t>
            </a:r>
            <a:r>
              <a:rPr lang="en-US" i="1" dirty="0" err="1">
                <a:solidFill>
                  <a:srgbClr val="707070"/>
                </a:solidFill>
                <a:effectLst/>
              </a:rPr>
              <a:t>ApplicationUser</a:t>
            </a:r>
            <a:r>
              <a:rPr lang="en-US" i="1" dirty="0">
                <a:solidFill>
                  <a:srgbClr val="707070"/>
                </a:solidFill>
                <a:effectLst/>
              </a:rPr>
              <a:t>&gt; </a:t>
            </a:r>
            <a:r>
              <a:rPr lang="en-US" i="1" dirty="0" err="1">
                <a:solidFill>
                  <a:srgbClr val="707070"/>
                </a:solidFill>
                <a:effectLst/>
              </a:rPr>
              <a:t>SignInManager</a:t>
            </a:r>
            <a:r>
              <a:rPr lang="en-US" i="1" dirty="0">
                <a:solidFill>
                  <a:srgbClr val="707070"/>
                </a:solidFill>
                <a:effectLst/>
              </a:rPr>
              <a:t> *@</a:t>
            </a:r>
            <a:br>
              <a:rPr lang="en-US" i="1" dirty="0">
                <a:solidFill>
                  <a:srgbClr val="707070"/>
                </a:solidFill>
                <a:effectLst/>
              </a:rPr>
            </a:br>
            <a:r>
              <a:rPr lang="en-US" dirty="0">
                <a:solidFill>
                  <a:srgbClr val="635237"/>
                </a:solidFill>
                <a:effectLst/>
              </a:rPr>
              <a:t>@</a:t>
            </a:r>
            <a:r>
              <a:rPr lang="en-US" dirty="0">
                <a:solidFill>
                  <a:srgbClr val="0F54D6"/>
                </a:solidFill>
                <a:effectLst/>
              </a:rPr>
              <a:t>inject </a:t>
            </a:r>
            <a:r>
              <a:rPr lang="en-US" dirty="0">
                <a:solidFill>
                  <a:srgbClr val="8C6C41"/>
                </a:solidFill>
                <a:effectLst/>
                <a:highlight>
                  <a:srgbClr val="FFFF00"/>
                </a:highlight>
              </a:rPr>
              <a:t>MultiTenantSigninManager</a:t>
            </a:r>
            <a:r>
              <a:rPr lang="en-US" dirty="0">
                <a:solidFill>
                  <a:srgbClr val="8C6C41"/>
                </a:solidFill>
                <a:effectLst/>
              </a:rPr>
              <a:t> </a:t>
            </a:r>
            <a:r>
              <a:rPr lang="en-US" dirty="0" err="1">
                <a:solidFill>
                  <a:srgbClr val="248700"/>
                </a:solidFill>
                <a:effectLst/>
              </a:rPr>
              <a:t>SignInManager</a:t>
            </a:r>
            <a:br>
              <a:rPr lang="en-US" dirty="0">
                <a:solidFill>
                  <a:srgbClr val="248700"/>
                </a:solidFill>
                <a:effectLst/>
              </a:rPr>
            </a:br>
            <a:r>
              <a:rPr lang="en-US" dirty="0">
                <a:solidFill>
                  <a:srgbClr val="635237"/>
                </a:solidFill>
                <a:effectLst/>
              </a:rPr>
              <a:t>@</a:t>
            </a:r>
            <a:r>
              <a:rPr lang="en-US" dirty="0">
                <a:solidFill>
                  <a:srgbClr val="0F54D6"/>
                </a:solidFill>
                <a:effectLst/>
              </a:rPr>
              <a:t>inject </a:t>
            </a:r>
            <a:r>
              <a:rPr lang="en-US" dirty="0" err="1">
                <a:solidFill>
                  <a:srgbClr val="8C6C41"/>
                </a:solidFill>
                <a:effectLst/>
              </a:rPr>
              <a:t>UserManager</a:t>
            </a:r>
            <a:r>
              <a:rPr lang="en-US" dirty="0">
                <a:solidFill>
                  <a:srgbClr val="383838"/>
                </a:solidFill>
                <a:effectLst/>
              </a:rPr>
              <a:t>&lt;</a:t>
            </a:r>
            <a:r>
              <a:rPr lang="en-US" dirty="0" err="1">
                <a:solidFill>
                  <a:srgbClr val="8C6C41"/>
                </a:solidFill>
                <a:effectLst/>
                <a:highlight>
                  <a:srgbClr val="FFFF00"/>
                </a:highlight>
              </a:rPr>
              <a:t>ApplicationUser</a:t>
            </a:r>
            <a:r>
              <a:rPr lang="en-US" dirty="0">
                <a:solidFill>
                  <a:srgbClr val="383838"/>
                </a:solidFill>
                <a:effectLst/>
              </a:rPr>
              <a:t>&gt; </a:t>
            </a:r>
            <a:r>
              <a:rPr lang="en-US" dirty="0" err="1">
                <a:solidFill>
                  <a:srgbClr val="949494"/>
                </a:solidFill>
                <a:effectLst/>
              </a:rPr>
              <a:t>UserManager</a:t>
            </a:r>
            <a:endParaRPr lang="en-US" dirty="0">
              <a:solidFill>
                <a:srgbClr val="202020"/>
              </a:solidFill>
              <a:effectLst/>
            </a:endParaRPr>
          </a:p>
        </p:txBody>
      </p:sp>
    </p:spTree>
    <p:extLst>
      <p:ext uri="{BB962C8B-B14F-4D97-AF65-F5344CB8AC3E}">
        <p14:creationId xmlns:p14="http://schemas.microsoft.com/office/powerpoint/2010/main" val="3513835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C5801-4E68-CDDD-D399-7979B6254958}"/>
              </a:ext>
            </a:extLst>
          </p:cNvPr>
          <p:cNvSpPr>
            <a:spLocks noGrp="1"/>
          </p:cNvSpPr>
          <p:nvPr>
            <p:ph type="title"/>
          </p:nvPr>
        </p:nvSpPr>
        <p:spPr/>
        <p:txBody>
          <a:bodyPr/>
          <a:lstStyle/>
          <a:p>
            <a:r>
              <a:rPr lang="en-US" dirty="0"/>
              <a:t>Protecting the data</a:t>
            </a:r>
          </a:p>
        </p:txBody>
      </p:sp>
      <p:sp>
        <p:nvSpPr>
          <p:cNvPr id="3" name="Text Placeholder 2">
            <a:extLst>
              <a:ext uri="{FF2B5EF4-FFF2-40B4-BE49-F238E27FC236}">
                <a16:creationId xmlns:a16="http://schemas.microsoft.com/office/drawing/2014/main" id="{A7577B06-500B-BE15-F321-638287090596}"/>
              </a:ext>
            </a:extLst>
          </p:cNvPr>
          <p:cNvSpPr>
            <a:spLocks noGrp="1"/>
          </p:cNvSpPr>
          <p:nvPr>
            <p:ph type="body" idx="1"/>
          </p:nvPr>
        </p:nvSpPr>
        <p:spPr/>
        <p:txBody>
          <a:bodyPr/>
          <a:lstStyle/>
          <a:p>
            <a:r>
              <a:rPr lang="en-US" dirty="0"/>
              <a:t>(of a tenant)</a:t>
            </a:r>
          </a:p>
        </p:txBody>
      </p:sp>
    </p:spTree>
    <p:extLst>
      <p:ext uri="{BB962C8B-B14F-4D97-AF65-F5344CB8AC3E}">
        <p14:creationId xmlns:p14="http://schemas.microsoft.com/office/powerpoint/2010/main" val="4189695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4B1B5-5D55-4721-C40D-DA2B7E50F13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BD2E616-6BDF-8888-333F-13733A97C931}"/>
              </a:ext>
            </a:extLst>
          </p:cNvPr>
          <p:cNvSpPr>
            <a:spLocks noGrp="1"/>
          </p:cNvSpPr>
          <p:nvPr>
            <p:ph type="title"/>
          </p:nvPr>
        </p:nvSpPr>
        <p:spPr/>
        <p:txBody>
          <a:bodyPr/>
          <a:lstStyle/>
          <a:p>
            <a:r>
              <a:rPr lang="en-US" dirty="0"/>
              <a:t>Protecting the data – </a:t>
            </a:r>
            <a:r>
              <a:rPr lang="en-US" dirty="0" err="1"/>
              <a:t>Itenanted.cs</a:t>
            </a:r>
            <a:endParaRPr lang="en-US" dirty="0"/>
          </a:p>
        </p:txBody>
      </p:sp>
      <p:sp>
        <p:nvSpPr>
          <p:cNvPr id="5" name="TextBox 4">
            <a:extLst>
              <a:ext uri="{FF2B5EF4-FFF2-40B4-BE49-F238E27FC236}">
                <a16:creationId xmlns:a16="http://schemas.microsoft.com/office/drawing/2014/main" id="{10EF3401-3FCE-0E85-5320-1BF1DFE5B376}"/>
              </a:ext>
            </a:extLst>
          </p:cNvPr>
          <p:cNvSpPr txBox="1"/>
          <p:nvPr/>
        </p:nvSpPr>
        <p:spPr>
          <a:xfrm>
            <a:off x="1296000" y="2016000"/>
            <a:ext cx="7190912" cy="1200329"/>
          </a:xfrm>
          <a:prstGeom prst="rect">
            <a:avLst/>
          </a:prstGeom>
          <a:noFill/>
        </p:spPr>
        <p:txBody>
          <a:bodyPr wrap="square">
            <a:spAutoFit/>
          </a:bodyPr>
          <a:lstStyle/>
          <a:p>
            <a:r>
              <a:rPr lang="en-US" dirty="0">
                <a:solidFill>
                  <a:srgbClr val="0F54D6"/>
                </a:solidFill>
                <a:effectLst/>
              </a:rPr>
              <a:t>public interface </a:t>
            </a:r>
            <a:r>
              <a:rPr lang="en-US" dirty="0" err="1">
                <a:solidFill>
                  <a:srgbClr val="8C6C41"/>
                </a:solidFill>
                <a:effectLst/>
              </a:rPr>
              <a:t>ITenanted</a:t>
            </a:r>
            <a:br>
              <a:rPr lang="en-US" dirty="0">
                <a:solidFill>
                  <a:srgbClr val="8C6C41"/>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string </a:t>
            </a:r>
            <a:r>
              <a:rPr lang="en-US" dirty="0" err="1">
                <a:solidFill>
                  <a:srgbClr val="949494"/>
                </a:solidFill>
                <a:effectLst/>
              </a:rPr>
              <a:t>TenantId</a:t>
            </a:r>
            <a:r>
              <a:rPr lang="en-US" dirty="0">
                <a:solidFill>
                  <a:srgbClr val="949494"/>
                </a:solidFill>
                <a:effectLst/>
              </a:rPr>
              <a:t> </a:t>
            </a:r>
            <a:r>
              <a:rPr lang="en-US" b="1" dirty="0">
                <a:solidFill>
                  <a:srgbClr val="383838"/>
                </a:solidFill>
                <a:effectLst/>
              </a:rPr>
              <a:t>{ </a:t>
            </a:r>
            <a:r>
              <a:rPr lang="en-US" dirty="0">
                <a:solidFill>
                  <a:srgbClr val="6B2FBA"/>
                </a:solidFill>
                <a:effectLst/>
              </a:rPr>
              <a:t>get</a:t>
            </a:r>
            <a:r>
              <a:rPr lang="en-US" b="1" dirty="0">
                <a:solidFill>
                  <a:srgbClr val="383838"/>
                </a:solidFill>
                <a:effectLst/>
              </a:rPr>
              <a:t>; </a:t>
            </a:r>
            <a:r>
              <a:rPr lang="en-US" dirty="0">
                <a:solidFill>
                  <a:srgbClr val="6B2FBA"/>
                </a:solidFill>
                <a:effectLst/>
              </a:rPr>
              <a:t>set</a:t>
            </a:r>
            <a:r>
              <a:rPr lang="en-US" b="1" dirty="0">
                <a:solidFill>
                  <a:srgbClr val="383838"/>
                </a:solidFill>
                <a:effectLs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23601777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67D60-A00D-BB9F-A891-66CB2729915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920D106-30E9-B2D1-6A45-E56AC9AB83AB}"/>
              </a:ext>
            </a:extLst>
          </p:cNvPr>
          <p:cNvSpPr>
            <a:spLocks noGrp="1"/>
          </p:cNvSpPr>
          <p:nvPr>
            <p:ph type="title"/>
          </p:nvPr>
        </p:nvSpPr>
        <p:spPr/>
        <p:txBody>
          <a:bodyPr/>
          <a:lstStyle/>
          <a:p>
            <a:r>
              <a:rPr lang="en-US" dirty="0"/>
              <a:t>Protecting the data – </a:t>
            </a:r>
            <a:r>
              <a:rPr lang="en-US" dirty="0" err="1"/>
              <a:t>HealingPod.cs</a:t>
            </a:r>
            <a:endParaRPr lang="en-US" dirty="0"/>
          </a:p>
        </p:txBody>
      </p:sp>
      <p:sp>
        <p:nvSpPr>
          <p:cNvPr id="4" name="TextBox 3">
            <a:extLst>
              <a:ext uri="{FF2B5EF4-FFF2-40B4-BE49-F238E27FC236}">
                <a16:creationId xmlns:a16="http://schemas.microsoft.com/office/drawing/2014/main" id="{970A1939-7C7F-4762-AB8D-BF4FFBD803D0}"/>
              </a:ext>
            </a:extLst>
          </p:cNvPr>
          <p:cNvSpPr txBox="1"/>
          <p:nvPr/>
        </p:nvSpPr>
        <p:spPr>
          <a:xfrm>
            <a:off x="1032000" y="1868684"/>
            <a:ext cx="7190912" cy="2308324"/>
          </a:xfrm>
          <a:prstGeom prst="rect">
            <a:avLst/>
          </a:prstGeom>
          <a:noFill/>
        </p:spPr>
        <p:txBody>
          <a:bodyPr wrap="square">
            <a:spAutoFit/>
          </a:bodyPr>
          <a:lstStyle/>
          <a:p>
            <a:r>
              <a:rPr lang="en-US" dirty="0">
                <a:solidFill>
                  <a:srgbClr val="0F54D6"/>
                </a:solidFill>
                <a:effectLst/>
              </a:rPr>
              <a:t>public class </a:t>
            </a:r>
            <a:r>
              <a:rPr lang="en-US" dirty="0" err="1">
                <a:solidFill>
                  <a:srgbClr val="8C6C41"/>
                </a:solidFill>
                <a:effectLst/>
              </a:rPr>
              <a:t>HealingPod</a:t>
            </a:r>
            <a:r>
              <a:rPr lang="en-US" dirty="0">
                <a:solidFill>
                  <a:srgbClr val="8C6C41"/>
                </a:solidFill>
                <a:effectLst/>
              </a:rPr>
              <a:t> </a:t>
            </a:r>
            <a:r>
              <a:rPr lang="en-US" dirty="0">
                <a:solidFill>
                  <a:srgbClr val="202020"/>
                </a:solidFill>
                <a:effectLst/>
                <a:highlight>
                  <a:srgbClr val="FFFF00"/>
                </a:highlight>
              </a:rPr>
              <a:t>: </a:t>
            </a:r>
            <a:r>
              <a:rPr lang="en-US" dirty="0" err="1">
                <a:solidFill>
                  <a:srgbClr val="8C6C41"/>
                </a:solidFill>
                <a:effectLst/>
                <a:highlight>
                  <a:srgbClr val="FFFF00"/>
                </a:highlight>
              </a:rPr>
              <a:t>ITenanted</a:t>
            </a:r>
            <a:br>
              <a:rPr lang="en-US" dirty="0">
                <a:solidFill>
                  <a:srgbClr val="8C6C41"/>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int </a:t>
            </a:r>
            <a:r>
              <a:rPr lang="en-US" dirty="0">
                <a:solidFill>
                  <a:srgbClr val="248700"/>
                </a:solidFill>
                <a:effectLst/>
              </a:rPr>
              <a:t>Id </a:t>
            </a:r>
            <a:r>
              <a:rPr lang="en-US" b="1" dirty="0">
                <a:solidFill>
                  <a:srgbClr val="383838"/>
                </a:solidFill>
                <a:effectLst/>
              </a:rPr>
              <a:t>{ </a:t>
            </a:r>
            <a:r>
              <a:rPr lang="en-US" dirty="0">
                <a:solidFill>
                  <a:srgbClr val="6B2FBA"/>
                </a:solidFill>
                <a:effectLst/>
              </a:rPr>
              <a:t>get</a:t>
            </a:r>
            <a:r>
              <a:rPr lang="en-US" b="1" dirty="0">
                <a:solidFill>
                  <a:srgbClr val="383838"/>
                </a:solidFill>
                <a:effectLst/>
              </a:rPr>
              <a:t>; </a:t>
            </a:r>
            <a:r>
              <a:rPr lang="en-US" dirty="0">
                <a:solidFill>
                  <a:srgbClr val="6B2FBA"/>
                </a:solidFill>
                <a:effectLst/>
              </a:rPr>
              <a:t>set</a:t>
            </a: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a:solidFill>
                  <a:srgbClr val="0F54D6"/>
                </a:solidFill>
                <a:effectLst/>
              </a:rPr>
              <a:t>public int </a:t>
            </a:r>
            <a:r>
              <a:rPr lang="en-US" dirty="0" err="1">
                <a:solidFill>
                  <a:srgbClr val="248700"/>
                </a:solidFill>
                <a:effectLst/>
              </a:rPr>
              <a:t>MaxCapacity</a:t>
            </a:r>
            <a:r>
              <a:rPr lang="en-US" dirty="0">
                <a:solidFill>
                  <a:srgbClr val="248700"/>
                </a:solidFill>
                <a:effectLst/>
              </a:rPr>
              <a:t> </a:t>
            </a:r>
            <a:r>
              <a:rPr lang="en-US" b="1" dirty="0">
                <a:solidFill>
                  <a:srgbClr val="383838"/>
                </a:solidFill>
                <a:effectLst/>
              </a:rPr>
              <a:t>{ </a:t>
            </a:r>
            <a:r>
              <a:rPr lang="en-US" dirty="0">
                <a:solidFill>
                  <a:srgbClr val="6B2FBA"/>
                </a:solidFill>
                <a:effectLst/>
              </a:rPr>
              <a:t>get</a:t>
            </a:r>
            <a:r>
              <a:rPr lang="en-US" b="1" dirty="0">
                <a:solidFill>
                  <a:srgbClr val="383838"/>
                </a:solidFill>
                <a:effectLst/>
              </a:rPr>
              <a:t>; </a:t>
            </a:r>
            <a:r>
              <a:rPr lang="en-US" dirty="0">
                <a:solidFill>
                  <a:srgbClr val="6B2FBA"/>
                </a:solidFill>
                <a:effectLst/>
              </a:rPr>
              <a:t>set</a:t>
            </a: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a:solidFill>
                  <a:srgbClr val="0F54D6"/>
                </a:solidFill>
                <a:effectLst/>
              </a:rPr>
              <a:t>public </a:t>
            </a:r>
            <a:r>
              <a:rPr lang="en-US" dirty="0">
                <a:solidFill>
                  <a:srgbClr val="8C6C41"/>
                </a:solidFill>
                <a:effectLst/>
              </a:rPr>
              <a:t>List</a:t>
            </a:r>
            <a:r>
              <a:rPr lang="en-US" dirty="0">
                <a:solidFill>
                  <a:srgbClr val="383838"/>
                </a:solidFill>
                <a:effectLst/>
              </a:rPr>
              <a:t>&lt;</a:t>
            </a:r>
            <a:r>
              <a:rPr lang="en-US" dirty="0" err="1">
                <a:solidFill>
                  <a:srgbClr val="8C6C41"/>
                </a:solidFill>
                <a:effectLst/>
              </a:rPr>
              <a:t>PokemonAdmission</a:t>
            </a:r>
            <a:r>
              <a:rPr lang="en-US" dirty="0">
                <a:solidFill>
                  <a:srgbClr val="383838"/>
                </a:solidFill>
                <a:effectLst/>
              </a:rPr>
              <a:t>&gt; </a:t>
            </a:r>
            <a:r>
              <a:rPr lang="en-US" dirty="0">
                <a:solidFill>
                  <a:srgbClr val="248700"/>
                </a:solidFill>
                <a:effectLst/>
              </a:rPr>
              <a:t>Admission </a:t>
            </a:r>
            <a:r>
              <a:rPr lang="en-US" b="1" dirty="0">
                <a:solidFill>
                  <a:srgbClr val="383838"/>
                </a:solidFill>
                <a:effectLst/>
              </a:rPr>
              <a:t>{ </a:t>
            </a:r>
            <a:r>
              <a:rPr lang="en-US" dirty="0">
                <a:solidFill>
                  <a:srgbClr val="6B2FBA"/>
                </a:solidFill>
                <a:effectLst/>
              </a:rPr>
              <a:t>get</a:t>
            </a:r>
            <a:r>
              <a:rPr lang="en-US" b="1" dirty="0">
                <a:solidFill>
                  <a:srgbClr val="383838"/>
                </a:solidFill>
                <a:effectLst/>
              </a:rPr>
              <a:t>; </a:t>
            </a:r>
            <a:r>
              <a:rPr lang="en-US" dirty="0">
                <a:solidFill>
                  <a:srgbClr val="6B2FBA"/>
                </a:solidFill>
                <a:effectLst/>
              </a:rPr>
              <a:t>set</a:t>
            </a:r>
            <a:r>
              <a:rPr lang="en-US" b="1" dirty="0">
                <a:solidFill>
                  <a:srgbClr val="383838"/>
                </a:solidFill>
                <a:effectLst/>
              </a:rPr>
              <a:t>; }</a:t>
            </a:r>
            <a:br>
              <a:rPr lang="en-US" b="1" dirty="0">
                <a:solidFill>
                  <a:srgbClr val="383838"/>
                </a:solidFill>
                <a:effectLst/>
              </a:rPr>
            </a:br>
            <a:br>
              <a:rPr lang="en-US" b="1" dirty="0">
                <a:solidFill>
                  <a:srgbClr val="383838"/>
                </a:solidFill>
                <a:effectLst/>
                <a:highlight>
                  <a:srgbClr val="FFFF00"/>
                </a:highlight>
              </a:rPr>
            </a:br>
            <a:r>
              <a:rPr lang="en-US" b="1" dirty="0">
                <a:solidFill>
                  <a:srgbClr val="383838"/>
                </a:solidFill>
                <a:effectLst/>
                <a:highlight>
                  <a:srgbClr val="FFFF00"/>
                </a:highlight>
              </a:rPr>
              <a:t>    </a:t>
            </a:r>
            <a:r>
              <a:rPr lang="en-US" dirty="0">
                <a:solidFill>
                  <a:srgbClr val="0F54D6"/>
                </a:solidFill>
                <a:effectLst/>
                <a:highlight>
                  <a:srgbClr val="FFFF00"/>
                </a:highlight>
              </a:rPr>
              <a:t>public string </a:t>
            </a:r>
            <a:r>
              <a:rPr lang="en-US" dirty="0" err="1">
                <a:solidFill>
                  <a:srgbClr val="248700"/>
                </a:solidFill>
                <a:effectLst/>
                <a:highlight>
                  <a:srgbClr val="FFFF00"/>
                </a:highlight>
              </a:rPr>
              <a:t>TenantId</a:t>
            </a:r>
            <a:r>
              <a:rPr lang="en-US" dirty="0">
                <a:solidFill>
                  <a:srgbClr val="248700"/>
                </a:solidFill>
                <a:effectLst/>
                <a:highlight>
                  <a:srgbClr val="FFFF00"/>
                </a:highlight>
              </a:rPr>
              <a:t> </a:t>
            </a:r>
            <a:r>
              <a:rPr lang="en-US" b="1" dirty="0">
                <a:solidFill>
                  <a:srgbClr val="383838"/>
                </a:solidFill>
                <a:effectLst/>
                <a:highlight>
                  <a:srgbClr val="FFFF00"/>
                </a:highlight>
              </a:rPr>
              <a:t>{ </a:t>
            </a:r>
            <a:r>
              <a:rPr lang="en-US" dirty="0">
                <a:solidFill>
                  <a:srgbClr val="6B2FBA"/>
                </a:solidFill>
                <a:effectLst/>
                <a:highlight>
                  <a:srgbClr val="FFFF00"/>
                </a:highlight>
              </a:rPr>
              <a:t>get</a:t>
            </a:r>
            <a:r>
              <a:rPr lang="en-US" b="1" dirty="0">
                <a:solidFill>
                  <a:srgbClr val="383838"/>
                </a:solidFill>
                <a:effectLst/>
                <a:highlight>
                  <a:srgbClr val="FFFF00"/>
                </a:highlight>
              </a:rPr>
              <a:t>; </a:t>
            </a:r>
            <a:r>
              <a:rPr lang="en-US" dirty="0">
                <a:solidFill>
                  <a:srgbClr val="6B2FBA"/>
                </a:solidFill>
                <a:effectLst/>
                <a:highlight>
                  <a:srgbClr val="FFFF00"/>
                </a:highlight>
              </a:rPr>
              <a:t>set</a:t>
            </a:r>
            <a:r>
              <a:rPr lang="en-US" b="1" dirty="0">
                <a:solidFill>
                  <a:srgbClr val="383838"/>
                </a:solidFill>
                <a:effectLst/>
                <a:highlight>
                  <a:srgbClr val="FFFF00"/>
                </a:highligh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2206270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39A76-3717-ED3B-82F5-FF421F691B1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EC87310-25BE-7905-1980-66E14CCA35F8}"/>
              </a:ext>
            </a:extLst>
          </p:cNvPr>
          <p:cNvSpPr>
            <a:spLocks noGrp="1"/>
          </p:cNvSpPr>
          <p:nvPr>
            <p:ph type="title"/>
          </p:nvPr>
        </p:nvSpPr>
        <p:spPr/>
        <p:txBody>
          <a:bodyPr/>
          <a:lstStyle/>
          <a:p>
            <a:r>
              <a:rPr lang="en-US" dirty="0"/>
              <a:t>Protecting the data – </a:t>
            </a:r>
            <a:r>
              <a:rPr lang="en-US" dirty="0" err="1"/>
              <a:t>PokemonAdmission</a:t>
            </a:r>
            <a:r>
              <a:rPr lang="en-US" dirty="0"/>
              <a:t> </a:t>
            </a:r>
          </a:p>
        </p:txBody>
      </p:sp>
      <p:sp>
        <p:nvSpPr>
          <p:cNvPr id="4" name="TextBox 3">
            <a:extLst>
              <a:ext uri="{FF2B5EF4-FFF2-40B4-BE49-F238E27FC236}">
                <a16:creationId xmlns:a16="http://schemas.microsoft.com/office/drawing/2014/main" id="{BFA0F9FD-6AF4-BABE-5B0B-CCC64E43FC51}"/>
              </a:ext>
            </a:extLst>
          </p:cNvPr>
          <p:cNvSpPr txBox="1"/>
          <p:nvPr/>
        </p:nvSpPr>
        <p:spPr>
          <a:xfrm>
            <a:off x="1296000" y="1824257"/>
            <a:ext cx="7190912" cy="1754326"/>
          </a:xfrm>
          <a:prstGeom prst="rect">
            <a:avLst/>
          </a:prstGeom>
          <a:noFill/>
        </p:spPr>
        <p:txBody>
          <a:bodyPr wrap="square">
            <a:spAutoFit/>
          </a:bodyPr>
          <a:lstStyle/>
          <a:p>
            <a:r>
              <a:rPr lang="en-US" dirty="0">
                <a:solidFill>
                  <a:srgbClr val="0F54D6"/>
                </a:solidFill>
                <a:effectLst/>
              </a:rPr>
              <a:t>public class </a:t>
            </a:r>
            <a:r>
              <a:rPr lang="en-US" dirty="0" err="1">
                <a:solidFill>
                  <a:srgbClr val="8C6C41"/>
                </a:solidFill>
                <a:effectLst/>
              </a:rPr>
              <a:t>PokemonAdmission</a:t>
            </a:r>
            <a:r>
              <a:rPr lang="en-US" dirty="0">
                <a:solidFill>
                  <a:srgbClr val="8C6C41"/>
                </a:solidFill>
                <a:effectLst/>
              </a:rPr>
              <a:t> </a:t>
            </a:r>
            <a:r>
              <a:rPr lang="en-US" dirty="0">
                <a:solidFill>
                  <a:srgbClr val="202020"/>
                </a:solidFill>
                <a:effectLst/>
                <a:highlight>
                  <a:srgbClr val="FFFF00"/>
                </a:highlight>
              </a:rPr>
              <a:t>: </a:t>
            </a:r>
            <a:r>
              <a:rPr lang="en-US" dirty="0" err="1">
                <a:solidFill>
                  <a:srgbClr val="8C6C41"/>
                </a:solidFill>
                <a:effectLst/>
                <a:highlight>
                  <a:srgbClr val="FFFF00"/>
                </a:highlight>
              </a:rPr>
              <a:t>ITenanted</a:t>
            </a:r>
            <a:br>
              <a:rPr lang="en-US" dirty="0">
                <a:solidFill>
                  <a:srgbClr val="8C6C41"/>
                </a:solidFill>
                <a:effectLst/>
                <a:highlight>
                  <a:srgbClr val="FFFF00"/>
                </a:highlight>
              </a:rPr>
            </a:br>
            <a:r>
              <a:rPr lang="en-US" b="1" dirty="0">
                <a:solidFill>
                  <a:srgbClr val="383838"/>
                </a:solidFill>
                <a:effectLst/>
                <a:highlight>
                  <a:srgbClr val="FFFF00"/>
                </a:highlight>
              </a:rPr>
              <a:t>{</a:t>
            </a:r>
            <a:br>
              <a:rPr lang="en-US" b="1" dirty="0">
                <a:solidFill>
                  <a:srgbClr val="383838"/>
                </a:solidFill>
                <a:effectLst/>
                <a:highlight>
                  <a:srgbClr val="FFFF00"/>
                </a:highlight>
              </a:rPr>
            </a:br>
            <a:r>
              <a:rPr lang="en-US" b="1" dirty="0">
                <a:solidFill>
                  <a:srgbClr val="383838"/>
                </a:solidFill>
                <a:effectLst/>
              </a:rPr>
              <a:t>    </a:t>
            </a:r>
            <a:r>
              <a:rPr lang="en-US" dirty="0">
                <a:solidFill>
                  <a:srgbClr val="0F54D6"/>
                </a:solidFill>
                <a:effectLst/>
              </a:rPr>
              <a:t>public int </a:t>
            </a:r>
            <a:r>
              <a:rPr lang="en-US" dirty="0">
                <a:solidFill>
                  <a:srgbClr val="248700"/>
                </a:solidFill>
                <a:effectLst/>
              </a:rPr>
              <a:t>Id </a:t>
            </a:r>
            <a:r>
              <a:rPr lang="en-US" b="1" dirty="0">
                <a:solidFill>
                  <a:srgbClr val="383838"/>
                </a:solidFill>
                <a:effectLst/>
              </a:rPr>
              <a:t>{ </a:t>
            </a:r>
            <a:r>
              <a:rPr lang="en-US" dirty="0">
                <a:solidFill>
                  <a:srgbClr val="6B2FBA"/>
                </a:solidFill>
                <a:effectLst/>
              </a:rPr>
              <a:t>get</a:t>
            </a:r>
            <a:r>
              <a:rPr lang="en-US" b="1" dirty="0">
                <a:solidFill>
                  <a:srgbClr val="383838"/>
                </a:solidFill>
                <a:effectLst/>
              </a:rPr>
              <a:t>; </a:t>
            </a:r>
            <a:r>
              <a:rPr lang="en-US" dirty="0">
                <a:solidFill>
                  <a:srgbClr val="6B2FBA"/>
                </a:solidFill>
                <a:effectLst/>
              </a:rPr>
              <a:t>set</a:t>
            </a:r>
            <a:r>
              <a:rPr lang="en-US" b="1" dirty="0">
                <a:solidFill>
                  <a:srgbClr val="383838"/>
                </a:solidFill>
                <a:effectLst/>
              </a:rPr>
              <a:t>; }</a:t>
            </a:r>
            <a:br>
              <a:rPr lang="en-US" b="1" dirty="0">
                <a:solidFill>
                  <a:srgbClr val="383838"/>
                </a:solidFill>
                <a:effectLst/>
              </a:rPr>
            </a:br>
            <a:r>
              <a:rPr lang="en-US" b="1" dirty="0">
                <a:solidFill>
                  <a:srgbClr val="383838"/>
                </a:solidFill>
                <a:effectLst/>
              </a:rPr>
              <a:t>//…</a:t>
            </a:r>
          </a:p>
          <a:p>
            <a:r>
              <a:rPr lang="en-US" b="1" dirty="0">
                <a:solidFill>
                  <a:srgbClr val="383838"/>
                </a:solidFill>
                <a:highlight>
                  <a:srgbClr val="FFFF00"/>
                </a:highlight>
              </a:rPr>
              <a:t>    </a:t>
            </a:r>
            <a:r>
              <a:rPr lang="en-US" dirty="0">
                <a:solidFill>
                  <a:srgbClr val="0F54D6"/>
                </a:solidFill>
                <a:effectLst/>
                <a:highlight>
                  <a:srgbClr val="FFFF00"/>
                </a:highlight>
              </a:rPr>
              <a:t>public string </a:t>
            </a:r>
            <a:r>
              <a:rPr lang="en-US" dirty="0" err="1">
                <a:solidFill>
                  <a:srgbClr val="248700"/>
                </a:solidFill>
                <a:effectLst/>
                <a:highlight>
                  <a:srgbClr val="FFFF00"/>
                </a:highlight>
              </a:rPr>
              <a:t>TenantId</a:t>
            </a:r>
            <a:r>
              <a:rPr lang="en-US" dirty="0">
                <a:solidFill>
                  <a:srgbClr val="248700"/>
                </a:solidFill>
                <a:effectLst/>
                <a:highlight>
                  <a:srgbClr val="FFFF00"/>
                </a:highlight>
              </a:rPr>
              <a:t> </a:t>
            </a:r>
            <a:r>
              <a:rPr lang="en-US" b="1" dirty="0">
                <a:solidFill>
                  <a:srgbClr val="383838"/>
                </a:solidFill>
                <a:effectLst/>
                <a:highlight>
                  <a:srgbClr val="FFFF00"/>
                </a:highlight>
              </a:rPr>
              <a:t>{ </a:t>
            </a:r>
            <a:r>
              <a:rPr lang="en-US" dirty="0">
                <a:solidFill>
                  <a:srgbClr val="6B2FBA"/>
                </a:solidFill>
                <a:effectLst/>
                <a:highlight>
                  <a:srgbClr val="FFFF00"/>
                </a:highlight>
              </a:rPr>
              <a:t>get</a:t>
            </a:r>
            <a:r>
              <a:rPr lang="en-US" b="1" dirty="0">
                <a:solidFill>
                  <a:srgbClr val="383838"/>
                </a:solidFill>
                <a:effectLst/>
                <a:highlight>
                  <a:srgbClr val="FFFF00"/>
                </a:highlight>
              </a:rPr>
              <a:t>; </a:t>
            </a:r>
            <a:r>
              <a:rPr lang="en-US" dirty="0">
                <a:solidFill>
                  <a:srgbClr val="6B2FBA"/>
                </a:solidFill>
                <a:effectLst/>
                <a:highlight>
                  <a:srgbClr val="FFFF00"/>
                </a:highlight>
              </a:rPr>
              <a:t>set</a:t>
            </a:r>
            <a:r>
              <a:rPr lang="en-US" b="1" dirty="0">
                <a:solidFill>
                  <a:srgbClr val="383838"/>
                </a:solidFill>
                <a:effectLst/>
                <a:highlight>
                  <a:srgbClr val="FFFF00"/>
                </a:highligh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3060569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EB514-485A-4B6B-0602-F823CA55E498}"/>
              </a:ext>
            </a:extLst>
          </p:cNvPr>
          <p:cNvSpPr>
            <a:spLocks noGrp="1"/>
          </p:cNvSpPr>
          <p:nvPr>
            <p:ph type="title"/>
          </p:nvPr>
        </p:nvSpPr>
        <p:spPr/>
        <p:txBody>
          <a:bodyPr/>
          <a:lstStyle/>
          <a:p>
            <a:r>
              <a:rPr lang="en-US" dirty="0"/>
              <a:t>What is multi tenancy?</a:t>
            </a:r>
          </a:p>
        </p:txBody>
      </p:sp>
      <p:sp>
        <p:nvSpPr>
          <p:cNvPr id="3" name="Text Placeholder 2">
            <a:extLst>
              <a:ext uri="{FF2B5EF4-FFF2-40B4-BE49-F238E27FC236}">
                <a16:creationId xmlns:a16="http://schemas.microsoft.com/office/drawing/2014/main" id="{9B23962C-4518-A288-73C7-FFAE15DBBC5A}"/>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6270468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8A202-3A36-77C0-0751-87FD42FE84D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A6C05C2-F5D5-4694-6404-19CE69872F88}"/>
              </a:ext>
            </a:extLst>
          </p:cNvPr>
          <p:cNvSpPr>
            <a:spLocks noGrp="1"/>
          </p:cNvSpPr>
          <p:nvPr>
            <p:ph type="title"/>
          </p:nvPr>
        </p:nvSpPr>
        <p:spPr/>
        <p:txBody>
          <a:bodyPr/>
          <a:lstStyle/>
          <a:p>
            <a:r>
              <a:rPr lang="en-US" dirty="0"/>
              <a:t>Protecting the data –  </a:t>
            </a:r>
            <a:r>
              <a:rPr lang="en-US" dirty="0" err="1"/>
              <a:t>TenantIdValueGenerator</a:t>
            </a:r>
            <a:endParaRPr lang="en-US" dirty="0"/>
          </a:p>
        </p:txBody>
      </p:sp>
      <p:sp>
        <p:nvSpPr>
          <p:cNvPr id="4" name="TextBox 3">
            <a:extLst>
              <a:ext uri="{FF2B5EF4-FFF2-40B4-BE49-F238E27FC236}">
                <a16:creationId xmlns:a16="http://schemas.microsoft.com/office/drawing/2014/main" id="{6828BD60-B1C7-3817-5E21-B82BCC81F6DB}"/>
              </a:ext>
            </a:extLst>
          </p:cNvPr>
          <p:cNvSpPr txBox="1"/>
          <p:nvPr/>
        </p:nvSpPr>
        <p:spPr>
          <a:xfrm>
            <a:off x="849297" y="2237941"/>
            <a:ext cx="10493406" cy="3416320"/>
          </a:xfrm>
          <a:prstGeom prst="rect">
            <a:avLst/>
          </a:prstGeom>
          <a:noFill/>
        </p:spPr>
        <p:txBody>
          <a:bodyPr wrap="square">
            <a:spAutoFit/>
          </a:bodyPr>
          <a:lstStyle/>
          <a:p>
            <a:r>
              <a:rPr lang="en-US" dirty="0">
                <a:solidFill>
                  <a:srgbClr val="0F54D6"/>
                </a:solidFill>
                <a:effectLst/>
              </a:rPr>
              <a:t>public class </a:t>
            </a:r>
            <a:r>
              <a:rPr lang="en-US" dirty="0" err="1">
                <a:solidFill>
                  <a:srgbClr val="8C6C41"/>
                </a:solidFill>
                <a:effectLst/>
              </a:rPr>
              <a:t>TenantIdValueGenerator</a:t>
            </a:r>
            <a:r>
              <a:rPr lang="en-US" dirty="0">
                <a:solidFill>
                  <a:srgbClr val="8C6C41"/>
                </a:solidFill>
                <a:effectLst/>
              </a:rPr>
              <a:t> </a:t>
            </a:r>
            <a:r>
              <a:rPr lang="en-US" dirty="0">
                <a:solidFill>
                  <a:srgbClr val="202020"/>
                </a:solidFill>
                <a:effectLst/>
              </a:rPr>
              <a:t>: </a:t>
            </a:r>
            <a:r>
              <a:rPr lang="en-US" dirty="0" err="1">
                <a:solidFill>
                  <a:srgbClr val="8C6C41"/>
                </a:solidFill>
                <a:effectLst/>
              </a:rPr>
              <a:t>ValueGenerator</a:t>
            </a:r>
            <a:r>
              <a:rPr lang="en-US" dirty="0">
                <a:solidFill>
                  <a:srgbClr val="383838"/>
                </a:solidFill>
                <a:effectLst/>
              </a:rPr>
              <a:t>&lt;</a:t>
            </a:r>
            <a:r>
              <a:rPr lang="en-US" dirty="0">
                <a:solidFill>
                  <a:srgbClr val="0F54D6"/>
                </a:solidFill>
                <a:effectLst/>
              </a:rPr>
              <a:t>string</a:t>
            </a:r>
            <a:r>
              <a:rPr lang="en-US" dirty="0">
                <a:solidFill>
                  <a:srgbClr val="383838"/>
                </a:solidFill>
                <a:effectLst/>
              </a:rPr>
              <a:t>&gt;</a:t>
            </a:r>
            <a:br>
              <a:rPr lang="en-US" dirty="0">
                <a:solidFill>
                  <a:srgbClr val="383838"/>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override string </a:t>
            </a:r>
            <a:r>
              <a:rPr lang="en-US" dirty="0">
                <a:solidFill>
                  <a:srgbClr val="6B2FBA"/>
                </a:solidFill>
                <a:effectLst/>
              </a:rPr>
              <a:t>Next</a:t>
            </a:r>
            <a:r>
              <a:rPr lang="en-US" b="1" dirty="0">
                <a:solidFill>
                  <a:srgbClr val="383838"/>
                </a:solidFill>
                <a:effectLst/>
              </a:rPr>
              <a:t>(</a:t>
            </a:r>
            <a:r>
              <a:rPr lang="en-US" dirty="0" err="1">
                <a:solidFill>
                  <a:srgbClr val="8C6C41"/>
                </a:solidFill>
                <a:effectLst/>
              </a:rPr>
              <a:t>EntityEntry</a:t>
            </a:r>
            <a:r>
              <a:rPr lang="en-US" dirty="0">
                <a:solidFill>
                  <a:srgbClr val="8C6C41"/>
                </a:solidFill>
                <a:effectLst/>
              </a:rPr>
              <a:t> </a:t>
            </a:r>
            <a:r>
              <a:rPr lang="en-US" dirty="0">
                <a:solidFill>
                  <a:srgbClr val="1B6600"/>
                </a:solidFill>
                <a:effectLst/>
              </a:rPr>
              <a:t>entry</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a:solidFill>
                  <a:srgbClr val="0F54D6"/>
                </a:solidFill>
                <a:effectLst/>
              </a:rPr>
              <a:t>if </a:t>
            </a:r>
            <a:r>
              <a:rPr lang="en-US" b="1" dirty="0">
                <a:solidFill>
                  <a:srgbClr val="383838"/>
                </a:solidFill>
                <a:effectLst/>
              </a:rPr>
              <a:t>(</a:t>
            </a:r>
            <a:r>
              <a:rPr lang="en-US" dirty="0" err="1">
                <a:solidFill>
                  <a:srgbClr val="1B6600"/>
                </a:solidFill>
                <a:effectLst/>
              </a:rPr>
              <a:t>entry</a:t>
            </a:r>
            <a:r>
              <a:rPr lang="en-US" b="1" dirty="0" err="1">
                <a:solidFill>
                  <a:srgbClr val="383838"/>
                </a:solidFill>
                <a:effectLst/>
              </a:rPr>
              <a:t>.</a:t>
            </a:r>
            <a:r>
              <a:rPr lang="en-US" dirty="0" err="1">
                <a:solidFill>
                  <a:srgbClr val="248700"/>
                </a:solidFill>
                <a:effectLst/>
              </a:rPr>
              <a:t>Entity</a:t>
            </a:r>
            <a:r>
              <a:rPr lang="en-US" dirty="0">
                <a:solidFill>
                  <a:srgbClr val="248700"/>
                </a:solidFill>
                <a:effectLst/>
              </a:rPr>
              <a:t> </a:t>
            </a:r>
            <a:r>
              <a:rPr lang="en-US" dirty="0">
                <a:solidFill>
                  <a:srgbClr val="0F54D6"/>
                </a:solidFill>
                <a:effectLst/>
              </a:rPr>
              <a:t>is </a:t>
            </a:r>
            <a:r>
              <a:rPr lang="en-US" dirty="0" err="1">
                <a:solidFill>
                  <a:srgbClr val="8C6C41"/>
                </a:solidFill>
                <a:effectLst/>
              </a:rPr>
              <a:t>ITenanted</a:t>
            </a:r>
            <a:r>
              <a:rPr lang="en-US" dirty="0">
                <a:solidFill>
                  <a:srgbClr val="8C6C41"/>
                </a:solidFill>
                <a:effectLst/>
              </a:rPr>
              <a:t> </a:t>
            </a:r>
            <a:r>
              <a:rPr lang="en-US" dirty="0">
                <a:solidFill>
                  <a:srgbClr val="383838"/>
                </a:solidFill>
                <a:effectLst/>
              </a:rPr>
              <a:t>&amp;&amp; </a:t>
            </a:r>
            <a:r>
              <a:rPr lang="en-US" dirty="0" err="1">
                <a:solidFill>
                  <a:srgbClr val="1B6600"/>
                </a:solidFill>
                <a:effectLst/>
              </a:rPr>
              <a:t>entry</a:t>
            </a:r>
            <a:r>
              <a:rPr lang="en-US" b="1" dirty="0" err="1">
                <a:solidFill>
                  <a:srgbClr val="383838"/>
                </a:solidFill>
                <a:effectLst/>
              </a:rPr>
              <a:t>.</a:t>
            </a:r>
            <a:r>
              <a:rPr lang="en-US" dirty="0" err="1">
                <a:solidFill>
                  <a:srgbClr val="248700"/>
                </a:solidFill>
                <a:effectLst/>
              </a:rPr>
              <a:t>Context</a:t>
            </a:r>
            <a:r>
              <a:rPr lang="en-US" dirty="0">
                <a:solidFill>
                  <a:srgbClr val="248700"/>
                </a:solidFill>
                <a:effectLst/>
              </a:rPr>
              <a:t> </a:t>
            </a:r>
            <a:r>
              <a:rPr lang="en-US" dirty="0">
                <a:solidFill>
                  <a:srgbClr val="0F54D6"/>
                </a:solidFill>
                <a:effectLst/>
              </a:rPr>
              <a:t>is </a:t>
            </a:r>
            <a:r>
              <a:rPr lang="en-US" dirty="0" err="1">
                <a:solidFill>
                  <a:srgbClr val="8C6C41"/>
                </a:solidFill>
                <a:effectLst/>
              </a:rPr>
              <a:t>ApplicationDbContext</a:t>
            </a:r>
            <a:r>
              <a:rPr lang="en-US" dirty="0">
                <a:solidFill>
                  <a:srgbClr val="8C6C41"/>
                </a:solidFill>
                <a:effectLst/>
              </a:rPr>
              <a:t> </a:t>
            </a:r>
            <a:r>
              <a:rPr lang="en-US" dirty="0" err="1">
                <a:solidFill>
                  <a:srgbClr val="1B6600"/>
                </a:solidFill>
                <a:effectLst/>
              </a:rPr>
              <a:t>applicationDbContext</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a:solidFill>
                  <a:srgbClr val="0F54D6"/>
                </a:solidFill>
                <a:effectLst/>
              </a:rPr>
              <a:t>return </a:t>
            </a:r>
            <a:r>
              <a:rPr lang="en-US" dirty="0" err="1">
                <a:solidFill>
                  <a:srgbClr val="1B6600"/>
                </a:solidFill>
                <a:effectLst/>
              </a:rPr>
              <a:t>applicationDbContext</a:t>
            </a:r>
            <a:r>
              <a:rPr lang="en-US" b="1" dirty="0" err="1">
                <a:solidFill>
                  <a:srgbClr val="383838"/>
                </a:solidFill>
                <a:effectLst/>
              </a:rPr>
              <a:t>.</a:t>
            </a:r>
            <a:r>
              <a:rPr lang="en-US" dirty="0" err="1">
                <a:solidFill>
                  <a:srgbClr val="248700"/>
                </a:solidFill>
                <a:effectLst/>
              </a:rPr>
              <a:t>Tenant</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a:solidFill>
                  <a:srgbClr val="0F54D6"/>
                </a:solidFill>
                <a:effectLst/>
              </a:rPr>
              <a:t>throw new </a:t>
            </a:r>
            <a:r>
              <a:rPr lang="en-US" dirty="0" err="1">
                <a:solidFill>
                  <a:srgbClr val="8C6C41"/>
                </a:solidFill>
                <a:effectLst/>
              </a:rPr>
              <a:t>InvalidOperationException</a:t>
            </a:r>
            <a:r>
              <a:rPr lang="en-US" b="1" dirty="0">
                <a:solidFill>
                  <a:srgbClr val="383838"/>
                </a:solidFill>
                <a:effectLst/>
              </a:rPr>
              <a:t>(</a:t>
            </a:r>
            <a:r>
              <a:rPr lang="en-US" dirty="0">
                <a:solidFill>
                  <a:srgbClr val="0093A1"/>
                </a:solidFill>
                <a:effectLst/>
              </a:rPr>
              <a:t>"</a:t>
            </a:r>
            <a:r>
              <a:rPr lang="en-US" dirty="0" err="1">
                <a:solidFill>
                  <a:srgbClr val="0093A1"/>
                </a:solidFill>
                <a:effectLst/>
              </a:rPr>
              <a:t>TenantId</a:t>
            </a:r>
            <a:r>
              <a:rPr lang="en-US" dirty="0">
                <a:solidFill>
                  <a:srgbClr val="0093A1"/>
                </a:solidFill>
                <a:effectLst/>
              </a:rPr>
              <a:t> is expected to be set on this entity!"</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a:solidFill>
                  <a:srgbClr val="0F54D6"/>
                </a:solidFill>
                <a:effectLst/>
              </a:rPr>
              <a:t>public override bool </a:t>
            </a:r>
            <a:r>
              <a:rPr lang="en-US" dirty="0" err="1">
                <a:solidFill>
                  <a:srgbClr val="248700"/>
                </a:solidFill>
                <a:effectLst/>
              </a:rPr>
              <a:t>GeneratesTemporaryValues</a:t>
            </a:r>
            <a:r>
              <a:rPr lang="en-US" dirty="0">
                <a:solidFill>
                  <a:srgbClr val="248700"/>
                </a:solidFill>
                <a:effectLst/>
              </a:rPr>
              <a:t> </a:t>
            </a:r>
            <a:r>
              <a:rPr lang="en-US" b="1" dirty="0">
                <a:solidFill>
                  <a:srgbClr val="949494"/>
                </a:solidFill>
                <a:effectLst/>
              </a:rPr>
              <a:t>{ </a:t>
            </a:r>
            <a:r>
              <a:rPr lang="en-US" dirty="0">
                <a:solidFill>
                  <a:srgbClr val="949494"/>
                </a:solidFill>
                <a:effectLst/>
              </a:rPr>
              <a:t>get</a:t>
            </a:r>
            <a:r>
              <a:rPr lang="en-US" b="1" dirty="0">
                <a:solidFill>
                  <a:srgbClr val="949494"/>
                </a:solidFill>
                <a:effectLst/>
              </a:rPr>
              <a:t>; } </a:t>
            </a:r>
            <a:r>
              <a:rPr lang="en-US" dirty="0">
                <a:solidFill>
                  <a:srgbClr val="383838"/>
                </a:solidFill>
                <a:effectLst/>
              </a:rPr>
              <a:t>= </a:t>
            </a:r>
            <a:r>
              <a:rPr lang="en-US" dirty="0">
                <a:solidFill>
                  <a:srgbClr val="0F54D6"/>
                </a:solidFill>
                <a:effectLst/>
              </a:rPr>
              <a:t>false</a:t>
            </a:r>
            <a:r>
              <a:rPr lang="en-US" b="1" dirty="0">
                <a:solidFill>
                  <a:srgbClr val="383838"/>
                </a:solidFill>
                <a:effectLst/>
              </a:rPr>
              <a:t>;</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731970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911AD-A812-3DE3-886D-733D753EC91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3BDC685-B10B-CE81-CC53-83F6471B0BBE}"/>
              </a:ext>
            </a:extLst>
          </p:cNvPr>
          <p:cNvSpPr>
            <a:spLocks noGrp="1"/>
          </p:cNvSpPr>
          <p:nvPr>
            <p:ph type="title"/>
          </p:nvPr>
        </p:nvSpPr>
        <p:spPr>
          <a:xfrm>
            <a:off x="1296000" y="720000"/>
            <a:ext cx="8904443" cy="1296000"/>
          </a:xfrm>
        </p:spPr>
        <p:txBody>
          <a:bodyPr/>
          <a:lstStyle/>
          <a:p>
            <a:r>
              <a:rPr lang="en-US" dirty="0"/>
              <a:t>Protecting the data – </a:t>
            </a:r>
            <a:r>
              <a:rPr lang="en-US" dirty="0" err="1"/>
              <a:t>HealingPodEntityTypeConfiguration</a:t>
            </a:r>
            <a:endParaRPr lang="en-US" dirty="0"/>
          </a:p>
        </p:txBody>
      </p:sp>
      <p:sp>
        <p:nvSpPr>
          <p:cNvPr id="4" name="TextBox 3">
            <a:extLst>
              <a:ext uri="{FF2B5EF4-FFF2-40B4-BE49-F238E27FC236}">
                <a16:creationId xmlns:a16="http://schemas.microsoft.com/office/drawing/2014/main" id="{50F5115C-EF4F-224B-B9EA-B27271CFA6F7}"/>
              </a:ext>
            </a:extLst>
          </p:cNvPr>
          <p:cNvSpPr txBox="1"/>
          <p:nvPr/>
        </p:nvSpPr>
        <p:spPr>
          <a:xfrm>
            <a:off x="1296000" y="2273474"/>
            <a:ext cx="9880986" cy="2862322"/>
          </a:xfrm>
          <a:prstGeom prst="rect">
            <a:avLst/>
          </a:prstGeom>
          <a:noFill/>
        </p:spPr>
        <p:txBody>
          <a:bodyPr wrap="square">
            <a:spAutoFit/>
          </a:bodyPr>
          <a:lstStyle/>
          <a:p>
            <a:r>
              <a:rPr lang="en-US" dirty="0">
                <a:solidFill>
                  <a:srgbClr val="0F54D6"/>
                </a:solidFill>
                <a:effectLst/>
              </a:rPr>
              <a:t>public class </a:t>
            </a:r>
            <a:r>
              <a:rPr lang="en-US" dirty="0" err="1">
                <a:solidFill>
                  <a:srgbClr val="8C6C41"/>
                </a:solidFill>
                <a:effectLst/>
              </a:rPr>
              <a:t>HealingPodEntityTypeConfiguration</a:t>
            </a:r>
            <a:r>
              <a:rPr lang="en-US" dirty="0">
                <a:solidFill>
                  <a:srgbClr val="8C6C41"/>
                </a:solidFill>
                <a:effectLst/>
              </a:rPr>
              <a:t> </a:t>
            </a:r>
            <a:r>
              <a:rPr lang="en-US" dirty="0">
                <a:solidFill>
                  <a:srgbClr val="202020"/>
                </a:solidFill>
                <a:effectLst/>
              </a:rPr>
              <a:t>: </a:t>
            </a:r>
            <a:r>
              <a:rPr lang="en-US" dirty="0" err="1">
                <a:solidFill>
                  <a:srgbClr val="8C6C41"/>
                </a:solidFill>
                <a:effectLst/>
              </a:rPr>
              <a:t>IEntityTypeConfiguration</a:t>
            </a:r>
            <a:r>
              <a:rPr lang="en-US" dirty="0">
                <a:solidFill>
                  <a:srgbClr val="383838"/>
                </a:solidFill>
                <a:effectLst/>
              </a:rPr>
              <a:t>&lt;</a:t>
            </a:r>
            <a:r>
              <a:rPr lang="en-US" dirty="0" err="1">
                <a:solidFill>
                  <a:srgbClr val="8C6C41"/>
                </a:solidFill>
                <a:effectLst/>
              </a:rPr>
              <a:t>HealingPod</a:t>
            </a:r>
            <a:r>
              <a:rPr lang="en-US" dirty="0">
                <a:solidFill>
                  <a:srgbClr val="383838"/>
                </a:solidFill>
                <a:effectLst/>
              </a:rPr>
              <a:t>&gt;</a:t>
            </a:r>
            <a:br>
              <a:rPr lang="en-US" dirty="0">
                <a:solidFill>
                  <a:srgbClr val="383838"/>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void </a:t>
            </a:r>
            <a:r>
              <a:rPr lang="en-US" dirty="0">
                <a:solidFill>
                  <a:srgbClr val="6B2FBA"/>
                </a:solidFill>
                <a:effectLst/>
              </a:rPr>
              <a:t>Configure</a:t>
            </a:r>
            <a:r>
              <a:rPr lang="en-US" b="1" dirty="0">
                <a:solidFill>
                  <a:srgbClr val="383838"/>
                </a:solidFill>
                <a:effectLst/>
              </a:rPr>
              <a:t>(</a:t>
            </a:r>
            <a:r>
              <a:rPr lang="en-US" dirty="0" err="1">
                <a:solidFill>
                  <a:srgbClr val="8C6C41"/>
                </a:solidFill>
                <a:effectLst/>
              </a:rPr>
              <a:t>EntityTypeBuilder</a:t>
            </a:r>
            <a:r>
              <a:rPr lang="en-US" dirty="0">
                <a:solidFill>
                  <a:srgbClr val="383838"/>
                </a:solidFill>
                <a:effectLst/>
              </a:rPr>
              <a:t>&lt;</a:t>
            </a:r>
            <a:r>
              <a:rPr lang="en-US" dirty="0" err="1">
                <a:solidFill>
                  <a:srgbClr val="8C6C41"/>
                </a:solidFill>
                <a:effectLst/>
              </a:rPr>
              <a:t>HealingPod</a:t>
            </a:r>
            <a:r>
              <a:rPr lang="en-US" dirty="0">
                <a:solidFill>
                  <a:srgbClr val="383838"/>
                </a:solidFill>
                <a:effectLst/>
              </a:rPr>
              <a:t>&gt; </a:t>
            </a:r>
            <a:r>
              <a:rPr lang="en-US" dirty="0">
                <a:solidFill>
                  <a:srgbClr val="1B6600"/>
                </a:solidFill>
                <a:effectLst/>
              </a:rPr>
              <a:t>builder</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err="1">
                <a:solidFill>
                  <a:srgbClr val="1B6600"/>
                </a:solidFill>
                <a:effectLst/>
              </a:rPr>
              <a:t>builder</a:t>
            </a:r>
            <a:r>
              <a:rPr lang="en-US" b="1" dirty="0" err="1">
                <a:solidFill>
                  <a:srgbClr val="383838"/>
                </a:solidFill>
                <a:effectLst/>
              </a:rPr>
              <a:t>.</a:t>
            </a:r>
            <a:r>
              <a:rPr lang="en-US" dirty="0" err="1">
                <a:solidFill>
                  <a:srgbClr val="6B2FBA"/>
                </a:solidFill>
                <a:effectLst/>
              </a:rPr>
              <a:t>HasKey</a:t>
            </a:r>
            <a:r>
              <a:rPr lang="en-US" b="1" dirty="0">
                <a:solidFill>
                  <a:srgbClr val="383838"/>
                </a:solidFill>
                <a:effectLst/>
              </a:rPr>
              <a:t>(</a:t>
            </a:r>
            <a:r>
              <a:rPr lang="en-US" dirty="0">
                <a:solidFill>
                  <a:srgbClr val="1B6600"/>
                </a:solidFill>
                <a:effectLst/>
              </a:rPr>
              <a:t>e </a:t>
            </a:r>
            <a:r>
              <a:rPr lang="en-US" dirty="0">
                <a:solidFill>
                  <a:srgbClr val="202020"/>
                </a:solidFill>
                <a:effectLst/>
              </a:rPr>
              <a:t>=&gt; </a:t>
            </a:r>
            <a:r>
              <a:rPr lang="en-US" dirty="0">
                <a:solidFill>
                  <a:srgbClr val="0F54D6"/>
                </a:solidFill>
                <a:effectLst/>
              </a:rPr>
              <a:t>new </a:t>
            </a:r>
            <a:r>
              <a:rPr lang="en-US" b="1" dirty="0">
                <a:solidFill>
                  <a:srgbClr val="383838"/>
                </a:solidFill>
                <a:effectLst/>
              </a:rPr>
              <a:t>{ </a:t>
            </a:r>
            <a:r>
              <a:rPr lang="en-US" dirty="0" err="1">
                <a:solidFill>
                  <a:srgbClr val="1B6600"/>
                </a:solidFill>
                <a:effectLst/>
              </a:rPr>
              <a:t>e</a:t>
            </a:r>
            <a:r>
              <a:rPr lang="en-US" b="1" dirty="0" err="1">
                <a:solidFill>
                  <a:srgbClr val="383838"/>
                </a:solidFill>
                <a:effectLst/>
              </a:rPr>
              <a:t>.</a:t>
            </a:r>
            <a:r>
              <a:rPr lang="en-US" dirty="0" err="1">
                <a:solidFill>
                  <a:srgbClr val="248700"/>
                </a:solidFill>
                <a:effectLst/>
              </a:rPr>
              <a:t>Id</a:t>
            </a:r>
            <a:r>
              <a:rPr lang="en-US" dirty="0">
                <a:solidFill>
                  <a:srgbClr val="248700"/>
                </a:solidFill>
                <a:effectLst/>
              </a:rPr>
              <a:t> </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1B6600"/>
                </a:solidFill>
                <a:effectLst/>
                <a:highlight>
                  <a:srgbClr val="FFFF00"/>
                </a:highlight>
              </a:rPr>
              <a:t>builder</a:t>
            </a:r>
            <a:r>
              <a:rPr lang="en-US" b="1" dirty="0" err="1">
                <a:solidFill>
                  <a:srgbClr val="383838"/>
                </a:solidFill>
                <a:effectLst/>
                <a:highlight>
                  <a:srgbClr val="FFFF00"/>
                </a:highlight>
              </a:rPr>
              <a:t>.</a:t>
            </a:r>
            <a:r>
              <a:rPr lang="en-US" dirty="0" err="1">
                <a:solidFill>
                  <a:srgbClr val="6B2FBA"/>
                </a:solidFill>
                <a:effectLst/>
                <a:highlight>
                  <a:srgbClr val="FFFF00"/>
                </a:highlight>
              </a:rPr>
              <a:t>Property</a:t>
            </a:r>
            <a:r>
              <a:rPr lang="en-US" b="1" dirty="0">
                <a:solidFill>
                  <a:srgbClr val="383838"/>
                </a:solidFill>
                <a:effectLst/>
                <a:highlight>
                  <a:srgbClr val="FFFF00"/>
                </a:highlight>
              </a:rPr>
              <a:t>(</a:t>
            </a:r>
            <a:r>
              <a:rPr lang="en-US" dirty="0">
                <a:solidFill>
                  <a:srgbClr val="1B6600"/>
                </a:solidFill>
                <a:effectLst/>
                <a:highlight>
                  <a:srgbClr val="FFFF00"/>
                </a:highlight>
              </a:rPr>
              <a:t>e </a:t>
            </a:r>
            <a:r>
              <a:rPr lang="en-US" dirty="0">
                <a:solidFill>
                  <a:srgbClr val="202020"/>
                </a:solidFill>
                <a:effectLst/>
                <a:highlight>
                  <a:srgbClr val="FFFF00"/>
                </a:highlight>
              </a:rPr>
              <a:t>=&gt; </a:t>
            </a:r>
            <a:r>
              <a:rPr lang="en-US" dirty="0" err="1">
                <a:solidFill>
                  <a:srgbClr val="1B6600"/>
                </a:solidFill>
                <a:effectLst/>
                <a:highlight>
                  <a:srgbClr val="FFFF00"/>
                </a:highlight>
              </a:rPr>
              <a:t>e</a:t>
            </a:r>
            <a:r>
              <a:rPr lang="en-US" b="1" dirty="0" err="1">
                <a:solidFill>
                  <a:srgbClr val="383838"/>
                </a:solidFill>
                <a:effectLst/>
                <a:highlight>
                  <a:srgbClr val="FFFF00"/>
                </a:highlight>
              </a:rPr>
              <a:t>.</a:t>
            </a:r>
            <a:r>
              <a:rPr lang="en-US" dirty="0" err="1">
                <a:solidFill>
                  <a:srgbClr val="248700"/>
                </a:solidFill>
                <a:effectLst/>
                <a:highlight>
                  <a:srgbClr val="FFFF00"/>
                </a:highlight>
              </a:rPr>
              <a:t>TenantId</a:t>
            </a:r>
            <a:r>
              <a:rPr lang="en-US" b="1" dirty="0">
                <a:solidFill>
                  <a:srgbClr val="383838"/>
                </a:solidFill>
                <a:effectLst/>
                <a:highlight>
                  <a:srgbClr val="FFFF00"/>
                </a:highlight>
              </a:rPr>
              <a:t>).</a:t>
            </a:r>
            <a:r>
              <a:rPr lang="en-US" dirty="0" err="1">
                <a:solidFill>
                  <a:srgbClr val="6B2FBA"/>
                </a:solidFill>
                <a:effectLst/>
                <a:highlight>
                  <a:srgbClr val="FFFF00"/>
                </a:highlight>
              </a:rPr>
              <a:t>IsRequired</a:t>
            </a:r>
            <a:r>
              <a:rPr lang="en-US" b="1" dirty="0">
                <a:solidFill>
                  <a:srgbClr val="383838"/>
                </a:solidFill>
                <a:effectLst/>
                <a:highlight>
                  <a:srgbClr val="FFFF00"/>
                </a:highlight>
              </a:rPr>
              <a:t>();</a:t>
            </a:r>
            <a:br>
              <a:rPr lang="en-US" b="1" dirty="0">
                <a:solidFill>
                  <a:srgbClr val="383838"/>
                </a:solidFill>
                <a:effectLst/>
                <a:highlight>
                  <a:srgbClr val="FFFF00"/>
                </a:highlight>
              </a:rPr>
            </a:br>
            <a:r>
              <a:rPr lang="en-US" b="1" dirty="0">
                <a:solidFill>
                  <a:srgbClr val="383838"/>
                </a:solidFill>
                <a:effectLst/>
                <a:highlight>
                  <a:srgbClr val="FFFF00"/>
                </a:highlight>
              </a:rPr>
              <a:t>        </a:t>
            </a:r>
            <a:r>
              <a:rPr lang="en-US" dirty="0" err="1">
                <a:solidFill>
                  <a:srgbClr val="1B6600"/>
                </a:solidFill>
                <a:effectLst/>
                <a:highlight>
                  <a:srgbClr val="FFFF00"/>
                </a:highlight>
              </a:rPr>
              <a:t>builder</a:t>
            </a:r>
            <a:r>
              <a:rPr lang="en-US" b="1" dirty="0" err="1">
                <a:solidFill>
                  <a:srgbClr val="383838"/>
                </a:solidFill>
                <a:effectLst/>
                <a:highlight>
                  <a:srgbClr val="FFFF00"/>
                </a:highlight>
              </a:rPr>
              <a:t>.</a:t>
            </a:r>
            <a:r>
              <a:rPr lang="en-US" dirty="0" err="1">
                <a:solidFill>
                  <a:srgbClr val="6B2FBA"/>
                </a:solidFill>
                <a:effectLst/>
                <a:highlight>
                  <a:srgbClr val="FFFF00"/>
                </a:highlight>
              </a:rPr>
              <a:t>HasIndex</a:t>
            </a:r>
            <a:r>
              <a:rPr lang="en-US" b="1" dirty="0">
                <a:solidFill>
                  <a:srgbClr val="383838"/>
                </a:solidFill>
                <a:effectLst/>
                <a:highlight>
                  <a:srgbClr val="FFFF00"/>
                </a:highlight>
              </a:rPr>
              <a:t>(</a:t>
            </a:r>
            <a:r>
              <a:rPr lang="en-US" dirty="0">
                <a:solidFill>
                  <a:srgbClr val="1B6600"/>
                </a:solidFill>
                <a:effectLst/>
                <a:highlight>
                  <a:srgbClr val="FFFF00"/>
                </a:highlight>
              </a:rPr>
              <a:t>e </a:t>
            </a:r>
            <a:r>
              <a:rPr lang="en-US" dirty="0">
                <a:solidFill>
                  <a:srgbClr val="202020"/>
                </a:solidFill>
                <a:effectLst/>
                <a:highlight>
                  <a:srgbClr val="FFFF00"/>
                </a:highlight>
              </a:rPr>
              <a:t>=&gt; </a:t>
            </a:r>
            <a:r>
              <a:rPr lang="en-US" dirty="0" err="1">
                <a:solidFill>
                  <a:srgbClr val="1B6600"/>
                </a:solidFill>
                <a:effectLst/>
                <a:highlight>
                  <a:srgbClr val="FFFF00"/>
                </a:highlight>
              </a:rPr>
              <a:t>e</a:t>
            </a:r>
            <a:r>
              <a:rPr lang="en-US" b="1" dirty="0" err="1">
                <a:solidFill>
                  <a:srgbClr val="383838"/>
                </a:solidFill>
                <a:effectLst/>
                <a:highlight>
                  <a:srgbClr val="FFFF00"/>
                </a:highlight>
              </a:rPr>
              <a:t>.</a:t>
            </a:r>
            <a:r>
              <a:rPr lang="en-US" dirty="0" err="1">
                <a:solidFill>
                  <a:srgbClr val="248700"/>
                </a:solidFill>
                <a:effectLst/>
                <a:highlight>
                  <a:srgbClr val="FFFF00"/>
                </a:highlight>
              </a:rPr>
              <a:t>TenantId</a:t>
            </a:r>
            <a:r>
              <a:rPr lang="en-US" b="1" dirty="0">
                <a:solidFill>
                  <a:srgbClr val="383838"/>
                </a:solidFill>
                <a:effectLst/>
                <a:highlight>
                  <a:srgbClr val="FFFF00"/>
                </a:highlight>
              </a:rPr>
              <a:t>);</a:t>
            </a:r>
            <a:br>
              <a:rPr lang="en-US" b="1" dirty="0">
                <a:solidFill>
                  <a:srgbClr val="383838"/>
                </a:solidFill>
                <a:effectLst/>
                <a:highlight>
                  <a:srgbClr val="FFFF00"/>
                </a:highlight>
              </a:rPr>
            </a:br>
            <a:r>
              <a:rPr lang="en-US" b="1" dirty="0">
                <a:solidFill>
                  <a:srgbClr val="383838"/>
                </a:solidFill>
                <a:effectLst/>
                <a:highlight>
                  <a:srgbClr val="FFFF00"/>
                </a:highlight>
              </a:rPr>
              <a:t>        </a:t>
            </a:r>
            <a:r>
              <a:rPr lang="en-US" dirty="0" err="1">
                <a:solidFill>
                  <a:srgbClr val="1B6600"/>
                </a:solidFill>
                <a:effectLst/>
                <a:highlight>
                  <a:srgbClr val="FFFF00"/>
                </a:highlight>
              </a:rPr>
              <a:t>builder</a:t>
            </a:r>
            <a:r>
              <a:rPr lang="en-US" b="1" dirty="0" err="1">
                <a:solidFill>
                  <a:srgbClr val="383838"/>
                </a:solidFill>
                <a:effectLst/>
                <a:highlight>
                  <a:srgbClr val="FFFF00"/>
                </a:highlight>
              </a:rPr>
              <a:t>.</a:t>
            </a:r>
            <a:r>
              <a:rPr lang="en-US" dirty="0" err="1">
                <a:solidFill>
                  <a:srgbClr val="6B2FBA"/>
                </a:solidFill>
                <a:effectLst/>
                <a:highlight>
                  <a:srgbClr val="FFFF00"/>
                </a:highlight>
              </a:rPr>
              <a:t>Property</a:t>
            </a:r>
            <a:r>
              <a:rPr lang="en-US" b="1" dirty="0">
                <a:solidFill>
                  <a:srgbClr val="383838"/>
                </a:solidFill>
                <a:effectLst/>
                <a:highlight>
                  <a:srgbClr val="FFFF00"/>
                </a:highlight>
              </a:rPr>
              <a:t>(</a:t>
            </a:r>
            <a:r>
              <a:rPr lang="en-US" dirty="0">
                <a:solidFill>
                  <a:srgbClr val="1B6600"/>
                </a:solidFill>
                <a:effectLst/>
                <a:highlight>
                  <a:srgbClr val="FFFF00"/>
                </a:highlight>
              </a:rPr>
              <a:t>e </a:t>
            </a:r>
            <a:r>
              <a:rPr lang="en-US" dirty="0">
                <a:solidFill>
                  <a:srgbClr val="202020"/>
                </a:solidFill>
                <a:effectLst/>
                <a:highlight>
                  <a:srgbClr val="FFFF00"/>
                </a:highlight>
              </a:rPr>
              <a:t>=&gt; </a:t>
            </a:r>
            <a:r>
              <a:rPr lang="en-US" dirty="0" err="1">
                <a:solidFill>
                  <a:srgbClr val="1B6600"/>
                </a:solidFill>
                <a:effectLst/>
                <a:highlight>
                  <a:srgbClr val="FFFF00"/>
                </a:highlight>
              </a:rPr>
              <a:t>e</a:t>
            </a:r>
            <a:r>
              <a:rPr lang="en-US" b="1" dirty="0" err="1">
                <a:solidFill>
                  <a:srgbClr val="383838"/>
                </a:solidFill>
                <a:effectLst/>
                <a:highlight>
                  <a:srgbClr val="FFFF00"/>
                </a:highlight>
              </a:rPr>
              <a:t>.</a:t>
            </a:r>
            <a:r>
              <a:rPr lang="en-US" dirty="0" err="1">
                <a:solidFill>
                  <a:srgbClr val="248700"/>
                </a:solidFill>
                <a:effectLst/>
                <a:highlight>
                  <a:srgbClr val="FFFF00"/>
                </a:highlight>
              </a:rPr>
              <a:t>TenantId</a:t>
            </a:r>
            <a:r>
              <a:rPr lang="en-US" b="1" dirty="0">
                <a:solidFill>
                  <a:srgbClr val="383838"/>
                </a:solidFill>
                <a:effectLst/>
                <a:highlight>
                  <a:srgbClr val="FFFF00"/>
                </a:highlight>
              </a:rPr>
              <a:t>).</a:t>
            </a:r>
            <a:r>
              <a:rPr lang="en-US" dirty="0" err="1">
                <a:solidFill>
                  <a:srgbClr val="6B2FBA"/>
                </a:solidFill>
                <a:effectLst/>
                <a:highlight>
                  <a:srgbClr val="FFFF00"/>
                </a:highlight>
              </a:rPr>
              <a:t>HasValueGenerator</a:t>
            </a:r>
            <a:r>
              <a:rPr lang="en-US" dirty="0">
                <a:solidFill>
                  <a:srgbClr val="383838"/>
                </a:solidFill>
                <a:effectLst/>
                <a:highlight>
                  <a:srgbClr val="FFFF00"/>
                </a:highlight>
              </a:rPr>
              <a:t>&lt;</a:t>
            </a:r>
            <a:r>
              <a:rPr lang="en-US" dirty="0" err="1">
                <a:solidFill>
                  <a:srgbClr val="8C6C41"/>
                </a:solidFill>
                <a:effectLst/>
                <a:highlight>
                  <a:srgbClr val="FFFF00"/>
                </a:highlight>
              </a:rPr>
              <a:t>TenantIdValueGenerator</a:t>
            </a:r>
            <a:r>
              <a:rPr lang="en-US" dirty="0">
                <a:solidFill>
                  <a:srgbClr val="383838"/>
                </a:solidFill>
                <a:effectLst/>
                <a:highlight>
                  <a:srgbClr val="FFFF00"/>
                </a:highlight>
              </a:rPr>
              <a:t>&gt;</a:t>
            </a:r>
            <a:r>
              <a:rPr lang="en-US" b="1" dirty="0">
                <a:solidFill>
                  <a:srgbClr val="383838"/>
                </a:solidFill>
                <a:effectLst/>
                <a:highlight>
                  <a:srgbClr val="FFFF00"/>
                </a:highlight>
              </a:rPr>
              <a:t>();</a:t>
            </a:r>
            <a:br>
              <a:rPr lang="en-US" b="1" dirty="0">
                <a:solidFill>
                  <a:srgbClr val="383838"/>
                </a:solidFill>
                <a:effectLst/>
                <a:highlight>
                  <a:srgbClr val="FFFF00"/>
                </a:highlight>
              </a:rPr>
            </a:br>
            <a:r>
              <a:rPr lang="en-US" b="1" dirty="0">
                <a:solidFill>
                  <a:srgbClr val="383838"/>
                </a:solidFill>
                <a:effectLs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162300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400B4-5788-395B-E08C-90185033FF9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F7C3568-723C-B7AF-1F60-BD6E46B19876}"/>
              </a:ext>
            </a:extLst>
          </p:cNvPr>
          <p:cNvSpPr>
            <a:spLocks noGrp="1"/>
          </p:cNvSpPr>
          <p:nvPr>
            <p:ph type="title"/>
          </p:nvPr>
        </p:nvSpPr>
        <p:spPr>
          <a:xfrm>
            <a:off x="1118586" y="720000"/>
            <a:ext cx="10041414" cy="1296000"/>
          </a:xfrm>
        </p:spPr>
        <p:txBody>
          <a:bodyPr/>
          <a:lstStyle/>
          <a:p>
            <a:r>
              <a:rPr lang="en-US" dirty="0"/>
              <a:t>Protecting the data – </a:t>
            </a:r>
            <a:r>
              <a:rPr lang="en-US" dirty="0" err="1"/>
              <a:t>PokemonAdmissionEntityTypeConfiguration</a:t>
            </a:r>
            <a:endParaRPr lang="en-US" dirty="0"/>
          </a:p>
        </p:txBody>
      </p:sp>
      <p:sp>
        <p:nvSpPr>
          <p:cNvPr id="4" name="TextBox 3">
            <a:extLst>
              <a:ext uri="{FF2B5EF4-FFF2-40B4-BE49-F238E27FC236}">
                <a16:creationId xmlns:a16="http://schemas.microsoft.com/office/drawing/2014/main" id="{6EC0BF50-FB16-3AAB-DFAE-DA9F8A6BFE8F}"/>
              </a:ext>
            </a:extLst>
          </p:cNvPr>
          <p:cNvSpPr txBox="1"/>
          <p:nvPr/>
        </p:nvSpPr>
        <p:spPr>
          <a:xfrm>
            <a:off x="630314" y="2090587"/>
            <a:ext cx="10759736" cy="3139321"/>
          </a:xfrm>
          <a:prstGeom prst="rect">
            <a:avLst/>
          </a:prstGeom>
          <a:noFill/>
        </p:spPr>
        <p:txBody>
          <a:bodyPr wrap="square">
            <a:spAutoFit/>
          </a:bodyPr>
          <a:lstStyle/>
          <a:p>
            <a:r>
              <a:rPr lang="en-US" dirty="0">
                <a:solidFill>
                  <a:srgbClr val="0F54D6"/>
                </a:solidFill>
                <a:effectLst/>
              </a:rPr>
              <a:t>public class </a:t>
            </a:r>
            <a:r>
              <a:rPr lang="en-US" dirty="0" err="1">
                <a:solidFill>
                  <a:srgbClr val="8C6C41"/>
                </a:solidFill>
                <a:effectLst/>
              </a:rPr>
              <a:t>PokemonAdmissionEntityTypeConfiguration</a:t>
            </a:r>
            <a:r>
              <a:rPr lang="en-US" dirty="0">
                <a:solidFill>
                  <a:srgbClr val="8C6C41"/>
                </a:solidFill>
                <a:effectLst/>
              </a:rPr>
              <a:t> </a:t>
            </a:r>
            <a:r>
              <a:rPr lang="en-US" dirty="0">
                <a:solidFill>
                  <a:srgbClr val="202020"/>
                </a:solidFill>
                <a:effectLst/>
              </a:rPr>
              <a:t>: </a:t>
            </a:r>
            <a:r>
              <a:rPr lang="en-US" dirty="0" err="1">
                <a:solidFill>
                  <a:srgbClr val="8C6C41"/>
                </a:solidFill>
                <a:effectLst/>
              </a:rPr>
              <a:t>IEntityTypeConfiguration</a:t>
            </a:r>
            <a:r>
              <a:rPr lang="en-US" dirty="0">
                <a:solidFill>
                  <a:srgbClr val="383838"/>
                </a:solidFill>
                <a:effectLst/>
              </a:rPr>
              <a:t>&lt;</a:t>
            </a:r>
            <a:r>
              <a:rPr lang="en-US" dirty="0" err="1">
                <a:solidFill>
                  <a:srgbClr val="8C6C41"/>
                </a:solidFill>
                <a:effectLst/>
              </a:rPr>
              <a:t>PokemonAdmission</a:t>
            </a:r>
            <a:r>
              <a:rPr lang="en-US" dirty="0">
                <a:solidFill>
                  <a:srgbClr val="383838"/>
                </a:solidFill>
                <a:effectLst/>
              </a:rPr>
              <a:t>&gt;</a:t>
            </a:r>
            <a:br>
              <a:rPr lang="en-US" dirty="0">
                <a:solidFill>
                  <a:srgbClr val="383838"/>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void </a:t>
            </a:r>
            <a:r>
              <a:rPr lang="en-US" dirty="0">
                <a:solidFill>
                  <a:srgbClr val="6B2FBA"/>
                </a:solidFill>
                <a:effectLst/>
              </a:rPr>
              <a:t>Configure</a:t>
            </a:r>
            <a:r>
              <a:rPr lang="en-US" b="1" dirty="0">
                <a:solidFill>
                  <a:srgbClr val="383838"/>
                </a:solidFill>
                <a:effectLst/>
              </a:rPr>
              <a:t>(</a:t>
            </a:r>
            <a:r>
              <a:rPr lang="en-US" dirty="0" err="1">
                <a:solidFill>
                  <a:srgbClr val="8C6C41"/>
                </a:solidFill>
                <a:effectLst/>
              </a:rPr>
              <a:t>EntityTypeBuilder</a:t>
            </a:r>
            <a:r>
              <a:rPr lang="en-US" dirty="0">
                <a:solidFill>
                  <a:srgbClr val="383838"/>
                </a:solidFill>
                <a:effectLst/>
              </a:rPr>
              <a:t>&lt;</a:t>
            </a:r>
            <a:r>
              <a:rPr lang="en-US" dirty="0" err="1">
                <a:solidFill>
                  <a:srgbClr val="8C6C41"/>
                </a:solidFill>
                <a:effectLst/>
              </a:rPr>
              <a:t>PokemonAdmission</a:t>
            </a:r>
            <a:r>
              <a:rPr lang="en-US" dirty="0">
                <a:solidFill>
                  <a:srgbClr val="383838"/>
                </a:solidFill>
                <a:effectLst/>
              </a:rPr>
              <a:t>&gt; </a:t>
            </a:r>
            <a:r>
              <a:rPr lang="en-US" dirty="0">
                <a:solidFill>
                  <a:srgbClr val="1B6600"/>
                </a:solidFill>
                <a:effectLst/>
              </a:rPr>
              <a:t>builder</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err="1">
                <a:solidFill>
                  <a:srgbClr val="1B6600"/>
                </a:solidFill>
                <a:effectLst/>
              </a:rPr>
              <a:t>builder</a:t>
            </a:r>
            <a:r>
              <a:rPr lang="en-US" b="1" dirty="0" err="1">
                <a:solidFill>
                  <a:srgbClr val="383838"/>
                </a:solidFill>
                <a:effectLst/>
              </a:rPr>
              <a:t>.</a:t>
            </a:r>
            <a:r>
              <a:rPr lang="en-US" dirty="0" err="1">
                <a:solidFill>
                  <a:srgbClr val="6B2FBA"/>
                </a:solidFill>
                <a:effectLst/>
              </a:rPr>
              <a:t>HasKey</a:t>
            </a:r>
            <a:r>
              <a:rPr lang="en-US" b="1" dirty="0">
                <a:solidFill>
                  <a:srgbClr val="383838"/>
                </a:solidFill>
                <a:effectLst/>
              </a:rPr>
              <a:t>(</a:t>
            </a:r>
            <a:r>
              <a:rPr lang="en-US" dirty="0">
                <a:solidFill>
                  <a:srgbClr val="1B6600"/>
                </a:solidFill>
                <a:effectLst/>
              </a:rPr>
              <a:t>e </a:t>
            </a:r>
            <a:r>
              <a:rPr lang="en-US" dirty="0">
                <a:solidFill>
                  <a:srgbClr val="202020"/>
                </a:solidFill>
                <a:effectLst/>
              </a:rPr>
              <a:t>=&gt; </a:t>
            </a:r>
            <a:r>
              <a:rPr lang="en-US" dirty="0">
                <a:solidFill>
                  <a:srgbClr val="0F54D6"/>
                </a:solidFill>
                <a:effectLst/>
              </a:rPr>
              <a:t>new </a:t>
            </a:r>
            <a:r>
              <a:rPr lang="en-US" b="1" dirty="0">
                <a:solidFill>
                  <a:srgbClr val="383838"/>
                </a:solidFill>
                <a:effectLst/>
              </a:rPr>
              <a:t>{ </a:t>
            </a:r>
            <a:r>
              <a:rPr lang="en-US" dirty="0" err="1">
                <a:solidFill>
                  <a:srgbClr val="1B6600"/>
                </a:solidFill>
                <a:effectLst/>
              </a:rPr>
              <a:t>e</a:t>
            </a:r>
            <a:r>
              <a:rPr lang="en-US" b="1" dirty="0" err="1">
                <a:solidFill>
                  <a:srgbClr val="383838"/>
                </a:solidFill>
                <a:effectLst/>
              </a:rPr>
              <a:t>.</a:t>
            </a:r>
            <a:r>
              <a:rPr lang="en-US" dirty="0" err="1">
                <a:solidFill>
                  <a:srgbClr val="248700"/>
                </a:solidFill>
                <a:effectLst/>
              </a:rPr>
              <a:t>Id</a:t>
            </a:r>
            <a:r>
              <a:rPr lang="en-US" dirty="0">
                <a:solidFill>
                  <a:srgbClr val="248700"/>
                </a:solidFill>
                <a:effectLst/>
              </a:rPr>
              <a:t> </a:t>
            </a:r>
            <a:r>
              <a:rPr lang="en-US" b="1" dirty="0">
                <a:solidFill>
                  <a:srgbClr val="383838"/>
                </a:solidFill>
                <a:effectLst/>
              </a:rPr>
              <a:t>});</a:t>
            </a:r>
            <a:br>
              <a:rPr lang="en-US" b="1" dirty="0">
                <a:solidFill>
                  <a:srgbClr val="383838"/>
                </a:solidFill>
                <a:effectLst/>
              </a:rPr>
            </a:br>
            <a:r>
              <a:rPr lang="en-US" b="1" dirty="0">
                <a:solidFill>
                  <a:srgbClr val="383838"/>
                </a:solidFill>
                <a:effectLst/>
                <a:highlight>
                  <a:srgbClr val="FFFF00"/>
                </a:highlight>
              </a:rPr>
              <a:t>        </a:t>
            </a:r>
            <a:r>
              <a:rPr lang="en-US" dirty="0" err="1">
                <a:solidFill>
                  <a:srgbClr val="1B6600"/>
                </a:solidFill>
                <a:effectLst/>
                <a:highlight>
                  <a:srgbClr val="FFFF00"/>
                </a:highlight>
              </a:rPr>
              <a:t>builder</a:t>
            </a:r>
            <a:r>
              <a:rPr lang="en-US" b="1" dirty="0" err="1">
                <a:solidFill>
                  <a:srgbClr val="383838"/>
                </a:solidFill>
                <a:effectLst/>
                <a:highlight>
                  <a:srgbClr val="FFFF00"/>
                </a:highlight>
              </a:rPr>
              <a:t>.</a:t>
            </a:r>
            <a:r>
              <a:rPr lang="en-US" dirty="0" err="1">
                <a:solidFill>
                  <a:srgbClr val="6B2FBA"/>
                </a:solidFill>
                <a:effectLst/>
                <a:highlight>
                  <a:srgbClr val="FFFF00"/>
                </a:highlight>
              </a:rPr>
              <a:t>Property</a:t>
            </a:r>
            <a:r>
              <a:rPr lang="en-US" b="1" dirty="0">
                <a:solidFill>
                  <a:srgbClr val="383838"/>
                </a:solidFill>
                <a:effectLst/>
                <a:highlight>
                  <a:srgbClr val="FFFF00"/>
                </a:highlight>
              </a:rPr>
              <a:t>(</a:t>
            </a:r>
            <a:r>
              <a:rPr lang="en-US" dirty="0">
                <a:solidFill>
                  <a:srgbClr val="1B6600"/>
                </a:solidFill>
                <a:effectLst/>
                <a:highlight>
                  <a:srgbClr val="FFFF00"/>
                </a:highlight>
              </a:rPr>
              <a:t>e </a:t>
            </a:r>
            <a:r>
              <a:rPr lang="en-US" dirty="0">
                <a:solidFill>
                  <a:srgbClr val="202020"/>
                </a:solidFill>
                <a:effectLst/>
                <a:highlight>
                  <a:srgbClr val="FFFF00"/>
                </a:highlight>
              </a:rPr>
              <a:t>=&gt; </a:t>
            </a:r>
            <a:r>
              <a:rPr lang="en-US" dirty="0" err="1">
                <a:solidFill>
                  <a:srgbClr val="1B6600"/>
                </a:solidFill>
                <a:effectLst/>
                <a:highlight>
                  <a:srgbClr val="FFFF00"/>
                </a:highlight>
              </a:rPr>
              <a:t>e</a:t>
            </a:r>
            <a:r>
              <a:rPr lang="en-US" b="1" dirty="0" err="1">
                <a:solidFill>
                  <a:srgbClr val="383838"/>
                </a:solidFill>
                <a:effectLst/>
                <a:highlight>
                  <a:srgbClr val="FFFF00"/>
                </a:highlight>
              </a:rPr>
              <a:t>.</a:t>
            </a:r>
            <a:r>
              <a:rPr lang="en-US" dirty="0" err="1">
                <a:solidFill>
                  <a:srgbClr val="248700"/>
                </a:solidFill>
                <a:effectLst/>
                <a:highlight>
                  <a:srgbClr val="FFFF00"/>
                </a:highlight>
              </a:rPr>
              <a:t>TenantId</a:t>
            </a:r>
            <a:r>
              <a:rPr lang="en-US" b="1" dirty="0">
                <a:solidFill>
                  <a:srgbClr val="383838"/>
                </a:solidFill>
                <a:effectLst/>
                <a:highlight>
                  <a:srgbClr val="FFFF00"/>
                </a:highlight>
              </a:rPr>
              <a:t>).</a:t>
            </a:r>
            <a:r>
              <a:rPr lang="en-US" dirty="0" err="1">
                <a:solidFill>
                  <a:srgbClr val="6B2FBA"/>
                </a:solidFill>
                <a:effectLst/>
                <a:highlight>
                  <a:srgbClr val="FFFF00"/>
                </a:highlight>
              </a:rPr>
              <a:t>IsRequired</a:t>
            </a:r>
            <a:r>
              <a:rPr lang="en-US" b="1" dirty="0">
                <a:solidFill>
                  <a:srgbClr val="383838"/>
                </a:solidFill>
                <a:effectLst/>
                <a:highlight>
                  <a:srgbClr val="FFFF00"/>
                </a:highlight>
              </a:rPr>
              <a:t>();</a:t>
            </a:r>
            <a:br>
              <a:rPr lang="en-US" b="1" dirty="0">
                <a:solidFill>
                  <a:srgbClr val="383838"/>
                </a:solidFill>
                <a:effectLst/>
                <a:highlight>
                  <a:srgbClr val="FFFF00"/>
                </a:highlight>
              </a:rPr>
            </a:br>
            <a:r>
              <a:rPr lang="en-US" b="1" dirty="0">
                <a:solidFill>
                  <a:srgbClr val="383838"/>
                </a:solidFill>
                <a:effectLst/>
                <a:highlight>
                  <a:srgbClr val="FFFF00"/>
                </a:highlight>
              </a:rPr>
              <a:t>        </a:t>
            </a:r>
            <a:r>
              <a:rPr lang="en-US" dirty="0" err="1">
                <a:solidFill>
                  <a:srgbClr val="1B6600"/>
                </a:solidFill>
                <a:effectLst/>
                <a:highlight>
                  <a:srgbClr val="FFFF00"/>
                </a:highlight>
              </a:rPr>
              <a:t>builder</a:t>
            </a:r>
            <a:r>
              <a:rPr lang="en-US" b="1" dirty="0" err="1">
                <a:solidFill>
                  <a:srgbClr val="383838"/>
                </a:solidFill>
                <a:effectLst/>
                <a:highlight>
                  <a:srgbClr val="FFFF00"/>
                </a:highlight>
              </a:rPr>
              <a:t>.</a:t>
            </a:r>
            <a:r>
              <a:rPr lang="en-US" dirty="0" err="1">
                <a:solidFill>
                  <a:srgbClr val="6B2FBA"/>
                </a:solidFill>
                <a:effectLst/>
                <a:highlight>
                  <a:srgbClr val="FFFF00"/>
                </a:highlight>
              </a:rPr>
              <a:t>HasIndex</a:t>
            </a:r>
            <a:r>
              <a:rPr lang="en-US" b="1" dirty="0">
                <a:solidFill>
                  <a:srgbClr val="383838"/>
                </a:solidFill>
                <a:effectLst/>
                <a:highlight>
                  <a:srgbClr val="FFFF00"/>
                </a:highlight>
              </a:rPr>
              <a:t>(</a:t>
            </a:r>
            <a:r>
              <a:rPr lang="en-US" dirty="0">
                <a:solidFill>
                  <a:srgbClr val="1B6600"/>
                </a:solidFill>
                <a:effectLst/>
                <a:highlight>
                  <a:srgbClr val="FFFF00"/>
                </a:highlight>
              </a:rPr>
              <a:t>e </a:t>
            </a:r>
            <a:r>
              <a:rPr lang="en-US" dirty="0">
                <a:solidFill>
                  <a:srgbClr val="202020"/>
                </a:solidFill>
                <a:effectLst/>
                <a:highlight>
                  <a:srgbClr val="FFFF00"/>
                </a:highlight>
              </a:rPr>
              <a:t>=&gt; </a:t>
            </a:r>
            <a:r>
              <a:rPr lang="en-US" dirty="0" err="1">
                <a:solidFill>
                  <a:srgbClr val="1B6600"/>
                </a:solidFill>
                <a:effectLst/>
                <a:highlight>
                  <a:srgbClr val="FFFF00"/>
                </a:highlight>
              </a:rPr>
              <a:t>e</a:t>
            </a:r>
            <a:r>
              <a:rPr lang="en-US" b="1" dirty="0" err="1">
                <a:solidFill>
                  <a:srgbClr val="383838"/>
                </a:solidFill>
                <a:effectLst/>
                <a:highlight>
                  <a:srgbClr val="FFFF00"/>
                </a:highlight>
              </a:rPr>
              <a:t>.</a:t>
            </a:r>
            <a:r>
              <a:rPr lang="en-US" dirty="0" err="1">
                <a:solidFill>
                  <a:srgbClr val="248700"/>
                </a:solidFill>
                <a:effectLst/>
                <a:highlight>
                  <a:srgbClr val="FFFF00"/>
                </a:highlight>
              </a:rPr>
              <a:t>TenantId</a:t>
            </a:r>
            <a:r>
              <a:rPr lang="en-US" b="1" dirty="0">
                <a:solidFill>
                  <a:srgbClr val="383838"/>
                </a:solidFill>
                <a:effectLst/>
                <a:highlight>
                  <a:srgbClr val="FFFF00"/>
                </a:highlight>
              </a:rPr>
              <a:t>);</a:t>
            </a:r>
            <a:br>
              <a:rPr lang="en-US" b="1" dirty="0">
                <a:solidFill>
                  <a:srgbClr val="383838"/>
                </a:solidFill>
                <a:effectLst/>
                <a:highlight>
                  <a:srgbClr val="FFFF00"/>
                </a:highlight>
              </a:rPr>
            </a:br>
            <a:r>
              <a:rPr lang="en-US" b="1" dirty="0">
                <a:solidFill>
                  <a:srgbClr val="383838"/>
                </a:solidFill>
                <a:effectLst/>
                <a:highlight>
                  <a:srgbClr val="FFFF00"/>
                </a:highlight>
              </a:rPr>
              <a:t>        </a:t>
            </a:r>
            <a:r>
              <a:rPr lang="en-US" dirty="0" err="1">
                <a:solidFill>
                  <a:srgbClr val="1B6600"/>
                </a:solidFill>
                <a:effectLst/>
                <a:highlight>
                  <a:srgbClr val="FFFF00"/>
                </a:highlight>
              </a:rPr>
              <a:t>builder</a:t>
            </a:r>
            <a:r>
              <a:rPr lang="en-US" b="1" dirty="0" err="1">
                <a:solidFill>
                  <a:srgbClr val="383838"/>
                </a:solidFill>
                <a:effectLst/>
                <a:highlight>
                  <a:srgbClr val="FFFF00"/>
                </a:highlight>
              </a:rPr>
              <a:t>.</a:t>
            </a:r>
            <a:r>
              <a:rPr lang="en-US" dirty="0" err="1">
                <a:solidFill>
                  <a:srgbClr val="6B2FBA"/>
                </a:solidFill>
                <a:effectLst/>
                <a:highlight>
                  <a:srgbClr val="FFFF00"/>
                </a:highlight>
              </a:rPr>
              <a:t>Property</a:t>
            </a:r>
            <a:r>
              <a:rPr lang="en-US" b="1" dirty="0">
                <a:solidFill>
                  <a:srgbClr val="383838"/>
                </a:solidFill>
                <a:effectLst/>
                <a:highlight>
                  <a:srgbClr val="FFFF00"/>
                </a:highlight>
              </a:rPr>
              <a:t>(</a:t>
            </a:r>
            <a:r>
              <a:rPr lang="en-US" dirty="0">
                <a:solidFill>
                  <a:srgbClr val="1B6600"/>
                </a:solidFill>
                <a:effectLst/>
                <a:highlight>
                  <a:srgbClr val="FFFF00"/>
                </a:highlight>
              </a:rPr>
              <a:t>e </a:t>
            </a:r>
            <a:r>
              <a:rPr lang="en-US" dirty="0">
                <a:solidFill>
                  <a:srgbClr val="202020"/>
                </a:solidFill>
                <a:effectLst/>
                <a:highlight>
                  <a:srgbClr val="FFFF00"/>
                </a:highlight>
              </a:rPr>
              <a:t>=&gt; </a:t>
            </a:r>
            <a:r>
              <a:rPr lang="en-US" dirty="0" err="1">
                <a:solidFill>
                  <a:srgbClr val="1B6600"/>
                </a:solidFill>
                <a:effectLst/>
                <a:highlight>
                  <a:srgbClr val="FFFF00"/>
                </a:highlight>
              </a:rPr>
              <a:t>e</a:t>
            </a:r>
            <a:r>
              <a:rPr lang="en-US" b="1" dirty="0" err="1">
                <a:solidFill>
                  <a:srgbClr val="383838"/>
                </a:solidFill>
                <a:effectLst/>
                <a:highlight>
                  <a:srgbClr val="FFFF00"/>
                </a:highlight>
              </a:rPr>
              <a:t>.</a:t>
            </a:r>
            <a:r>
              <a:rPr lang="en-US" dirty="0" err="1">
                <a:solidFill>
                  <a:srgbClr val="248700"/>
                </a:solidFill>
                <a:effectLst/>
                <a:highlight>
                  <a:srgbClr val="FFFF00"/>
                </a:highlight>
              </a:rPr>
              <a:t>TenantId</a:t>
            </a:r>
            <a:r>
              <a:rPr lang="en-US" b="1" dirty="0">
                <a:solidFill>
                  <a:srgbClr val="383838"/>
                </a:solidFill>
                <a:effectLst/>
                <a:highlight>
                  <a:srgbClr val="FFFF00"/>
                </a:highlight>
              </a:rPr>
              <a:t>).</a:t>
            </a:r>
            <a:r>
              <a:rPr lang="en-US" dirty="0" err="1">
                <a:solidFill>
                  <a:srgbClr val="6B2FBA"/>
                </a:solidFill>
                <a:effectLst/>
                <a:highlight>
                  <a:srgbClr val="FFFF00"/>
                </a:highlight>
              </a:rPr>
              <a:t>HasValueGenerator</a:t>
            </a:r>
            <a:r>
              <a:rPr lang="en-US" dirty="0">
                <a:solidFill>
                  <a:srgbClr val="383838"/>
                </a:solidFill>
                <a:effectLst/>
                <a:highlight>
                  <a:srgbClr val="FFFF00"/>
                </a:highlight>
              </a:rPr>
              <a:t>&lt;</a:t>
            </a:r>
            <a:r>
              <a:rPr lang="en-US" dirty="0" err="1">
                <a:solidFill>
                  <a:srgbClr val="8C6C41"/>
                </a:solidFill>
                <a:effectLst/>
                <a:highlight>
                  <a:srgbClr val="FFFF00"/>
                </a:highlight>
              </a:rPr>
              <a:t>TenantIdValueGenerator</a:t>
            </a:r>
            <a:r>
              <a:rPr lang="en-US" dirty="0">
                <a:solidFill>
                  <a:srgbClr val="383838"/>
                </a:solidFill>
                <a:effectLst/>
                <a:highlight>
                  <a:srgbClr val="FFFF00"/>
                </a:highlight>
              </a:rPr>
              <a:t>&gt;</a:t>
            </a:r>
            <a:r>
              <a:rPr lang="en-US" b="1" dirty="0">
                <a:solidFill>
                  <a:srgbClr val="383838"/>
                </a:solidFill>
                <a:effectLst/>
                <a:highlight>
                  <a:srgbClr val="FFFF00"/>
                </a:highligh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40607626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9C55-7C34-9B80-C03F-BD9B619BF1B3}"/>
              </a:ext>
            </a:extLst>
          </p:cNvPr>
          <p:cNvSpPr>
            <a:spLocks noGrp="1"/>
          </p:cNvSpPr>
          <p:nvPr>
            <p:ph type="title"/>
          </p:nvPr>
        </p:nvSpPr>
        <p:spPr/>
        <p:txBody>
          <a:bodyPr/>
          <a:lstStyle/>
          <a:p>
            <a:r>
              <a:rPr lang="en-US" dirty="0"/>
              <a:t>Keeping it DRY</a:t>
            </a:r>
          </a:p>
        </p:txBody>
      </p:sp>
      <p:sp>
        <p:nvSpPr>
          <p:cNvPr id="3" name="Text Placeholder 2">
            <a:extLst>
              <a:ext uri="{FF2B5EF4-FFF2-40B4-BE49-F238E27FC236}">
                <a16:creationId xmlns:a16="http://schemas.microsoft.com/office/drawing/2014/main" id="{F5D4D0EB-0F13-9E7F-BB13-6D9B2C046913}"/>
              </a:ext>
            </a:extLst>
          </p:cNvPr>
          <p:cNvSpPr>
            <a:spLocks noGrp="1"/>
          </p:cNvSpPr>
          <p:nvPr>
            <p:ph type="body" idx="1"/>
          </p:nvPr>
        </p:nvSpPr>
        <p:spPr/>
        <p:txBody>
          <a:bodyPr/>
          <a:lstStyle/>
          <a:p>
            <a:r>
              <a:rPr lang="en-US" dirty="0"/>
              <a:t>(with magic 🪄)</a:t>
            </a:r>
          </a:p>
        </p:txBody>
      </p:sp>
    </p:spTree>
    <p:extLst>
      <p:ext uri="{BB962C8B-B14F-4D97-AF65-F5344CB8AC3E}">
        <p14:creationId xmlns:p14="http://schemas.microsoft.com/office/powerpoint/2010/main" val="6110951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3ED40-8F19-83DE-180A-F839EAB3685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0146BF3-ED69-5F2F-3E3D-2179E40FC8C7}"/>
              </a:ext>
            </a:extLst>
          </p:cNvPr>
          <p:cNvSpPr>
            <a:spLocks noGrp="1"/>
          </p:cNvSpPr>
          <p:nvPr>
            <p:ph type="title"/>
          </p:nvPr>
        </p:nvSpPr>
        <p:spPr>
          <a:xfrm>
            <a:off x="1118586" y="720000"/>
            <a:ext cx="10041414" cy="1296000"/>
          </a:xfrm>
        </p:spPr>
        <p:txBody>
          <a:bodyPr/>
          <a:lstStyle/>
          <a:p>
            <a:r>
              <a:rPr lang="en-US" dirty="0"/>
              <a:t>Keeping it DRY (with magic 🪄)</a:t>
            </a:r>
          </a:p>
        </p:txBody>
      </p:sp>
      <p:sp>
        <p:nvSpPr>
          <p:cNvPr id="5" name="TextBox 4">
            <a:extLst>
              <a:ext uri="{FF2B5EF4-FFF2-40B4-BE49-F238E27FC236}">
                <a16:creationId xmlns:a16="http://schemas.microsoft.com/office/drawing/2014/main" id="{58E0BD28-5800-005A-9098-43E5AB8EA7FF}"/>
              </a:ext>
            </a:extLst>
          </p:cNvPr>
          <p:cNvSpPr txBox="1"/>
          <p:nvPr/>
        </p:nvSpPr>
        <p:spPr>
          <a:xfrm>
            <a:off x="810827" y="1368000"/>
            <a:ext cx="10262587" cy="5078313"/>
          </a:xfrm>
          <a:prstGeom prst="rect">
            <a:avLst/>
          </a:prstGeom>
          <a:noFill/>
        </p:spPr>
        <p:txBody>
          <a:bodyPr wrap="square">
            <a:spAutoFit/>
          </a:bodyPr>
          <a:lstStyle/>
          <a:p>
            <a:r>
              <a:rPr lang="en-US" dirty="0">
                <a:solidFill>
                  <a:srgbClr val="0F54D6"/>
                </a:solidFill>
                <a:effectLst/>
              </a:rPr>
              <a:t>protected override void </a:t>
            </a:r>
            <a:r>
              <a:rPr lang="en-US" dirty="0" err="1">
                <a:solidFill>
                  <a:srgbClr val="6B2FBA"/>
                </a:solidFill>
                <a:effectLst/>
              </a:rPr>
              <a:t>OnModelCreating</a:t>
            </a:r>
            <a:r>
              <a:rPr lang="en-US" b="1" dirty="0">
                <a:solidFill>
                  <a:srgbClr val="383838"/>
                </a:solidFill>
                <a:effectLst/>
              </a:rPr>
              <a:t>(</a:t>
            </a:r>
            <a:r>
              <a:rPr lang="en-US" dirty="0" err="1">
                <a:solidFill>
                  <a:srgbClr val="8C6C41"/>
                </a:solidFill>
                <a:effectLst/>
              </a:rPr>
              <a:t>ModelBuilder</a:t>
            </a:r>
            <a:r>
              <a:rPr lang="en-US" dirty="0">
                <a:solidFill>
                  <a:srgbClr val="8C6C41"/>
                </a:solidFill>
                <a:effectLst/>
              </a:rPr>
              <a:t> </a:t>
            </a:r>
            <a:r>
              <a:rPr lang="en-US" dirty="0">
                <a:solidFill>
                  <a:srgbClr val="1B6600"/>
                </a:solidFill>
                <a:effectLst/>
              </a:rPr>
              <a:t>builder</a:t>
            </a:r>
            <a:r>
              <a:rPr lang="en-US" b="1" dirty="0">
                <a:solidFill>
                  <a:srgbClr val="383838"/>
                </a:solidFill>
                <a:effectLst/>
              </a:rPr>
              <a:t>)</a:t>
            </a:r>
            <a:br>
              <a:rPr lang="en-US" b="1" dirty="0">
                <a:solidFill>
                  <a:srgbClr val="383838"/>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var </a:t>
            </a:r>
            <a:r>
              <a:rPr lang="en-US" dirty="0" err="1">
                <a:solidFill>
                  <a:srgbClr val="1B6600"/>
                </a:solidFill>
                <a:effectLst/>
              </a:rPr>
              <a:t>tenantedModels</a:t>
            </a:r>
            <a:r>
              <a:rPr lang="en-US" dirty="0">
                <a:solidFill>
                  <a:srgbClr val="1B6600"/>
                </a:solidFill>
                <a:effectLst/>
              </a:rPr>
              <a:t> </a:t>
            </a:r>
            <a:r>
              <a:rPr lang="en-US" dirty="0">
                <a:solidFill>
                  <a:srgbClr val="383838"/>
                </a:solidFill>
                <a:effectLst/>
              </a:rPr>
              <a:t>= </a:t>
            </a:r>
            <a:r>
              <a:rPr lang="en-US" dirty="0" err="1">
                <a:solidFill>
                  <a:srgbClr val="1B6600"/>
                </a:solidFill>
                <a:effectLst/>
              </a:rPr>
              <a:t>builder</a:t>
            </a:r>
            <a:r>
              <a:rPr lang="en-US" b="1" dirty="0" err="1">
                <a:solidFill>
                  <a:srgbClr val="383838"/>
                </a:solidFill>
                <a:effectLst/>
              </a:rPr>
              <a:t>.</a:t>
            </a:r>
            <a:r>
              <a:rPr lang="en-US" dirty="0" err="1">
                <a:solidFill>
                  <a:srgbClr val="248700"/>
                </a:solidFill>
                <a:effectLst/>
              </a:rPr>
              <a:t>Model</a:t>
            </a:r>
            <a:r>
              <a:rPr lang="en-US" b="1" dirty="0" err="1">
                <a:solidFill>
                  <a:srgbClr val="383838"/>
                </a:solidFill>
                <a:effectLst/>
              </a:rPr>
              <a:t>.</a:t>
            </a:r>
            <a:r>
              <a:rPr lang="en-US" dirty="0" err="1">
                <a:solidFill>
                  <a:srgbClr val="6B2FBA"/>
                </a:solidFill>
                <a:effectLst/>
              </a:rPr>
              <a:t>GetEntityTypes</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6B2FBA"/>
                </a:solidFill>
                <a:effectLst/>
              </a:rPr>
              <a:t>Where</a:t>
            </a:r>
            <a:r>
              <a:rPr lang="en-US" b="1" dirty="0">
                <a:solidFill>
                  <a:srgbClr val="383838"/>
                </a:solidFill>
                <a:effectLst/>
              </a:rPr>
              <a:t>(</a:t>
            </a:r>
            <a:r>
              <a:rPr lang="en-US" dirty="0">
                <a:solidFill>
                  <a:srgbClr val="1B6600"/>
                </a:solidFill>
                <a:effectLst/>
              </a:rPr>
              <a:t>e </a:t>
            </a:r>
            <a:r>
              <a:rPr lang="en-US" dirty="0">
                <a:solidFill>
                  <a:srgbClr val="202020"/>
                </a:solidFill>
                <a:effectLst/>
              </a:rPr>
              <a:t>=&gt; </a:t>
            </a:r>
            <a:r>
              <a:rPr lang="en-US" dirty="0" err="1">
                <a:solidFill>
                  <a:srgbClr val="0F54D6"/>
                </a:solidFill>
                <a:effectLst/>
              </a:rPr>
              <a:t>typeof</a:t>
            </a:r>
            <a:r>
              <a:rPr lang="en-US" b="1" dirty="0">
                <a:solidFill>
                  <a:srgbClr val="383838"/>
                </a:solidFill>
                <a:effectLst/>
              </a:rPr>
              <a:t>(</a:t>
            </a:r>
            <a:r>
              <a:rPr lang="en-US" dirty="0" err="1">
                <a:solidFill>
                  <a:srgbClr val="8C6C41"/>
                </a:solidFill>
                <a:effectLst/>
              </a:rPr>
              <a:t>ITenanted</a:t>
            </a:r>
            <a:r>
              <a:rPr lang="en-US" b="1" dirty="0">
                <a:solidFill>
                  <a:srgbClr val="383838"/>
                </a:solidFill>
                <a:effectLst/>
              </a:rPr>
              <a:t>).</a:t>
            </a:r>
            <a:r>
              <a:rPr lang="en-US" dirty="0" err="1">
                <a:solidFill>
                  <a:srgbClr val="6B2FBA"/>
                </a:solidFill>
                <a:effectLst/>
              </a:rPr>
              <a:t>IsAssignableFrom</a:t>
            </a:r>
            <a:r>
              <a:rPr lang="en-US" b="1" dirty="0">
                <a:solidFill>
                  <a:srgbClr val="383838"/>
                </a:solidFill>
                <a:effectLst/>
              </a:rPr>
              <a:t>(</a:t>
            </a:r>
            <a:r>
              <a:rPr lang="en-US" dirty="0" err="1">
                <a:solidFill>
                  <a:srgbClr val="1B6600"/>
                </a:solidFill>
                <a:effectLst/>
              </a:rPr>
              <a:t>e</a:t>
            </a:r>
            <a:r>
              <a:rPr lang="en-US" b="1" dirty="0" err="1">
                <a:solidFill>
                  <a:srgbClr val="383838"/>
                </a:solidFill>
                <a:effectLst/>
              </a:rPr>
              <a:t>.</a:t>
            </a:r>
            <a:r>
              <a:rPr lang="en-US" dirty="0" err="1">
                <a:solidFill>
                  <a:srgbClr val="248700"/>
                </a:solidFill>
                <a:effectLst/>
              </a:rPr>
              <a:t>ClrType</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foreach </a:t>
            </a:r>
            <a:r>
              <a:rPr lang="en-US" b="1" dirty="0">
                <a:solidFill>
                  <a:srgbClr val="383838"/>
                </a:solidFill>
                <a:effectLst/>
              </a:rPr>
              <a:t>(</a:t>
            </a:r>
            <a:r>
              <a:rPr lang="en-US" dirty="0">
                <a:solidFill>
                  <a:srgbClr val="0F54D6"/>
                </a:solidFill>
                <a:effectLst/>
              </a:rPr>
              <a:t>var </a:t>
            </a:r>
            <a:r>
              <a:rPr lang="en-US" dirty="0" err="1">
                <a:solidFill>
                  <a:srgbClr val="1B6600"/>
                </a:solidFill>
                <a:effectLst/>
              </a:rPr>
              <a:t>tenantedModel</a:t>
            </a:r>
            <a:r>
              <a:rPr lang="en-US" dirty="0">
                <a:solidFill>
                  <a:srgbClr val="1B6600"/>
                </a:solidFill>
                <a:effectLst/>
              </a:rPr>
              <a:t> </a:t>
            </a:r>
            <a:r>
              <a:rPr lang="en-US" dirty="0">
                <a:solidFill>
                  <a:srgbClr val="0F54D6"/>
                </a:solidFill>
                <a:effectLst/>
              </a:rPr>
              <a:t>in </a:t>
            </a:r>
            <a:r>
              <a:rPr lang="en-US" dirty="0" err="1">
                <a:solidFill>
                  <a:srgbClr val="1B6600"/>
                </a:solidFill>
                <a:effectLst/>
              </a:rPr>
              <a:t>tenantedModels</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err="1">
                <a:solidFill>
                  <a:srgbClr val="1B6600"/>
                </a:solidFill>
                <a:effectLst/>
              </a:rPr>
              <a:t>builder</a:t>
            </a:r>
            <a:r>
              <a:rPr lang="en-US" b="1" dirty="0" err="1">
                <a:solidFill>
                  <a:srgbClr val="383838"/>
                </a:solidFill>
                <a:effectLst/>
              </a:rPr>
              <a:t>.</a:t>
            </a:r>
            <a:r>
              <a:rPr lang="en-US" dirty="0" err="1">
                <a:solidFill>
                  <a:srgbClr val="6B2FBA"/>
                </a:solidFill>
                <a:effectLst/>
              </a:rPr>
              <a:t>Entity</a:t>
            </a:r>
            <a:r>
              <a:rPr lang="en-US" b="1" dirty="0">
                <a:solidFill>
                  <a:srgbClr val="383838"/>
                </a:solidFill>
                <a:effectLst/>
              </a:rPr>
              <a:t>(</a:t>
            </a:r>
            <a:r>
              <a:rPr lang="en-US" dirty="0" err="1">
                <a:solidFill>
                  <a:srgbClr val="1B6600"/>
                </a:solidFill>
                <a:effectLst/>
              </a:rPr>
              <a:t>tenantedModel</a:t>
            </a:r>
            <a:r>
              <a:rPr lang="en-US" b="1" dirty="0" err="1">
                <a:solidFill>
                  <a:srgbClr val="383838"/>
                </a:solidFill>
                <a:effectLst/>
              </a:rPr>
              <a:t>.</a:t>
            </a:r>
            <a:r>
              <a:rPr lang="en-US" dirty="0" err="1">
                <a:solidFill>
                  <a:srgbClr val="248700"/>
                </a:solidFill>
                <a:effectLst/>
              </a:rPr>
              <a:t>ClrType</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6B2FBA"/>
                </a:solidFill>
                <a:effectLst/>
              </a:rPr>
              <a:t>HasQueryFilter</a:t>
            </a:r>
            <a:r>
              <a:rPr lang="en-US" dirty="0">
                <a:solidFill>
                  <a:srgbClr val="383838"/>
                </a:solidFill>
                <a:effectLst/>
              </a:rPr>
              <a:t>&lt;</a:t>
            </a:r>
            <a:r>
              <a:rPr lang="en-US" dirty="0" err="1">
                <a:solidFill>
                  <a:srgbClr val="8C6C41"/>
                </a:solidFill>
                <a:effectLst/>
              </a:rPr>
              <a:t>ITenanted</a:t>
            </a:r>
            <a:r>
              <a:rPr lang="en-US" dirty="0">
                <a:solidFill>
                  <a:srgbClr val="383838"/>
                </a:solidFill>
                <a:effectLst/>
              </a:rPr>
              <a:t>&gt;</a:t>
            </a:r>
            <a:r>
              <a:rPr lang="en-US" b="1" dirty="0">
                <a:solidFill>
                  <a:srgbClr val="383838"/>
                </a:solidFill>
                <a:effectLst/>
              </a:rPr>
              <a:t>(</a:t>
            </a:r>
            <a:r>
              <a:rPr lang="en-US" dirty="0">
                <a:solidFill>
                  <a:srgbClr val="1B6600"/>
                </a:solidFill>
                <a:effectLst/>
              </a:rPr>
              <a:t>e </a:t>
            </a:r>
            <a:r>
              <a:rPr lang="en-US" dirty="0">
                <a:solidFill>
                  <a:srgbClr val="202020"/>
                </a:solidFill>
                <a:effectLst/>
              </a:rPr>
              <a:t>=&gt; </a:t>
            </a:r>
            <a:r>
              <a:rPr lang="en-US" dirty="0" err="1">
                <a:solidFill>
                  <a:srgbClr val="1B6600"/>
                </a:solidFill>
                <a:effectLst/>
              </a:rPr>
              <a:t>e</a:t>
            </a:r>
            <a:r>
              <a:rPr lang="en-US" b="1" dirty="0" err="1">
                <a:solidFill>
                  <a:srgbClr val="383838"/>
                </a:solidFill>
                <a:effectLst/>
              </a:rPr>
              <a:t>.</a:t>
            </a:r>
            <a:r>
              <a:rPr lang="en-US" dirty="0" err="1">
                <a:solidFill>
                  <a:srgbClr val="248700"/>
                </a:solidFill>
                <a:effectLst/>
              </a:rPr>
              <a:t>TenantId</a:t>
            </a:r>
            <a:r>
              <a:rPr lang="en-US" dirty="0">
                <a:solidFill>
                  <a:srgbClr val="248700"/>
                </a:solidFill>
                <a:effectLst/>
              </a:rPr>
              <a:t> </a:t>
            </a:r>
            <a:r>
              <a:rPr lang="en-US" dirty="0">
                <a:solidFill>
                  <a:srgbClr val="383838"/>
                </a:solidFill>
                <a:effectLst/>
              </a:rPr>
              <a:t>== </a:t>
            </a:r>
            <a:r>
              <a:rPr lang="en-US" dirty="0">
                <a:solidFill>
                  <a:srgbClr val="248700"/>
                </a:solidFill>
                <a:effectLst/>
              </a:rPr>
              <a:t>Tenant</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6B2FBA"/>
                </a:solidFill>
                <a:effectLst/>
              </a:rPr>
              <a:t>HasIndex</a:t>
            </a:r>
            <a:r>
              <a:rPr lang="en-US" b="1" dirty="0">
                <a:solidFill>
                  <a:srgbClr val="383838"/>
                </a:solidFill>
                <a:effectLst/>
              </a:rPr>
              <a:t>(</a:t>
            </a:r>
            <a:r>
              <a:rPr lang="en-US" dirty="0" err="1">
                <a:solidFill>
                  <a:srgbClr val="0F54D6"/>
                </a:solidFill>
                <a:effectLst/>
              </a:rPr>
              <a:t>nameof</a:t>
            </a:r>
            <a:r>
              <a:rPr lang="en-US" b="1" dirty="0">
                <a:solidFill>
                  <a:srgbClr val="383838"/>
                </a:solidFill>
                <a:effectLst/>
              </a:rPr>
              <a:t>(</a:t>
            </a:r>
            <a:r>
              <a:rPr lang="en-US" dirty="0" err="1">
                <a:solidFill>
                  <a:srgbClr val="8C6C41"/>
                </a:solidFill>
                <a:effectLst/>
              </a:rPr>
              <a:t>ITenanted</a:t>
            </a:r>
            <a:r>
              <a:rPr lang="en-US" b="1" dirty="0" err="1">
                <a:solidFill>
                  <a:srgbClr val="383838"/>
                </a:solidFill>
                <a:effectLst/>
              </a:rPr>
              <a:t>.</a:t>
            </a:r>
            <a:r>
              <a:rPr lang="en-US" dirty="0" err="1">
                <a:solidFill>
                  <a:srgbClr val="248700"/>
                </a:solidFill>
                <a:effectLst/>
              </a:rPr>
              <a:t>TenantId</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err="1">
                <a:solidFill>
                  <a:srgbClr val="1B6600"/>
                </a:solidFill>
                <a:effectLst/>
              </a:rPr>
              <a:t>builder</a:t>
            </a:r>
            <a:r>
              <a:rPr lang="en-US" b="1" dirty="0" err="1">
                <a:solidFill>
                  <a:srgbClr val="383838"/>
                </a:solidFill>
                <a:effectLst/>
              </a:rPr>
              <a:t>.</a:t>
            </a:r>
            <a:r>
              <a:rPr lang="en-US" dirty="0" err="1">
                <a:solidFill>
                  <a:srgbClr val="6B2FBA"/>
                </a:solidFill>
                <a:effectLst/>
              </a:rPr>
              <a:t>Entity</a:t>
            </a:r>
            <a:r>
              <a:rPr lang="en-US" b="1" dirty="0">
                <a:solidFill>
                  <a:srgbClr val="383838"/>
                </a:solidFill>
                <a:effectLst/>
              </a:rPr>
              <a:t>(</a:t>
            </a:r>
            <a:r>
              <a:rPr lang="en-US" dirty="0" err="1">
                <a:solidFill>
                  <a:srgbClr val="1B6600"/>
                </a:solidFill>
                <a:effectLst/>
              </a:rPr>
              <a:t>tenantedModel</a:t>
            </a:r>
            <a:r>
              <a:rPr lang="en-US" b="1" dirty="0" err="1">
                <a:solidFill>
                  <a:srgbClr val="383838"/>
                </a:solidFill>
                <a:effectLst/>
              </a:rPr>
              <a:t>.</a:t>
            </a:r>
            <a:r>
              <a:rPr lang="en-US" dirty="0" err="1">
                <a:solidFill>
                  <a:srgbClr val="248700"/>
                </a:solidFill>
                <a:effectLst/>
              </a:rPr>
              <a:t>ClrType</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6B2FBA"/>
                </a:solidFill>
                <a:effectLst/>
              </a:rPr>
              <a:t>Property</a:t>
            </a:r>
            <a:r>
              <a:rPr lang="en-US" b="1" dirty="0">
                <a:solidFill>
                  <a:srgbClr val="383838"/>
                </a:solidFill>
                <a:effectLst/>
              </a:rPr>
              <a:t>(</a:t>
            </a:r>
            <a:r>
              <a:rPr lang="en-US" dirty="0" err="1">
                <a:solidFill>
                  <a:srgbClr val="0F54D6"/>
                </a:solidFill>
                <a:effectLst/>
              </a:rPr>
              <a:t>nameof</a:t>
            </a:r>
            <a:r>
              <a:rPr lang="en-US" b="1" dirty="0">
                <a:solidFill>
                  <a:srgbClr val="383838"/>
                </a:solidFill>
                <a:effectLst/>
              </a:rPr>
              <a:t>(</a:t>
            </a:r>
            <a:r>
              <a:rPr lang="en-US" dirty="0" err="1">
                <a:solidFill>
                  <a:srgbClr val="8C6C41"/>
                </a:solidFill>
                <a:effectLst/>
              </a:rPr>
              <a:t>ITenanted</a:t>
            </a:r>
            <a:r>
              <a:rPr lang="en-US" b="1" dirty="0" err="1">
                <a:solidFill>
                  <a:srgbClr val="383838"/>
                </a:solidFill>
                <a:effectLst/>
              </a:rPr>
              <a:t>.</a:t>
            </a:r>
            <a:r>
              <a:rPr lang="en-US" dirty="0" err="1">
                <a:solidFill>
                  <a:srgbClr val="248700"/>
                </a:solidFill>
                <a:effectLst/>
              </a:rPr>
              <a:t>TenantId</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6B2FBA"/>
                </a:solidFill>
                <a:effectLst/>
              </a:rPr>
              <a:t>IsRequired</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6B2FBA"/>
                </a:solidFill>
                <a:effectLst/>
              </a:rPr>
              <a:t>HasValueGenerator</a:t>
            </a:r>
            <a:r>
              <a:rPr lang="en-US" dirty="0">
                <a:solidFill>
                  <a:srgbClr val="383838"/>
                </a:solidFill>
                <a:effectLst/>
              </a:rPr>
              <a:t>&lt;</a:t>
            </a:r>
            <a:r>
              <a:rPr lang="en-US" dirty="0" err="1">
                <a:solidFill>
                  <a:srgbClr val="8C6C41"/>
                </a:solidFill>
                <a:effectLst/>
              </a:rPr>
              <a:t>TenantIdValueGenerator</a:t>
            </a:r>
            <a:r>
              <a:rPr lang="en-US" dirty="0">
                <a:solidFill>
                  <a:srgbClr val="383838"/>
                </a:solidFill>
                <a:effectLst/>
              </a:rPr>
              <a:t>&gt;</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err="1">
                <a:solidFill>
                  <a:srgbClr val="1B6600"/>
                </a:solidFill>
                <a:effectLst/>
              </a:rPr>
              <a:t>builder</a:t>
            </a:r>
            <a:r>
              <a:rPr lang="en-US" b="1" dirty="0" err="1">
                <a:solidFill>
                  <a:srgbClr val="383838"/>
                </a:solidFill>
                <a:effectLst/>
              </a:rPr>
              <a:t>.</a:t>
            </a:r>
            <a:r>
              <a:rPr lang="en-US" dirty="0" err="1">
                <a:solidFill>
                  <a:srgbClr val="6B2FBA"/>
                </a:solidFill>
                <a:effectLst/>
              </a:rPr>
              <a:t>ApplyConfigurationsFromAssembly</a:t>
            </a:r>
            <a:r>
              <a:rPr lang="en-US" b="1" dirty="0">
                <a:solidFill>
                  <a:srgbClr val="383838"/>
                </a:solidFill>
                <a:effectLst/>
              </a:rPr>
              <a:t>(</a:t>
            </a:r>
            <a:r>
              <a:rPr lang="en-US" dirty="0" err="1">
                <a:solidFill>
                  <a:srgbClr val="0F54D6"/>
                </a:solidFill>
                <a:effectLst/>
              </a:rPr>
              <a:t>typeof</a:t>
            </a:r>
            <a:r>
              <a:rPr lang="en-US" b="1" dirty="0">
                <a:solidFill>
                  <a:srgbClr val="383838"/>
                </a:solidFill>
                <a:effectLst/>
              </a:rPr>
              <a:t>(</a:t>
            </a:r>
            <a:r>
              <a:rPr lang="en-US" dirty="0" err="1">
                <a:solidFill>
                  <a:srgbClr val="8C6C41"/>
                </a:solidFill>
                <a:effectLst/>
              </a:rPr>
              <a:t>ApplicationDbContext</a:t>
            </a:r>
            <a:r>
              <a:rPr lang="en-US" b="1" dirty="0">
                <a:solidFill>
                  <a:srgbClr val="383838"/>
                </a:solidFill>
                <a:effectLst/>
              </a:rPr>
              <a:t>).</a:t>
            </a:r>
            <a:r>
              <a:rPr lang="en-US" dirty="0">
                <a:solidFill>
                  <a:srgbClr val="248700"/>
                </a:solidFill>
                <a:effectLst/>
              </a:rPr>
              <a:t>Assembly</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0F54D6"/>
                </a:solidFill>
                <a:effectLst/>
              </a:rPr>
              <a:t>base</a:t>
            </a:r>
            <a:r>
              <a:rPr lang="en-US" b="1" dirty="0" err="1">
                <a:solidFill>
                  <a:srgbClr val="383838"/>
                </a:solidFill>
                <a:effectLst/>
              </a:rPr>
              <a:t>.</a:t>
            </a:r>
            <a:r>
              <a:rPr lang="en-US" dirty="0" err="1">
                <a:solidFill>
                  <a:srgbClr val="6B2FBA"/>
                </a:solidFill>
                <a:effectLst/>
              </a:rPr>
              <a:t>OnModelCreating</a:t>
            </a:r>
            <a:r>
              <a:rPr lang="en-US" b="1" dirty="0">
                <a:solidFill>
                  <a:srgbClr val="383838"/>
                </a:solidFill>
                <a:effectLst/>
              </a:rPr>
              <a:t>(</a:t>
            </a:r>
            <a:r>
              <a:rPr lang="en-US" dirty="0">
                <a:solidFill>
                  <a:srgbClr val="1B6600"/>
                </a:solidFill>
                <a:effectLst/>
              </a:rPr>
              <a:t>builder</a:t>
            </a:r>
            <a:r>
              <a:rPr lang="en-US" b="1" dirty="0">
                <a:solidFill>
                  <a:srgbClr val="383838"/>
                </a:solidFill>
                <a:effectLst/>
              </a:rPr>
              <a:t>);</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29927483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C2FE8-F9EC-EC1D-D359-CF9311C2C65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07B591F-81EA-8456-C688-E3262CF5353E}"/>
              </a:ext>
            </a:extLst>
          </p:cNvPr>
          <p:cNvSpPr>
            <a:spLocks noGrp="1"/>
          </p:cNvSpPr>
          <p:nvPr>
            <p:ph type="title"/>
          </p:nvPr>
        </p:nvSpPr>
        <p:spPr>
          <a:xfrm>
            <a:off x="1118586" y="720000"/>
            <a:ext cx="10041414" cy="1296000"/>
          </a:xfrm>
        </p:spPr>
        <p:txBody>
          <a:bodyPr/>
          <a:lstStyle/>
          <a:p>
            <a:r>
              <a:rPr lang="en-US" dirty="0"/>
              <a:t>Keeping it DRY (with magic 🪄)</a:t>
            </a:r>
          </a:p>
        </p:txBody>
      </p:sp>
      <p:sp>
        <p:nvSpPr>
          <p:cNvPr id="4" name="TextBox 3">
            <a:extLst>
              <a:ext uri="{FF2B5EF4-FFF2-40B4-BE49-F238E27FC236}">
                <a16:creationId xmlns:a16="http://schemas.microsoft.com/office/drawing/2014/main" id="{42C3BC8E-7F94-E1CD-18AD-EBCE932F3D0F}"/>
              </a:ext>
            </a:extLst>
          </p:cNvPr>
          <p:cNvSpPr txBox="1"/>
          <p:nvPr/>
        </p:nvSpPr>
        <p:spPr>
          <a:xfrm>
            <a:off x="781233" y="1749740"/>
            <a:ext cx="10848513" cy="3970318"/>
          </a:xfrm>
          <a:prstGeom prst="rect">
            <a:avLst/>
          </a:prstGeom>
          <a:noFill/>
        </p:spPr>
        <p:txBody>
          <a:bodyPr wrap="square">
            <a:spAutoFit/>
          </a:bodyPr>
          <a:lstStyle/>
          <a:p>
            <a:r>
              <a:rPr lang="en-US" dirty="0">
                <a:solidFill>
                  <a:srgbClr val="0F54D6"/>
                </a:solidFill>
                <a:effectLst/>
              </a:rPr>
              <a:t>public static class </a:t>
            </a:r>
            <a:r>
              <a:rPr lang="en-US" dirty="0" err="1">
                <a:solidFill>
                  <a:srgbClr val="8C6C41"/>
                </a:solidFill>
                <a:effectLst/>
              </a:rPr>
              <a:t>QueryFilterExtensions</a:t>
            </a:r>
            <a:br>
              <a:rPr lang="en-US" dirty="0">
                <a:solidFill>
                  <a:srgbClr val="8C6C41"/>
                </a:solidFill>
                <a:effectLst/>
              </a:rPr>
            </a:b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public static </a:t>
            </a:r>
            <a:r>
              <a:rPr lang="en-US" dirty="0" err="1">
                <a:solidFill>
                  <a:srgbClr val="8C6C41"/>
                </a:solidFill>
                <a:effectLst/>
              </a:rPr>
              <a:t>EntityTypeBuilder</a:t>
            </a:r>
            <a:r>
              <a:rPr lang="en-US" dirty="0">
                <a:solidFill>
                  <a:srgbClr val="8C6C41"/>
                </a:solidFill>
                <a:effectLst/>
              </a:rPr>
              <a:t> </a:t>
            </a:r>
            <a:r>
              <a:rPr lang="en-US" dirty="0" err="1">
                <a:solidFill>
                  <a:srgbClr val="6B2FBA"/>
                </a:solidFill>
                <a:effectLst/>
              </a:rPr>
              <a:t>HasQueryFilter</a:t>
            </a:r>
            <a:r>
              <a:rPr lang="en-US" dirty="0">
                <a:solidFill>
                  <a:srgbClr val="383838"/>
                </a:solidFill>
                <a:effectLst/>
              </a:rPr>
              <a:t>&lt;</a:t>
            </a:r>
            <a:r>
              <a:rPr lang="en-US" dirty="0">
                <a:solidFill>
                  <a:srgbClr val="8C6C41"/>
                </a:solidFill>
                <a:effectLst/>
              </a:rPr>
              <a:t>T</a:t>
            </a:r>
            <a:r>
              <a:rPr lang="en-US" dirty="0">
                <a:solidFill>
                  <a:srgbClr val="383838"/>
                </a:solidFill>
                <a:effectLst/>
              </a:rPr>
              <a:t>&gt;</a:t>
            </a:r>
            <a:r>
              <a:rPr lang="en-US" b="1" dirty="0">
                <a:solidFill>
                  <a:srgbClr val="383838"/>
                </a:solidFill>
                <a:effectLst/>
              </a:rPr>
              <a:t>(</a:t>
            </a:r>
            <a:r>
              <a:rPr lang="en-US" dirty="0">
                <a:solidFill>
                  <a:srgbClr val="0F54D6"/>
                </a:solidFill>
                <a:effectLst/>
              </a:rPr>
              <a:t>this </a:t>
            </a:r>
            <a:r>
              <a:rPr lang="en-US" dirty="0" err="1">
                <a:solidFill>
                  <a:srgbClr val="8C6C41"/>
                </a:solidFill>
                <a:effectLst/>
              </a:rPr>
              <a:t>EntityTypeBuilder</a:t>
            </a:r>
            <a:r>
              <a:rPr lang="en-US" dirty="0">
                <a:solidFill>
                  <a:srgbClr val="8C6C41"/>
                </a:solidFill>
                <a:effectLst/>
              </a:rPr>
              <a:t> </a:t>
            </a:r>
            <a:r>
              <a:rPr lang="en-US" dirty="0" err="1">
                <a:solidFill>
                  <a:srgbClr val="1B6600"/>
                </a:solidFill>
                <a:effectLst/>
              </a:rPr>
              <a:t>entityTypeBuilder</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8C6C41"/>
                </a:solidFill>
                <a:effectLst/>
              </a:rPr>
              <a:t>Expression</a:t>
            </a:r>
            <a:r>
              <a:rPr lang="en-US" dirty="0">
                <a:solidFill>
                  <a:srgbClr val="383838"/>
                </a:solidFill>
                <a:effectLst/>
              </a:rPr>
              <a:t>&lt;</a:t>
            </a:r>
            <a:r>
              <a:rPr lang="en-US" dirty="0">
                <a:solidFill>
                  <a:srgbClr val="635237"/>
                </a:solidFill>
                <a:effectLst/>
              </a:rPr>
              <a:t>Func</a:t>
            </a:r>
            <a:r>
              <a:rPr lang="en-US" dirty="0">
                <a:solidFill>
                  <a:srgbClr val="383838"/>
                </a:solidFill>
                <a:effectLst/>
              </a:rPr>
              <a:t>&lt;</a:t>
            </a:r>
            <a:r>
              <a:rPr lang="en-US" dirty="0">
                <a:solidFill>
                  <a:srgbClr val="8C6C41"/>
                </a:solidFill>
                <a:effectLst/>
              </a:rPr>
              <a:t>T</a:t>
            </a:r>
            <a:r>
              <a:rPr lang="en-US" b="1" dirty="0">
                <a:solidFill>
                  <a:srgbClr val="383838"/>
                </a:solidFill>
                <a:effectLst/>
              </a:rPr>
              <a:t>, </a:t>
            </a:r>
            <a:r>
              <a:rPr lang="en-US" dirty="0">
                <a:solidFill>
                  <a:srgbClr val="0F54D6"/>
                </a:solidFill>
                <a:effectLst/>
              </a:rPr>
              <a:t>bool</a:t>
            </a:r>
            <a:r>
              <a:rPr lang="en-US" dirty="0">
                <a:solidFill>
                  <a:srgbClr val="383838"/>
                </a:solidFill>
                <a:effectLst/>
              </a:rPr>
              <a:t>&gt;&gt; </a:t>
            </a:r>
            <a:r>
              <a:rPr lang="en-US" dirty="0" err="1">
                <a:solidFill>
                  <a:srgbClr val="1B6600"/>
                </a:solidFill>
                <a:effectLst/>
              </a:rPr>
              <a:t>filterExpression</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        </a:t>
            </a:r>
            <a:r>
              <a:rPr lang="en-US" dirty="0">
                <a:solidFill>
                  <a:srgbClr val="0F54D6"/>
                </a:solidFill>
                <a:effectLst/>
              </a:rPr>
              <a:t>var </a:t>
            </a:r>
            <a:r>
              <a:rPr lang="en-US" dirty="0">
                <a:solidFill>
                  <a:srgbClr val="1B6600"/>
                </a:solidFill>
                <a:effectLst/>
              </a:rPr>
              <a:t>param </a:t>
            </a:r>
            <a:r>
              <a:rPr lang="en-US" dirty="0">
                <a:solidFill>
                  <a:srgbClr val="383838"/>
                </a:solidFill>
                <a:effectLst/>
              </a:rPr>
              <a:t>= </a:t>
            </a:r>
            <a:r>
              <a:rPr lang="en-US" dirty="0" err="1">
                <a:solidFill>
                  <a:srgbClr val="8C6C41"/>
                </a:solidFill>
                <a:effectLst/>
              </a:rPr>
              <a:t>Expression</a:t>
            </a:r>
            <a:r>
              <a:rPr lang="en-US" b="1" dirty="0" err="1">
                <a:solidFill>
                  <a:srgbClr val="383838"/>
                </a:solidFill>
                <a:effectLst/>
              </a:rPr>
              <a:t>.</a:t>
            </a:r>
            <a:r>
              <a:rPr lang="en-US" dirty="0" err="1">
                <a:solidFill>
                  <a:srgbClr val="6B2FBA"/>
                </a:solidFill>
                <a:effectLst/>
              </a:rPr>
              <a:t>Parameter</a:t>
            </a:r>
            <a:r>
              <a:rPr lang="en-US" b="1" dirty="0">
                <a:solidFill>
                  <a:srgbClr val="383838"/>
                </a:solidFill>
                <a:effectLst/>
              </a:rPr>
              <a:t>(</a:t>
            </a:r>
            <a:r>
              <a:rPr lang="en-US" dirty="0" err="1">
                <a:solidFill>
                  <a:srgbClr val="1B6600"/>
                </a:solidFill>
                <a:effectLst/>
              </a:rPr>
              <a:t>entityTypeBuilder</a:t>
            </a:r>
            <a:r>
              <a:rPr lang="en-US" b="1" dirty="0" err="1">
                <a:solidFill>
                  <a:srgbClr val="383838"/>
                </a:solidFill>
                <a:effectLst/>
              </a:rPr>
              <a:t>.</a:t>
            </a:r>
            <a:r>
              <a:rPr lang="en-US" dirty="0" err="1">
                <a:solidFill>
                  <a:srgbClr val="248700"/>
                </a:solidFill>
                <a:effectLst/>
              </a:rPr>
              <a:t>Metadata</a:t>
            </a:r>
            <a:r>
              <a:rPr lang="en-US" b="1" dirty="0" err="1">
                <a:solidFill>
                  <a:srgbClr val="383838"/>
                </a:solidFill>
                <a:effectLst/>
              </a:rPr>
              <a:t>.</a:t>
            </a:r>
            <a:r>
              <a:rPr lang="en-US" dirty="0" err="1">
                <a:solidFill>
                  <a:srgbClr val="248700"/>
                </a:solidFill>
                <a:effectLst/>
              </a:rPr>
              <a:t>ClrType</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a:solidFill>
                  <a:srgbClr val="0F54D6"/>
                </a:solidFill>
                <a:effectLst/>
              </a:rPr>
              <a:t>var </a:t>
            </a:r>
            <a:r>
              <a:rPr lang="en-US" dirty="0">
                <a:solidFill>
                  <a:srgbClr val="1B6600"/>
                </a:solidFill>
                <a:effectLst/>
              </a:rPr>
              <a:t>body </a:t>
            </a:r>
            <a:r>
              <a:rPr lang="en-US" dirty="0">
                <a:solidFill>
                  <a:srgbClr val="383838"/>
                </a:solidFill>
                <a:effectLst/>
              </a:rPr>
              <a:t>= </a:t>
            </a:r>
            <a:r>
              <a:rPr lang="en-US" dirty="0" err="1">
                <a:solidFill>
                  <a:srgbClr val="8C6C41"/>
                </a:solidFill>
                <a:effectLst/>
              </a:rPr>
              <a:t>ReplacingExpressionVisitor</a:t>
            </a:r>
            <a:r>
              <a:rPr lang="en-US" b="1" dirty="0" err="1">
                <a:solidFill>
                  <a:srgbClr val="383838"/>
                </a:solidFill>
                <a:effectLst/>
              </a:rPr>
              <a:t>.</a:t>
            </a:r>
            <a:r>
              <a:rPr lang="en-US" dirty="0" err="1">
                <a:solidFill>
                  <a:srgbClr val="6B2FBA"/>
                </a:solidFill>
                <a:effectLst/>
              </a:rPr>
              <a:t>Replace</a:t>
            </a:r>
            <a:r>
              <a:rPr lang="en-US" b="1" dirty="0">
                <a:solidFill>
                  <a:srgbClr val="383838"/>
                </a:solidFill>
                <a:effectLst/>
              </a:rPr>
              <a:t>(</a:t>
            </a:r>
            <a:r>
              <a:rPr lang="en-US" dirty="0" err="1">
                <a:solidFill>
                  <a:srgbClr val="1B6600"/>
                </a:solidFill>
                <a:effectLst/>
              </a:rPr>
              <a:t>filterExpression</a:t>
            </a:r>
            <a:r>
              <a:rPr lang="en-US" b="1" dirty="0" err="1">
                <a:solidFill>
                  <a:srgbClr val="383838"/>
                </a:solidFill>
                <a:effectLst/>
              </a:rPr>
              <a:t>.</a:t>
            </a:r>
            <a:r>
              <a:rPr lang="en-US" dirty="0" err="1">
                <a:solidFill>
                  <a:srgbClr val="248700"/>
                </a:solidFill>
                <a:effectLst/>
              </a:rPr>
              <a:t>Parameters</a:t>
            </a:r>
            <a:r>
              <a:rPr lang="en-US" b="1" dirty="0" err="1">
                <a:solidFill>
                  <a:srgbClr val="383838"/>
                </a:solidFill>
                <a:effectLst/>
              </a:rPr>
              <a:t>.</a:t>
            </a:r>
            <a:r>
              <a:rPr lang="en-US" dirty="0" err="1">
                <a:solidFill>
                  <a:srgbClr val="6B2FBA"/>
                </a:solidFill>
                <a:effectLst/>
              </a:rPr>
              <a:t>Single</a:t>
            </a:r>
            <a:r>
              <a:rPr lang="en-US" b="1" dirty="0">
                <a:solidFill>
                  <a:srgbClr val="383838"/>
                </a:solidFill>
                <a:effectLst/>
              </a:rPr>
              <a:t>(), </a:t>
            </a:r>
            <a:r>
              <a:rPr lang="en-US" dirty="0">
                <a:solidFill>
                  <a:srgbClr val="1B6600"/>
                </a:solidFill>
                <a:effectLst/>
              </a:rPr>
              <a:t>param</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r>
              <a:rPr lang="en-US" dirty="0" err="1">
                <a:solidFill>
                  <a:srgbClr val="1B6600"/>
                </a:solidFill>
                <a:effectLst/>
              </a:rPr>
              <a:t>filterExpression</a:t>
            </a:r>
            <a:r>
              <a:rPr lang="en-US" b="1" dirty="0" err="1">
                <a:solidFill>
                  <a:srgbClr val="383838"/>
                </a:solidFill>
                <a:effectLst/>
              </a:rPr>
              <a:t>.</a:t>
            </a:r>
            <a:r>
              <a:rPr lang="en-US" dirty="0" err="1">
                <a:solidFill>
                  <a:srgbClr val="248700"/>
                </a:solidFill>
                <a:effectLst/>
              </a:rPr>
              <a:t>Body</a:t>
            </a:r>
            <a:r>
              <a:rPr lang="en-US" b="1" dirty="0">
                <a:solidFill>
                  <a:srgbClr val="383838"/>
                </a:solidFill>
                <a:effectLst/>
              </a:rPr>
              <a:t>);</a:t>
            </a:r>
            <a:br>
              <a:rPr lang="en-US" b="1" dirty="0">
                <a:solidFill>
                  <a:srgbClr val="383838"/>
                </a:solidFill>
                <a:effectLst/>
              </a:rPr>
            </a:br>
            <a:br>
              <a:rPr lang="en-US" b="1" dirty="0">
                <a:solidFill>
                  <a:srgbClr val="383838"/>
                </a:solidFill>
                <a:effectLst/>
              </a:rPr>
            </a:br>
            <a:r>
              <a:rPr lang="en-US" b="1" dirty="0">
                <a:solidFill>
                  <a:srgbClr val="383838"/>
                </a:solidFill>
                <a:effectLst/>
              </a:rPr>
              <a:t>        </a:t>
            </a:r>
            <a:r>
              <a:rPr lang="en-US" dirty="0">
                <a:solidFill>
                  <a:srgbClr val="0F54D6"/>
                </a:solidFill>
                <a:effectLst/>
              </a:rPr>
              <a:t>var </a:t>
            </a:r>
            <a:r>
              <a:rPr lang="en-US" dirty="0" err="1">
                <a:solidFill>
                  <a:srgbClr val="1B6600"/>
                </a:solidFill>
                <a:effectLst/>
              </a:rPr>
              <a:t>lambdaExp</a:t>
            </a:r>
            <a:r>
              <a:rPr lang="en-US" dirty="0">
                <a:solidFill>
                  <a:srgbClr val="1B6600"/>
                </a:solidFill>
                <a:effectLst/>
              </a:rPr>
              <a:t> </a:t>
            </a:r>
            <a:r>
              <a:rPr lang="en-US" dirty="0">
                <a:solidFill>
                  <a:srgbClr val="383838"/>
                </a:solidFill>
                <a:effectLst/>
              </a:rPr>
              <a:t>= </a:t>
            </a:r>
            <a:r>
              <a:rPr lang="en-US" dirty="0" err="1">
                <a:solidFill>
                  <a:srgbClr val="8C6C41"/>
                </a:solidFill>
                <a:effectLst/>
              </a:rPr>
              <a:t>Expression</a:t>
            </a:r>
            <a:r>
              <a:rPr lang="en-US" b="1" dirty="0" err="1">
                <a:solidFill>
                  <a:srgbClr val="383838"/>
                </a:solidFill>
                <a:effectLst/>
              </a:rPr>
              <a:t>.</a:t>
            </a:r>
            <a:r>
              <a:rPr lang="en-US" dirty="0" err="1">
                <a:solidFill>
                  <a:srgbClr val="6B2FBA"/>
                </a:solidFill>
                <a:effectLst/>
              </a:rPr>
              <a:t>Lambda</a:t>
            </a:r>
            <a:r>
              <a:rPr lang="en-US" b="1" dirty="0">
                <a:solidFill>
                  <a:srgbClr val="383838"/>
                </a:solidFill>
                <a:effectLst/>
              </a:rPr>
              <a:t>(</a:t>
            </a:r>
            <a:r>
              <a:rPr lang="en-US" dirty="0">
                <a:solidFill>
                  <a:srgbClr val="1B6600"/>
                </a:solidFill>
                <a:effectLst/>
              </a:rPr>
              <a:t>body</a:t>
            </a:r>
            <a:r>
              <a:rPr lang="en-US" b="1" dirty="0">
                <a:solidFill>
                  <a:srgbClr val="383838"/>
                </a:solidFill>
                <a:effectLst/>
              </a:rPr>
              <a:t>, </a:t>
            </a:r>
            <a:r>
              <a:rPr lang="en-US" dirty="0">
                <a:solidFill>
                  <a:srgbClr val="1B6600"/>
                </a:solidFill>
                <a:effectLst/>
              </a:rPr>
              <a:t>param</a:t>
            </a:r>
            <a:r>
              <a:rPr lang="en-US" b="1" dirty="0">
                <a:solidFill>
                  <a:srgbClr val="383838"/>
                </a:solidFill>
                <a:effectLst/>
              </a:rPr>
              <a:t>);</a:t>
            </a:r>
            <a:br>
              <a:rPr lang="en-US" b="1" dirty="0">
                <a:solidFill>
                  <a:srgbClr val="383838"/>
                </a:solidFill>
                <a:effectLst/>
              </a:rPr>
            </a:br>
            <a:br>
              <a:rPr lang="en-US" b="1" dirty="0">
                <a:solidFill>
                  <a:srgbClr val="383838"/>
                </a:solidFill>
                <a:effectLst/>
              </a:rPr>
            </a:br>
            <a:r>
              <a:rPr lang="en-US" b="1" dirty="0">
                <a:solidFill>
                  <a:srgbClr val="383838"/>
                </a:solidFill>
                <a:effectLst/>
              </a:rPr>
              <a:t>        </a:t>
            </a:r>
            <a:r>
              <a:rPr lang="en-US" dirty="0">
                <a:solidFill>
                  <a:srgbClr val="0F54D6"/>
                </a:solidFill>
                <a:effectLst/>
              </a:rPr>
              <a:t>return </a:t>
            </a:r>
            <a:r>
              <a:rPr lang="en-US" dirty="0" err="1">
                <a:solidFill>
                  <a:srgbClr val="1B6600"/>
                </a:solidFill>
                <a:effectLst/>
              </a:rPr>
              <a:t>entityTypeBuilder</a:t>
            </a:r>
            <a:r>
              <a:rPr lang="en-US" b="1" dirty="0" err="1">
                <a:solidFill>
                  <a:srgbClr val="383838"/>
                </a:solidFill>
                <a:effectLst/>
              </a:rPr>
              <a:t>.</a:t>
            </a:r>
            <a:r>
              <a:rPr lang="en-US" dirty="0" err="1">
                <a:solidFill>
                  <a:srgbClr val="6B2FBA"/>
                </a:solidFill>
                <a:effectLst/>
              </a:rPr>
              <a:t>HasQueryFilter</a:t>
            </a:r>
            <a:r>
              <a:rPr lang="en-US" b="1" dirty="0">
                <a:solidFill>
                  <a:srgbClr val="383838"/>
                </a:solidFill>
                <a:effectLst/>
              </a:rPr>
              <a:t>(</a:t>
            </a:r>
            <a:r>
              <a:rPr lang="en-US" dirty="0" err="1">
                <a:solidFill>
                  <a:srgbClr val="1B6600"/>
                </a:solidFill>
                <a:effectLst/>
              </a:rPr>
              <a:t>lambdaExp</a:t>
            </a:r>
            <a:r>
              <a:rPr lang="en-US" b="1" dirty="0">
                <a:solidFill>
                  <a:srgbClr val="383838"/>
                </a:solidFill>
                <a:effectLst/>
              </a:rPr>
              <a:t>);</a:t>
            </a:r>
            <a:br>
              <a:rPr lang="en-US" b="1" dirty="0">
                <a:solidFill>
                  <a:srgbClr val="383838"/>
                </a:solidFill>
                <a:effectLst/>
              </a:rPr>
            </a:br>
            <a:r>
              <a:rPr lang="en-US" b="1" dirty="0">
                <a:solidFill>
                  <a:srgbClr val="383838"/>
                </a:solidFill>
                <a:effectLst/>
              </a:rPr>
              <a:t>    }</a:t>
            </a:r>
            <a:br>
              <a:rPr lang="en-US" b="1" dirty="0">
                <a:solidFill>
                  <a:srgbClr val="383838"/>
                </a:solidFill>
                <a:effectLst/>
              </a:rPr>
            </a:br>
            <a:r>
              <a:rPr lang="en-US" b="1" dirty="0">
                <a:solidFill>
                  <a:srgbClr val="383838"/>
                </a:solidFill>
                <a:effectLst/>
              </a:rPr>
              <a:t>}</a:t>
            </a:r>
            <a:endParaRPr lang="en-US" dirty="0">
              <a:solidFill>
                <a:srgbClr val="202020"/>
              </a:solidFill>
              <a:effectLst/>
            </a:endParaRPr>
          </a:p>
        </p:txBody>
      </p:sp>
    </p:spTree>
    <p:extLst>
      <p:ext uri="{BB962C8B-B14F-4D97-AF65-F5344CB8AC3E}">
        <p14:creationId xmlns:p14="http://schemas.microsoft.com/office/powerpoint/2010/main" val="388440360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552011F-7353-0CF8-8AD4-AE908A15B1F5}"/>
              </a:ext>
            </a:extLst>
          </p:cNvPr>
          <p:cNvSpPr>
            <a:spLocks noGrp="1"/>
          </p:cNvSpPr>
          <p:nvPr>
            <p:ph idx="1"/>
          </p:nvPr>
        </p:nvSpPr>
        <p:spPr>
          <a:xfrm>
            <a:off x="1305728" y="2025728"/>
            <a:ext cx="9864000" cy="4140000"/>
          </a:xfrm>
        </p:spPr>
        <p:txBody>
          <a:bodyPr/>
          <a:lstStyle/>
          <a:p>
            <a:r>
              <a:rPr lang="en-US" dirty="0"/>
              <a:t>Code on </a:t>
            </a:r>
            <a:r>
              <a:rPr lang="en-US" dirty="0" err="1"/>
              <a:t>github</a:t>
            </a:r>
            <a:endParaRPr lang="en-US" dirty="0"/>
          </a:p>
          <a:p>
            <a:pPr lvl="1"/>
            <a:r>
              <a:rPr lang="en-US" dirty="0"/>
              <a:t>https://</a:t>
            </a:r>
            <a:r>
              <a:rPr lang="en-US" dirty="0" err="1"/>
              <a:t>github.com</a:t>
            </a:r>
            <a:r>
              <a:rPr lang="en-US" dirty="0"/>
              <a:t>/</a:t>
            </a:r>
            <a:r>
              <a:rPr lang="en-US" dirty="0" err="1"/>
              <a:t>RubMertens</a:t>
            </a:r>
            <a:r>
              <a:rPr lang="en-US" dirty="0"/>
              <a:t>/presentation-multi-tenant-apps</a:t>
            </a:r>
          </a:p>
        </p:txBody>
      </p:sp>
      <p:sp>
        <p:nvSpPr>
          <p:cNvPr id="3" name="Title 2">
            <a:extLst>
              <a:ext uri="{FF2B5EF4-FFF2-40B4-BE49-F238E27FC236}">
                <a16:creationId xmlns:a16="http://schemas.microsoft.com/office/drawing/2014/main" id="{682CD234-AD5D-16B7-6678-BAB93240CFEB}"/>
              </a:ext>
            </a:extLst>
          </p:cNvPr>
          <p:cNvSpPr>
            <a:spLocks noGrp="1"/>
          </p:cNvSpPr>
          <p:nvPr>
            <p:ph type="title"/>
          </p:nvPr>
        </p:nvSpPr>
        <p:spPr/>
        <p:txBody>
          <a:bodyPr/>
          <a:lstStyle/>
          <a:p>
            <a:r>
              <a:rPr lang="en-US" dirty="0"/>
              <a:t>Where to find stuff</a:t>
            </a:r>
          </a:p>
        </p:txBody>
      </p:sp>
    </p:spTree>
    <p:extLst>
      <p:ext uri="{BB962C8B-B14F-4D97-AF65-F5344CB8AC3E}">
        <p14:creationId xmlns:p14="http://schemas.microsoft.com/office/powerpoint/2010/main" val="3217444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A1A429-0AFF-E539-08DB-A299AF12308E}"/>
              </a:ext>
            </a:extLst>
          </p:cNvPr>
          <p:cNvSpPr>
            <a:spLocks noGrp="1"/>
          </p:cNvSpPr>
          <p:nvPr>
            <p:ph idx="1"/>
          </p:nvPr>
        </p:nvSpPr>
        <p:spPr/>
        <p:txBody>
          <a:bodyPr/>
          <a:lstStyle/>
          <a:p>
            <a:r>
              <a:rPr lang="en-US" dirty="0"/>
              <a:t>Running your software for multiple clients (aka tenants) at once</a:t>
            </a:r>
          </a:p>
        </p:txBody>
      </p:sp>
      <p:sp>
        <p:nvSpPr>
          <p:cNvPr id="3" name="Title 2">
            <a:extLst>
              <a:ext uri="{FF2B5EF4-FFF2-40B4-BE49-F238E27FC236}">
                <a16:creationId xmlns:a16="http://schemas.microsoft.com/office/drawing/2014/main" id="{CA5CB007-4452-3B86-2367-9524CB3DA6F5}"/>
              </a:ext>
            </a:extLst>
          </p:cNvPr>
          <p:cNvSpPr>
            <a:spLocks noGrp="1"/>
          </p:cNvSpPr>
          <p:nvPr>
            <p:ph type="title"/>
          </p:nvPr>
        </p:nvSpPr>
        <p:spPr/>
        <p:txBody>
          <a:bodyPr/>
          <a:lstStyle/>
          <a:p>
            <a:r>
              <a:rPr lang="en-US" dirty="0"/>
              <a:t>What is it?</a:t>
            </a:r>
          </a:p>
        </p:txBody>
      </p:sp>
    </p:spTree>
    <p:extLst>
      <p:ext uri="{BB962C8B-B14F-4D97-AF65-F5344CB8AC3E}">
        <p14:creationId xmlns:p14="http://schemas.microsoft.com/office/powerpoint/2010/main" val="227854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Content Placeholder 1">
            <a:extLst>
              <a:ext uri="{FF2B5EF4-FFF2-40B4-BE49-F238E27FC236}">
                <a16:creationId xmlns:a16="http://schemas.microsoft.com/office/drawing/2014/main" id="{89733A27-C460-20B5-8E63-CB678F2A7502}"/>
              </a:ext>
            </a:extLst>
          </p:cNvPr>
          <p:cNvSpPr>
            <a:spLocks noGrp="1"/>
          </p:cNvSpPr>
          <p:nvPr>
            <p:ph sz="half" idx="1"/>
          </p:nvPr>
        </p:nvSpPr>
        <p:spPr>
          <a:xfrm>
            <a:off x="1296000" y="2016000"/>
            <a:ext cx="9164182" cy="4140000"/>
          </a:xfrm>
        </p:spPr>
        <p:txBody>
          <a:bodyPr/>
          <a:lstStyle/>
          <a:p>
            <a:r>
              <a:rPr lang="en-US" dirty="0"/>
              <a:t>What do you think is possible?</a:t>
            </a:r>
          </a:p>
        </p:txBody>
      </p:sp>
      <p:sp>
        <p:nvSpPr>
          <p:cNvPr id="3" name="Title 2">
            <a:extLst>
              <a:ext uri="{FF2B5EF4-FFF2-40B4-BE49-F238E27FC236}">
                <a16:creationId xmlns:a16="http://schemas.microsoft.com/office/drawing/2014/main" id="{CA5CB007-4452-3B86-2367-9524CB3DA6F5}"/>
              </a:ext>
            </a:extLst>
          </p:cNvPr>
          <p:cNvSpPr>
            <a:spLocks noGrp="1"/>
          </p:cNvSpPr>
          <p:nvPr>
            <p:ph type="title"/>
          </p:nvPr>
        </p:nvSpPr>
        <p:spPr>
          <a:xfrm>
            <a:off x="1296000" y="720000"/>
            <a:ext cx="9864000" cy="1296000"/>
          </a:xfrm>
        </p:spPr>
        <p:txBody>
          <a:bodyPr anchor="t">
            <a:normAutofit/>
          </a:bodyPr>
          <a:lstStyle/>
          <a:p>
            <a:r>
              <a:rPr lang="en-US" dirty="0"/>
              <a:t>Not all Multi-tenancy is equal</a:t>
            </a:r>
          </a:p>
        </p:txBody>
      </p:sp>
    </p:spTree>
    <p:extLst>
      <p:ext uri="{BB962C8B-B14F-4D97-AF65-F5344CB8AC3E}">
        <p14:creationId xmlns:p14="http://schemas.microsoft.com/office/powerpoint/2010/main" val="2416328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 educational infographic-style illustration representing different types of multi-tenancy in software architecture. The image is divided into three sections, each labeled and illustrated: 1) 'Database-per-tenant' showing multiple separate databases connected to a central application, 2) 'Shared database, separate schema' showing one database with multiple distinct schemas for each tenant, and 3) 'Shared database, shared schema' showing one database and schema with rows labeled by tenant ID. The illustration includes cloud icons, server icons, and labeled arrows to indicate data flow. Modern flat design, clean and easy to understand.">
            <a:extLst>
              <a:ext uri="{FF2B5EF4-FFF2-40B4-BE49-F238E27FC236}">
                <a16:creationId xmlns:a16="http://schemas.microsoft.com/office/drawing/2014/main" id="{AA4FB256-2999-02C8-03AE-C8367448642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2667736" y="0"/>
            <a:ext cx="6856527" cy="6856527"/>
          </a:xfrm>
          <a:prstGeom prst="rect">
            <a:avLst/>
          </a:prstGeom>
          <a:solidFill>
            <a:srgbClr val="FFFFFF"/>
          </a:solidFill>
        </p:spPr>
      </p:pic>
    </p:spTree>
    <p:extLst>
      <p:ext uri="{BB962C8B-B14F-4D97-AF65-F5344CB8AC3E}">
        <p14:creationId xmlns:p14="http://schemas.microsoft.com/office/powerpoint/2010/main" val="4052027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8FBA2BC-B26D-D3D0-05A9-473D7EE16006}"/>
              </a:ext>
            </a:extLst>
          </p:cNvPr>
          <p:cNvSpPr>
            <a:spLocks noGrp="1"/>
          </p:cNvSpPr>
          <p:nvPr>
            <p:ph sz="half" idx="1"/>
          </p:nvPr>
        </p:nvSpPr>
        <p:spPr/>
        <p:txBody>
          <a:bodyPr/>
          <a:lstStyle/>
          <a:p>
            <a:endParaRPr lang="en-US"/>
          </a:p>
        </p:txBody>
      </p:sp>
      <p:sp>
        <p:nvSpPr>
          <p:cNvPr id="3" name="Content Placeholder 2">
            <a:extLst>
              <a:ext uri="{FF2B5EF4-FFF2-40B4-BE49-F238E27FC236}">
                <a16:creationId xmlns:a16="http://schemas.microsoft.com/office/drawing/2014/main" id="{FEAD0B4F-1787-F715-51C2-451C6FC368CD}"/>
              </a:ext>
            </a:extLst>
          </p:cNvPr>
          <p:cNvSpPr>
            <a:spLocks noGrp="1"/>
          </p:cNvSpPr>
          <p:nvPr>
            <p:ph sz="half" idx="2"/>
          </p:nvPr>
        </p:nvSpPr>
        <p:spPr/>
        <p:txBody>
          <a:bodyPr/>
          <a:lstStyle/>
          <a:p>
            <a:endParaRPr lang="en-US"/>
          </a:p>
        </p:txBody>
      </p:sp>
      <p:sp>
        <p:nvSpPr>
          <p:cNvPr id="4" name="Title 3">
            <a:extLst>
              <a:ext uri="{FF2B5EF4-FFF2-40B4-BE49-F238E27FC236}">
                <a16:creationId xmlns:a16="http://schemas.microsoft.com/office/drawing/2014/main" id="{A09CD3A3-F333-7D32-10F2-0CEB17575384}"/>
              </a:ext>
            </a:extLst>
          </p:cNvPr>
          <p:cNvSpPr>
            <a:spLocks noGrp="1"/>
          </p:cNvSpPr>
          <p:nvPr>
            <p:ph type="title"/>
          </p:nvPr>
        </p:nvSpPr>
        <p:spPr/>
        <p:txBody>
          <a:bodyPr/>
          <a:lstStyle/>
          <a:p>
            <a:endParaRPr lang="en-US"/>
          </a:p>
        </p:txBody>
      </p:sp>
      <p:pic>
        <p:nvPicPr>
          <p:cNvPr id="5" name="Picture 6">
            <a:extLst>
              <a:ext uri="{FF2B5EF4-FFF2-40B4-BE49-F238E27FC236}">
                <a16:creationId xmlns:a16="http://schemas.microsoft.com/office/drawing/2014/main" id="{3DAED1B0-E49A-6BE6-C785-54A45AFFE8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493" r="-3" b="-3"/>
          <a:stretch/>
        </p:blipFill>
        <p:spPr bwMode="auto">
          <a:xfrm>
            <a:off x="1780161" y="-6526"/>
            <a:ext cx="7684851" cy="6695135"/>
          </a:xfrm>
          <a:prstGeom prst="rect">
            <a:avLst/>
          </a:prstGeom>
          <a:solidFill>
            <a:srgbClr val="FFFFFF"/>
          </a:solidFill>
        </p:spPr>
      </p:pic>
    </p:spTree>
    <p:extLst>
      <p:ext uri="{BB962C8B-B14F-4D97-AF65-F5344CB8AC3E}">
        <p14:creationId xmlns:p14="http://schemas.microsoft.com/office/powerpoint/2010/main" val="2417402655"/>
      </p:ext>
    </p:extLst>
  </p:cSld>
  <p:clrMapOvr>
    <a:masterClrMapping/>
  </p:clrMapOvr>
</p:sld>
</file>

<file path=ppt/theme/theme1.xml><?xml version="1.0" encoding="utf-8"?>
<a:theme xmlns:a="http://schemas.openxmlformats.org/drawingml/2006/main" name="Info Support - licht">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1.pptx" id="{E12A7FFC-5261-44CB-A0EF-2FCB06FFBEF8}" vid="{C721C797-D2A4-441A-ABF5-61EFA57AA112}"/>
    </a:ext>
  </a:extLst>
</a:theme>
</file>

<file path=ppt/theme/theme2.xml><?xml version="1.0" encoding="utf-8"?>
<a:theme xmlns:a="http://schemas.openxmlformats.org/drawingml/2006/main" name="Info Support - donker">
  <a:themeElements>
    <a:clrScheme name="InfoSupport">
      <a:dk1>
        <a:srgbClr val="133561"/>
      </a:dk1>
      <a:lt1>
        <a:sysClr val="window" lastClr="FFFFFF"/>
      </a:lt1>
      <a:dk2>
        <a:srgbClr val="000000"/>
      </a:dk2>
      <a:lt2>
        <a:srgbClr val="FFFFFF"/>
      </a:lt2>
      <a:accent1>
        <a:srgbClr val="133561"/>
      </a:accent1>
      <a:accent2>
        <a:srgbClr val="007FC3"/>
      </a:accent2>
      <a:accent3>
        <a:srgbClr val="CAE744"/>
      </a:accent3>
      <a:accent4>
        <a:srgbClr val="A0BBE3"/>
      </a:accent4>
      <a:accent5>
        <a:srgbClr val="8587A3"/>
      </a:accent5>
      <a:accent6>
        <a:srgbClr val="C7D64A"/>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presentatie-Info-Support-1.pptx" id="{E12A7FFC-5261-44CB-A0EF-2FCB06FFBEF8}" vid="{F99E3F2D-DEAC-4141-95B7-7DB2183304DD}"/>
    </a:ext>
  </a:extLst>
</a:theme>
</file>

<file path=ppt/theme/theme3.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Kantoorthema">
  <a:themeElements>
    <a:clrScheme name="InfoSupport">
      <a:dk1>
        <a:srgbClr val="133561"/>
      </a:dk1>
      <a:lt1>
        <a:sysClr val="window" lastClr="FFFFFF"/>
      </a:lt1>
      <a:dk2>
        <a:srgbClr val="000000"/>
      </a:dk2>
      <a:lt2>
        <a:srgbClr val="FFFFFF"/>
      </a:lt2>
      <a:accent1>
        <a:srgbClr val="133561"/>
      </a:accent1>
      <a:accent2>
        <a:srgbClr val="007FC3"/>
      </a:accent2>
      <a:accent3>
        <a:srgbClr val="7F7F7F"/>
      </a:accent3>
      <a:accent4>
        <a:srgbClr val="A5A5A5"/>
      </a:accent4>
      <a:accent5>
        <a:srgbClr val="CCCCCC"/>
      </a:accent5>
      <a:accent6>
        <a:srgbClr val="133561"/>
      </a:accent6>
      <a:hlink>
        <a:srgbClr val="007FC3"/>
      </a:hlink>
      <a:folHlink>
        <a:srgbClr val="007FC3"/>
      </a:folHlink>
    </a:clrScheme>
    <a:fontScheme name="InfoSuppor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3C9371537DC34A9D80E25F165B099C" ma:contentTypeVersion="2" ma:contentTypeDescription="Create a new document." ma:contentTypeScope="" ma:versionID="f3d787210d8e660ab22e53bf6ee10571">
  <xsd:schema xmlns:xsd="http://www.w3.org/2001/XMLSchema" xmlns:xs="http://www.w3.org/2001/XMLSchema" xmlns:p="http://schemas.microsoft.com/office/2006/metadata/properties" xmlns:ns2="c3aa38ca-e898-4ff2-b3ec-d3b89334d165" targetNamespace="http://schemas.microsoft.com/office/2006/metadata/properties" ma:root="true" ma:fieldsID="a77d9b218da29adfd3973844f42c08d4" ns2:_="">
    <xsd:import namespace="c3aa38ca-e898-4ff2-b3ec-d3b89334d16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aa38ca-e898-4ff2-b3ec-d3b89334d1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AE8C2F-0717-4D42-B44A-CAECCF122A1A}">
  <ds:schemaRefs>
    <ds:schemaRef ds:uri="http://schemas.openxmlformats.org/package/2006/metadata/core-properties"/>
    <ds:schemaRef ds:uri="http://schemas.microsoft.com/office/2006/metadata/properties"/>
    <ds:schemaRef ds:uri="http://www.w3.org/XML/1998/namespace"/>
    <ds:schemaRef ds:uri="http://purl.org/dc/terms/"/>
    <ds:schemaRef ds:uri="http://schemas.microsoft.com/office/2006/documentManagement/types"/>
    <ds:schemaRef ds:uri="c3aa38ca-e898-4ff2-b3ec-d3b89334d165"/>
    <ds:schemaRef ds:uri="http://purl.org/dc/dcmitype/"/>
    <ds:schemaRef ds:uri="http://purl.org/dc/elements/1.1/"/>
    <ds:schemaRef ds:uri="http://schemas.microsoft.com/office/infopath/2007/PartnerControls"/>
  </ds:schemaRefs>
</ds:datastoreItem>
</file>

<file path=customXml/itemProps2.xml><?xml version="1.0" encoding="utf-8"?>
<ds:datastoreItem xmlns:ds="http://schemas.openxmlformats.org/officeDocument/2006/customXml" ds:itemID="{4522A51C-073F-4C45-9170-ECE5951F4DEA}">
  <ds:schemaRefs>
    <ds:schemaRef ds:uri="http://schemas.microsoft.com/sharepoint/v3/contenttype/forms"/>
  </ds:schemaRefs>
</ds:datastoreItem>
</file>

<file path=customXml/itemProps3.xml><?xml version="1.0" encoding="utf-8"?>
<ds:datastoreItem xmlns:ds="http://schemas.openxmlformats.org/officeDocument/2006/customXml" ds:itemID="{3DE7B56F-59C8-4148-BA7E-89984C36B7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3aa38ca-e898-4ff2-b3ec-d3b89334d1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Info Support - licht</Template>
  <TotalTime>1053</TotalTime>
  <Words>2058</Words>
  <Application>Microsoft Macintosh PowerPoint</Application>
  <PresentationFormat>Widescreen</PresentationFormat>
  <Paragraphs>164</Paragraphs>
  <Slides>56</Slides>
  <Notes>1</Notes>
  <HiddenSlides>1</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56</vt:i4>
      </vt:variant>
    </vt:vector>
  </HeadingPairs>
  <TitlesOfParts>
    <vt:vector size="59" baseType="lpstr">
      <vt:lpstr>Arial</vt:lpstr>
      <vt:lpstr>Info Support - licht</vt:lpstr>
      <vt:lpstr>Info Support - donker</vt:lpstr>
      <vt:lpstr>Building Multi-Tenant Applications</vt:lpstr>
      <vt:lpstr>Agenda</vt:lpstr>
      <vt:lpstr>Who am I?</vt:lpstr>
      <vt:lpstr>Ruben</vt:lpstr>
      <vt:lpstr>What is multi tenancy?</vt:lpstr>
      <vt:lpstr>What is it?</vt:lpstr>
      <vt:lpstr>Not all Multi-tenancy is equal</vt:lpstr>
      <vt:lpstr>PowerPoint Presentation</vt:lpstr>
      <vt:lpstr>PowerPoint Presentation</vt:lpstr>
      <vt:lpstr>Multi-tenancy by infrastructure </vt:lpstr>
      <vt:lpstr>PowerPoint Presentation</vt:lpstr>
      <vt:lpstr>Database per tenant</vt:lpstr>
      <vt:lpstr>PowerPoint Presentation</vt:lpstr>
      <vt:lpstr>Schema per tenant</vt:lpstr>
      <vt:lpstr>PowerPoint Presentation</vt:lpstr>
      <vt:lpstr>Discriminator column</vt:lpstr>
      <vt:lpstr>PowerPoint Presentation</vt:lpstr>
      <vt:lpstr>Best one?</vt:lpstr>
      <vt:lpstr>It depends</vt:lpstr>
      <vt:lpstr>Who’s knocking at the door?</vt:lpstr>
      <vt:lpstr>What in what ways could we detect which tenant is calling ?</vt:lpstr>
      <vt:lpstr>Query string</vt:lpstr>
      <vt:lpstr>Header</vt:lpstr>
      <vt:lpstr>Subdomain</vt:lpstr>
      <vt:lpstr>Enough Talk  Show me the code 🧑‍💻</vt:lpstr>
      <vt:lpstr>Demo time!</vt:lpstr>
      <vt:lpstr>Script</vt:lpstr>
      <vt:lpstr>Detecting a tenant</vt:lpstr>
      <vt:lpstr>Detecting a tenant – Tenant.cs</vt:lpstr>
      <vt:lpstr>Detecting a tenant - TenantDependencyExtensions</vt:lpstr>
      <vt:lpstr>Reflecting a Tenant</vt:lpstr>
      <vt:lpstr>Reflecting a tenant – Tenant.cs</vt:lpstr>
      <vt:lpstr>Reflecting a tenant – appsettings.json</vt:lpstr>
      <vt:lpstr>Reflecting a tenant – program.cs</vt:lpstr>
      <vt:lpstr>Reflecting a tenant – Tenant.cs</vt:lpstr>
      <vt:lpstr>Reflecting a tenant – Index.cshtml</vt:lpstr>
      <vt:lpstr>Reflecting a tenant – _Layout.cshtml</vt:lpstr>
      <vt:lpstr>Protecting a Tenant</vt:lpstr>
      <vt:lpstr>Protecting a tenant – ApplicationUser.cs </vt:lpstr>
      <vt:lpstr>Protecting a tenant – ApplicationDbContext.cs  </vt:lpstr>
      <vt:lpstr>Protecting a tenant – Add Migration </vt:lpstr>
      <vt:lpstr>Protecting a tenant – ApplicationUserStore</vt:lpstr>
      <vt:lpstr>Protecting a tenant – MultiTenantSigninManager </vt:lpstr>
      <vt:lpstr>Protecting a tenant – Program.cs</vt:lpstr>
      <vt:lpstr>Protecting a tenant – LoginPartial.cshtml </vt:lpstr>
      <vt:lpstr>Protecting the data</vt:lpstr>
      <vt:lpstr>Protecting the data – Itenanted.cs</vt:lpstr>
      <vt:lpstr>Protecting the data – HealingPod.cs</vt:lpstr>
      <vt:lpstr>Protecting the data – PokemonAdmission </vt:lpstr>
      <vt:lpstr>Protecting the data –  TenantIdValueGenerator</vt:lpstr>
      <vt:lpstr>Protecting the data – HealingPodEntityTypeConfiguration</vt:lpstr>
      <vt:lpstr>Protecting the data – PokemonAdmissionEntityTypeConfiguration</vt:lpstr>
      <vt:lpstr>Keeping it DRY</vt:lpstr>
      <vt:lpstr>Keeping it DRY (with magic 🪄)</vt:lpstr>
      <vt:lpstr>Keeping it DRY (with magic 🪄)</vt:lpstr>
      <vt:lpstr>Where to find stuff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Ruben Mertens</dc:creator>
  <dc:description>Template by Orange Pepper_x000d_
Design by Beeldenfabriek_x000d_
2018</dc:description>
  <cp:lastModifiedBy>Ruben Mertens</cp:lastModifiedBy>
  <cp:revision>2</cp:revision>
  <dcterms:created xsi:type="dcterms:W3CDTF">2025-03-21T14:53:19Z</dcterms:created>
  <dcterms:modified xsi:type="dcterms:W3CDTF">2025-04-04T09:41:23Z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0x010100CA3C9371537DC34A9D80E25F165B099C</vt:lpwstr>
  </property>
</Properties>
</file>