
<file path=[Content_Types].xml><?xml version="1.0" encoding="utf-8"?>
<Types xmlns="http://schemas.openxmlformats.org/package/2006/content-types">
  <Override PartName="/_rels/.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10.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82960" y="712080"/>
            <a:ext cx="6243840" cy="38350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203480"/>
            <a:ext cx="822924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457200" y="2761920"/>
            <a:ext cx="822924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282960" y="712080"/>
            <a:ext cx="6243840" cy="38350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31" name="PlaceHolder 2"/>
          <p:cNvSpPr>
            <a:spLocks noGrp="1"/>
          </p:cNvSpPr>
          <p:nvPr>
            <p:ph type="body"/>
          </p:nvPr>
        </p:nvSpPr>
        <p:spPr>
          <a:xfrm>
            <a:off x="45720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2" name="PlaceHolder 3"/>
          <p:cNvSpPr>
            <a:spLocks noGrp="1"/>
          </p:cNvSpPr>
          <p:nvPr>
            <p:ph type="body"/>
          </p:nvPr>
        </p:nvSpPr>
        <p:spPr>
          <a:xfrm>
            <a:off x="467424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3" name="PlaceHolder 4"/>
          <p:cNvSpPr>
            <a:spLocks noGrp="1"/>
          </p:cNvSpPr>
          <p:nvPr>
            <p:ph type="body"/>
          </p:nvPr>
        </p:nvSpPr>
        <p:spPr>
          <a:xfrm>
            <a:off x="4674240" y="276192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4" name="PlaceHolder 5"/>
          <p:cNvSpPr>
            <a:spLocks noGrp="1"/>
          </p:cNvSpPr>
          <p:nvPr>
            <p:ph type="body"/>
          </p:nvPr>
        </p:nvSpPr>
        <p:spPr>
          <a:xfrm>
            <a:off x="457200" y="276192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82960" y="712080"/>
            <a:ext cx="6243840" cy="38350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36" name="PlaceHolder 2"/>
          <p:cNvSpPr>
            <a:spLocks noGrp="1"/>
          </p:cNvSpPr>
          <p:nvPr>
            <p:ph type="body"/>
          </p:nvPr>
        </p:nvSpPr>
        <p:spPr>
          <a:xfrm>
            <a:off x="457200" y="1203480"/>
            <a:ext cx="822924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7" name="PlaceHolder 3"/>
          <p:cNvSpPr>
            <a:spLocks noGrp="1"/>
          </p:cNvSpPr>
          <p:nvPr>
            <p:ph type="body"/>
          </p:nvPr>
        </p:nvSpPr>
        <p:spPr>
          <a:xfrm>
            <a:off x="457200" y="1203480"/>
            <a:ext cx="822924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38" name="" descr=""/>
          <p:cNvPicPr/>
          <p:nvPr/>
        </p:nvPicPr>
        <p:blipFill>
          <a:blip r:embed="rId2"/>
          <a:stretch/>
        </p:blipFill>
        <p:spPr>
          <a:xfrm>
            <a:off x="2702160" y="1203480"/>
            <a:ext cx="3738600" cy="2982960"/>
          </a:xfrm>
          <a:prstGeom prst="rect">
            <a:avLst/>
          </a:prstGeom>
          <a:ln>
            <a:noFill/>
          </a:ln>
        </p:spPr>
      </p:pic>
      <p:pic>
        <p:nvPicPr>
          <p:cNvPr id="39" name="" descr=""/>
          <p:cNvPicPr/>
          <p:nvPr/>
        </p:nvPicPr>
        <p:blipFill>
          <a:blip r:embed="rId3"/>
          <a:stretch/>
        </p:blipFill>
        <p:spPr>
          <a:xfrm>
            <a:off x="2702160" y="1203480"/>
            <a:ext cx="3738600" cy="2982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282960" y="712080"/>
            <a:ext cx="6243840" cy="38350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4"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282960" y="712080"/>
            <a:ext cx="6243840" cy="38350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6" name="PlaceHolder 2"/>
          <p:cNvSpPr>
            <a:spLocks noGrp="1"/>
          </p:cNvSpPr>
          <p:nvPr>
            <p:ph type="body"/>
          </p:nvPr>
        </p:nvSpPr>
        <p:spPr>
          <a:xfrm>
            <a:off x="457200" y="1203480"/>
            <a:ext cx="822924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282960" y="712080"/>
            <a:ext cx="6243840" cy="38350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457200" y="1203480"/>
            <a:ext cx="401580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4674240" y="1203480"/>
            <a:ext cx="401580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282960" y="712080"/>
            <a:ext cx="6243840" cy="38350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282960" y="4457520"/>
            <a:ext cx="6243840" cy="10287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282960" y="712080"/>
            <a:ext cx="6243840" cy="38350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3" name="PlaceHolder 2"/>
          <p:cNvSpPr>
            <a:spLocks noGrp="1"/>
          </p:cNvSpPr>
          <p:nvPr>
            <p:ph type="body"/>
          </p:nvPr>
        </p:nvSpPr>
        <p:spPr>
          <a:xfrm>
            <a:off x="45720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4" name="PlaceHolder 3"/>
          <p:cNvSpPr>
            <a:spLocks noGrp="1"/>
          </p:cNvSpPr>
          <p:nvPr>
            <p:ph type="body"/>
          </p:nvPr>
        </p:nvSpPr>
        <p:spPr>
          <a:xfrm>
            <a:off x="457200" y="276192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5" name="PlaceHolder 4"/>
          <p:cNvSpPr>
            <a:spLocks noGrp="1"/>
          </p:cNvSpPr>
          <p:nvPr>
            <p:ph type="body"/>
          </p:nvPr>
        </p:nvSpPr>
        <p:spPr>
          <a:xfrm>
            <a:off x="4674240" y="1203480"/>
            <a:ext cx="401580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282960" y="712080"/>
            <a:ext cx="6243840" cy="38350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7"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282960" y="712080"/>
            <a:ext cx="6243840" cy="38350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457200" y="1203480"/>
            <a:ext cx="401580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467424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9" name="PlaceHolder 4"/>
          <p:cNvSpPr>
            <a:spLocks noGrp="1"/>
          </p:cNvSpPr>
          <p:nvPr>
            <p:ph type="body"/>
          </p:nvPr>
        </p:nvSpPr>
        <p:spPr>
          <a:xfrm>
            <a:off x="4674240" y="276192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282960" y="712080"/>
            <a:ext cx="6243840" cy="38350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45720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467424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3" name="PlaceHolder 4"/>
          <p:cNvSpPr>
            <a:spLocks noGrp="1"/>
          </p:cNvSpPr>
          <p:nvPr>
            <p:ph type="body"/>
          </p:nvPr>
        </p:nvSpPr>
        <p:spPr>
          <a:xfrm>
            <a:off x="457200" y="2761920"/>
            <a:ext cx="822924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282960" y="712080"/>
            <a:ext cx="6243840" cy="38350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457200" y="1203480"/>
            <a:ext cx="822924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457200" y="2761920"/>
            <a:ext cx="822924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282960" y="712080"/>
            <a:ext cx="6243840" cy="38350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70" name="PlaceHolder 4"/>
          <p:cNvSpPr>
            <a:spLocks noGrp="1"/>
          </p:cNvSpPr>
          <p:nvPr>
            <p:ph type="body"/>
          </p:nvPr>
        </p:nvSpPr>
        <p:spPr>
          <a:xfrm>
            <a:off x="4674240" y="276192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71" name="PlaceHolder 5"/>
          <p:cNvSpPr>
            <a:spLocks noGrp="1"/>
          </p:cNvSpPr>
          <p:nvPr>
            <p:ph type="body"/>
          </p:nvPr>
        </p:nvSpPr>
        <p:spPr>
          <a:xfrm>
            <a:off x="457200" y="276192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282960" y="712080"/>
            <a:ext cx="6243840" cy="38350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457200" y="1203480"/>
            <a:ext cx="822924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74" name="PlaceHolder 3"/>
          <p:cNvSpPr>
            <a:spLocks noGrp="1"/>
          </p:cNvSpPr>
          <p:nvPr>
            <p:ph type="body"/>
          </p:nvPr>
        </p:nvSpPr>
        <p:spPr>
          <a:xfrm>
            <a:off x="457200" y="1203480"/>
            <a:ext cx="822924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75" name="" descr=""/>
          <p:cNvPicPr/>
          <p:nvPr/>
        </p:nvPicPr>
        <p:blipFill>
          <a:blip r:embed="rId2"/>
          <a:stretch/>
        </p:blipFill>
        <p:spPr>
          <a:xfrm>
            <a:off x="2702160" y="1203480"/>
            <a:ext cx="3738600" cy="2982960"/>
          </a:xfrm>
          <a:prstGeom prst="rect">
            <a:avLst/>
          </a:prstGeom>
          <a:ln>
            <a:noFill/>
          </a:ln>
        </p:spPr>
      </p:pic>
      <p:pic>
        <p:nvPicPr>
          <p:cNvPr id="76" name="" descr=""/>
          <p:cNvPicPr/>
          <p:nvPr/>
        </p:nvPicPr>
        <p:blipFill>
          <a:blip r:embed="rId3"/>
          <a:stretch/>
        </p:blipFill>
        <p:spPr>
          <a:xfrm>
            <a:off x="2702160" y="1203480"/>
            <a:ext cx="3738600" cy="29829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282960" y="712080"/>
            <a:ext cx="6243840" cy="38350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82"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282960" y="712080"/>
            <a:ext cx="6243840" cy="38350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84" name="PlaceHolder 2"/>
          <p:cNvSpPr>
            <a:spLocks noGrp="1"/>
          </p:cNvSpPr>
          <p:nvPr>
            <p:ph type="body"/>
          </p:nvPr>
        </p:nvSpPr>
        <p:spPr>
          <a:xfrm>
            <a:off x="457200" y="1203480"/>
            <a:ext cx="822924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282960" y="712080"/>
            <a:ext cx="6243840" cy="38350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86" name="PlaceHolder 2"/>
          <p:cNvSpPr>
            <a:spLocks noGrp="1"/>
          </p:cNvSpPr>
          <p:nvPr>
            <p:ph type="body"/>
          </p:nvPr>
        </p:nvSpPr>
        <p:spPr>
          <a:xfrm>
            <a:off x="457200" y="1203480"/>
            <a:ext cx="401580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87" name="PlaceHolder 3"/>
          <p:cNvSpPr>
            <a:spLocks noGrp="1"/>
          </p:cNvSpPr>
          <p:nvPr>
            <p:ph type="body"/>
          </p:nvPr>
        </p:nvSpPr>
        <p:spPr>
          <a:xfrm>
            <a:off x="4674240" y="1203480"/>
            <a:ext cx="401580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282960" y="712080"/>
            <a:ext cx="6243840" cy="38350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82960" y="712080"/>
            <a:ext cx="6243840" cy="38350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457200" y="1203480"/>
            <a:ext cx="822924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282960" y="4457520"/>
            <a:ext cx="6243840" cy="1028736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282960" y="712080"/>
            <a:ext cx="6243840" cy="38350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91" name="PlaceHolder 2"/>
          <p:cNvSpPr>
            <a:spLocks noGrp="1"/>
          </p:cNvSpPr>
          <p:nvPr>
            <p:ph type="body"/>
          </p:nvPr>
        </p:nvSpPr>
        <p:spPr>
          <a:xfrm>
            <a:off x="45720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92" name="PlaceHolder 3"/>
          <p:cNvSpPr>
            <a:spLocks noGrp="1"/>
          </p:cNvSpPr>
          <p:nvPr>
            <p:ph type="body"/>
          </p:nvPr>
        </p:nvSpPr>
        <p:spPr>
          <a:xfrm>
            <a:off x="457200" y="276192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93" name="PlaceHolder 4"/>
          <p:cNvSpPr>
            <a:spLocks noGrp="1"/>
          </p:cNvSpPr>
          <p:nvPr>
            <p:ph type="body"/>
          </p:nvPr>
        </p:nvSpPr>
        <p:spPr>
          <a:xfrm>
            <a:off x="4674240" y="1203480"/>
            <a:ext cx="401580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282960" y="712080"/>
            <a:ext cx="6243840" cy="38350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95" name="PlaceHolder 2"/>
          <p:cNvSpPr>
            <a:spLocks noGrp="1"/>
          </p:cNvSpPr>
          <p:nvPr>
            <p:ph type="body"/>
          </p:nvPr>
        </p:nvSpPr>
        <p:spPr>
          <a:xfrm>
            <a:off x="457200" y="1203480"/>
            <a:ext cx="401580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96" name="PlaceHolder 3"/>
          <p:cNvSpPr>
            <a:spLocks noGrp="1"/>
          </p:cNvSpPr>
          <p:nvPr>
            <p:ph type="body"/>
          </p:nvPr>
        </p:nvSpPr>
        <p:spPr>
          <a:xfrm>
            <a:off x="467424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97" name="PlaceHolder 4"/>
          <p:cNvSpPr>
            <a:spLocks noGrp="1"/>
          </p:cNvSpPr>
          <p:nvPr>
            <p:ph type="body"/>
          </p:nvPr>
        </p:nvSpPr>
        <p:spPr>
          <a:xfrm>
            <a:off x="4674240" y="276192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282960" y="712080"/>
            <a:ext cx="6243840" cy="38350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45720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467424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01" name="PlaceHolder 4"/>
          <p:cNvSpPr>
            <a:spLocks noGrp="1"/>
          </p:cNvSpPr>
          <p:nvPr>
            <p:ph type="body"/>
          </p:nvPr>
        </p:nvSpPr>
        <p:spPr>
          <a:xfrm>
            <a:off x="457200" y="2761920"/>
            <a:ext cx="822924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282960" y="712080"/>
            <a:ext cx="6243840" cy="38350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03" name="PlaceHolder 2"/>
          <p:cNvSpPr>
            <a:spLocks noGrp="1"/>
          </p:cNvSpPr>
          <p:nvPr>
            <p:ph type="body"/>
          </p:nvPr>
        </p:nvSpPr>
        <p:spPr>
          <a:xfrm>
            <a:off x="457200" y="1203480"/>
            <a:ext cx="822924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04" name="PlaceHolder 3"/>
          <p:cNvSpPr>
            <a:spLocks noGrp="1"/>
          </p:cNvSpPr>
          <p:nvPr>
            <p:ph type="body"/>
          </p:nvPr>
        </p:nvSpPr>
        <p:spPr>
          <a:xfrm>
            <a:off x="457200" y="2761920"/>
            <a:ext cx="822924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282960" y="712080"/>
            <a:ext cx="6243840" cy="38350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06" name="PlaceHolder 2"/>
          <p:cNvSpPr>
            <a:spLocks noGrp="1"/>
          </p:cNvSpPr>
          <p:nvPr>
            <p:ph type="body"/>
          </p:nvPr>
        </p:nvSpPr>
        <p:spPr>
          <a:xfrm>
            <a:off x="45720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07" name="PlaceHolder 3"/>
          <p:cNvSpPr>
            <a:spLocks noGrp="1"/>
          </p:cNvSpPr>
          <p:nvPr>
            <p:ph type="body"/>
          </p:nvPr>
        </p:nvSpPr>
        <p:spPr>
          <a:xfrm>
            <a:off x="467424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08" name="PlaceHolder 4"/>
          <p:cNvSpPr>
            <a:spLocks noGrp="1"/>
          </p:cNvSpPr>
          <p:nvPr>
            <p:ph type="body"/>
          </p:nvPr>
        </p:nvSpPr>
        <p:spPr>
          <a:xfrm>
            <a:off x="4674240" y="276192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09" name="PlaceHolder 5"/>
          <p:cNvSpPr>
            <a:spLocks noGrp="1"/>
          </p:cNvSpPr>
          <p:nvPr>
            <p:ph type="body"/>
          </p:nvPr>
        </p:nvSpPr>
        <p:spPr>
          <a:xfrm>
            <a:off x="457200" y="276192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282960" y="712080"/>
            <a:ext cx="6243840" cy="38350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11" name="PlaceHolder 2"/>
          <p:cNvSpPr>
            <a:spLocks noGrp="1"/>
          </p:cNvSpPr>
          <p:nvPr>
            <p:ph type="body"/>
          </p:nvPr>
        </p:nvSpPr>
        <p:spPr>
          <a:xfrm>
            <a:off x="457200" y="1203480"/>
            <a:ext cx="822924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12" name="PlaceHolder 3"/>
          <p:cNvSpPr>
            <a:spLocks noGrp="1"/>
          </p:cNvSpPr>
          <p:nvPr>
            <p:ph type="body"/>
          </p:nvPr>
        </p:nvSpPr>
        <p:spPr>
          <a:xfrm>
            <a:off x="457200" y="1203480"/>
            <a:ext cx="822924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113" name="" descr=""/>
          <p:cNvPicPr/>
          <p:nvPr/>
        </p:nvPicPr>
        <p:blipFill>
          <a:blip r:embed="rId2"/>
          <a:stretch/>
        </p:blipFill>
        <p:spPr>
          <a:xfrm>
            <a:off x="2702160" y="1203480"/>
            <a:ext cx="3738600" cy="2982960"/>
          </a:xfrm>
          <a:prstGeom prst="rect">
            <a:avLst/>
          </a:prstGeom>
          <a:ln>
            <a:noFill/>
          </a:ln>
        </p:spPr>
      </p:pic>
      <p:pic>
        <p:nvPicPr>
          <p:cNvPr id="114" name="" descr=""/>
          <p:cNvPicPr/>
          <p:nvPr/>
        </p:nvPicPr>
        <p:blipFill>
          <a:blip r:embed="rId3"/>
          <a:stretch/>
        </p:blipFill>
        <p:spPr>
          <a:xfrm>
            <a:off x="2702160" y="1203480"/>
            <a:ext cx="3738600" cy="298296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8" name="PlaceHolder 1"/>
          <p:cNvSpPr>
            <a:spLocks noGrp="1"/>
          </p:cNvSpPr>
          <p:nvPr>
            <p:ph type="title"/>
          </p:nvPr>
        </p:nvSpPr>
        <p:spPr>
          <a:xfrm>
            <a:off x="282960" y="712080"/>
            <a:ext cx="6243840" cy="38350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19"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282960" y="712080"/>
            <a:ext cx="6243840" cy="38350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21" name="PlaceHolder 2"/>
          <p:cNvSpPr>
            <a:spLocks noGrp="1"/>
          </p:cNvSpPr>
          <p:nvPr>
            <p:ph type="body"/>
          </p:nvPr>
        </p:nvSpPr>
        <p:spPr>
          <a:xfrm>
            <a:off x="457200" y="1203480"/>
            <a:ext cx="822924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282960" y="712080"/>
            <a:ext cx="6243840" cy="38350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1" name="PlaceHolder 2"/>
          <p:cNvSpPr>
            <a:spLocks noGrp="1"/>
          </p:cNvSpPr>
          <p:nvPr>
            <p:ph type="body"/>
          </p:nvPr>
        </p:nvSpPr>
        <p:spPr>
          <a:xfrm>
            <a:off x="457200" y="1203480"/>
            <a:ext cx="401580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2" name="PlaceHolder 3"/>
          <p:cNvSpPr>
            <a:spLocks noGrp="1"/>
          </p:cNvSpPr>
          <p:nvPr>
            <p:ph type="body"/>
          </p:nvPr>
        </p:nvSpPr>
        <p:spPr>
          <a:xfrm>
            <a:off x="4674240" y="1203480"/>
            <a:ext cx="401580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282960" y="712080"/>
            <a:ext cx="6243840" cy="38350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23" name="PlaceHolder 2"/>
          <p:cNvSpPr>
            <a:spLocks noGrp="1"/>
          </p:cNvSpPr>
          <p:nvPr>
            <p:ph type="body"/>
          </p:nvPr>
        </p:nvSpPr>
        <p:spPr>
          <a:xfrm>
            <a:off x="457200" y="1203480"/>
            <a:ext cx="401580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24" name="PlaceHolder 3"/>
          <p:cNvSpPr>
            <a:spLocks noGrp="1"/>
          </p:cNvSpPr>
          <p:nvPr>
            <p:ph type="body"/>
          </p:nvPr>
        </p:nvSpPr>
        <p:spPr>
          <a:xfrm>
            <a:off x="4674240" y="1203480"/>
            <a:ext cx="401580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5" name="PlaceHolder 1"/>
          <p:cNvSpPr>
            <a:spLocks noGrp="1"/>
          </p:cNvSpPr>
          <p:nvPr>
            <p:ph type="title"/>
          </p:nvPr>
        </p:nvSpPr>
        <p:spPr>
          <a:xfrm>
            <a:off x="282960" y="712080"/>
            <a:ext cx="6243840" cy="38350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6" name="PlaceHolder 1"/>
          <p:cNvSpPr>
            <a:spLocks noGrp="1"/>
          </p:cNvSpPr>
          <p:nvPr>
            <p:ph type="subTitle"/>
          </p:nvPr>
        </p:nvSpPr>
        <p:spPr>
          <a:xfrm>
            <a:off x="282960" y="4457520"/>
            <a:ext cx="6243840" cy="10287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282960" y="712080"/>
            <a:ext cx="6243840" cy="38350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28" name="PlaceHolder 2"/>
          <p:cNvSpPr>
            <a:spLocks noGrp="1"/>
          </p:cNvSpPr>
          <p:nvPr>
            <p:ph type="body"/>
          </p:nvPr>
        </p:nvSpPr>
        <p:spPr>
          <a:xfrm>
            <a:off x="45720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29" name="PlaceHolder 3"/>
          <p:cNvSpPr>
            <a:spLocks noGrp="1"/>
          </p:cNvSpPr>
          <p:nvPr>
            <p:ph type="body"/>
          </p:nvPr>
        </p:nvSpPr>
        <p:spPr>
          <a:xfrm>
            <a:off x="457200" y="276192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30" name="PlaceHolder 4"/>
          <p:cNvSpPr>
            <a:spLocks noGrp="1"/>
          </p:cNvSpPr>
          <p:nvPr>
            <p:ph type="body"/>
          </p:nvPr>
        </p:nvSpPr>
        <p:spPr>
          <a:xfrm>
            <a:off x="4674240" y="1203480"/>
            <a:ext cx="401580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282960" y="712080"/>
            <a:ext cx="6243840" cy="38350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32" name="PlaceHolder 2"/>
          <p:cNvSpPr>
            <a:spLocks noGrp="1"/>
          </p:cNvSpPr>
          <p:nvPr>
            <p:ph type="body"/>
          </p:nvPr>
        </p:nvSpPr>
        <p:spPr>
          <a:xfrm>
            <a:off x="457200" y="1203480"/>
            <a:ext cx="401580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33" name="PlaceHolder 3"/>
          <p:cNvSpPr>
            <a:spLocks noGrp="1"/>
          </p:cNvSpPr>
          <p:nvPr>
            <p:ph type="body"/>
          </p:nvPr>
        </p:nvSpPr>
        <p:spPr>
          <a:xfrm>
            <a:off x="467424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34" name="PlaceHolder 4"/>
          <p:cNvSpPr>
            <a:spLocks noGrp="1"/>
          </p:cNvSpPr>
          <p:nvPr>
            <p:ph type="body"/>
          </p:nvPr>
        </p:nvSpPr>
        <p:spPr>
          <a:xfrm>
            <a:off x="4674240" y="276192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282960" y="712080"/>
            <a:ext cx="6243840" cy="38350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36" name="PlaceHolder 2"/>
          <p:cNvSpPr>
            <a:spLocks noGrp="1"/>
          </p:cNvSpPr>
          <p:nvPr>
            <p:ph type="body"/>
          </p:nvPr>
        </p:nvSpPr>
        <p:spPr>
          <a:xfrm>
            <a:off x="45720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37" name="PlaceHolder 3"/>
          <p:cNvSpPr>
            <a:spLocks noGrp="1"/>
          </p:cNvSpPr>
          <p:nvPr>
            <p:ph type="body"/>
          </p:nvPr>
        </p:nvSpPr>
        <p:spPr>
          <a:xfrm>
            <a:off x="467424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38" name="PlaceHolder 4"/>
          <p:cNvSpPr>
            <a:spLocks noGrp="1"/>
          </p:cNvSpPr>
          <p:nvPr>
            <p:ph type="body"/>
          </p:nvPr>
        </p:nvSpPr>
        <p:spPr>
          <a:xfrm>
            <a:off x="457200" y="2761920"/>
            <a:ext cx="822924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282960" y="712080"/>
            <a:ext cx="6243840" cy="38350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40" name="PlaceHolder 2"/>
          <p:cNvSpPr>
            <a:spLocks noGrp="1"/>
          </p:cNvSpPr>
          <p:nvPr>
            <p:ph type="body"/>
          </p:nvPr>
        </p:nvSpPr>
        <p:spPr>
          <a:xfrm>
            <a:off x="457200" y="1203480"/>
            <a:ext cx="822924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41" name="PlaceHolder 3"/>
          <p:cNvSpPr>
            <a:spLocks noGrp="1"/>
          </p:cNvSpPr>
          <p:nvPr>
            <p:ph type="body"/>
          </p:nvPr>
        </p:nvSpPr>
        <p:spPr>
          <a:xfrm>
            <a:off x="457200" y="2761920"/>
            <a:ext cx="822924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282960" y="712080"/>
            <a:ext cx="6243840" cy="38350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43" name="PlaceHolder 2"/>
          <p:cNvSpPr>
            <a:spLocks noGrp="1"/>
          </p:cNvSpPr>
          <p:nvPr>
            <p:ph type="body"/>
          </p:nvPr>
        </p:nvSpPr>
        <p:spPr>
          <a:xfrm>
            <a:off x="45720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44" name="PlaceHolder 3"/>
          <p:cNvSpPr>
            <a:spLocks noGrp="1"/>
          </p:cNvSpPr>
          <p:nvPr>
            <p:ph type="body"/>
          </p:nvPr>
        </p:nvSpPr>
        <p:spPr>
          <a:xfrm>
            <a:off x="467424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45" name="PlaceHolder 4"/>
          <p:cNvSpPr>
            <a:spLocks noGrp="1"/>
          </p:cNvSpPr>
          <p:nvPr>
            <p:ph type="body"/>
          </p:nvPr>
        </p:nvSpPr>
        <p:spPr>
          <a:xfrm>
            <a:off x="4674240" y="276192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46" name="PlaceHolder 5"/>
          <p:cNvSpPr>
            <a:spLocks noGrp="1"/>
          </p:cNvSpPr>
          <p:nvPr>
            <p:ph type="body"/>
          </p:nvPr>
        </p:nvSpPr>
        <p:spPr>
          <a:xfrm>
            <a:off x="457200" y="276192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282960" y="712080"/>
            <a:ext cx="6243840" cy="38350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48" name="PlaceHolder 2"/>
          <p:cNvSpPr>
            <a:spLocks noGrp="1"/>
          </p:cNvSpPr>
          <p:nvPr>
            <p:ph type="body"/>
          </p:nvPr>
        </p:nvSpPr>
        <p:spPr>
          <a:xfrm>
            <a:off x="457200" y="1203480"/>
            <a:ext cx="822924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49" name="PlaceHolder 3"/>
          <p:cNvSpPr>
            <a:spLocks noGrp="1"/>
          </p:cNvSpPr>
          <p:nvPr>
            <p:ph type="body"/>
          </p:nvPr>
        </p:nvSpPr>
        <p:spPr>
          <a:xfrm>
            <a:off x="457200" y="1203480"/>
            <a:ext cx="822924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150" name="" descr=""/>
          <p:cNvPicPr/>
          <p:nvPr/>
        </p:nvPicPr>
        <p:blipFill>
          <a:blip r:embed="rId2"/>
          <a:stretch/>
        </p:blipFill>
        <p:spPr>
          <a:xfrm>
            <a:off x="2702160" y="1203480"/>
            <a:ext cx="3738600" cy="2982960"/>
          </a:xfrm>
          <a:prstGeom prst="rect">
            <a:avLst/>
          </a:prstGeom>
          <a:ln>
            <a:noFill/>
          </a:ln>
        </p:spPr>
      </p:pic>
      <p:pic>
        <p:nvPicPr>
          <p:cNvPr id="151" name="" descr=""/>
          <p:cNvPicPr/>
          <p:nvPr/>
        </p:nvPicPr>
        <p:blipFill>
          <a:blip r:embed="rId3"/>
          <a:stretch/>
        </p:blipFill>
        <p:spPr>
          <a:xfrm>
            <a:off x="2702160" y="1203480"/>
            <a:ext cx="3738600" cy="298296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282960" y="712080"/>
            <a:ext cx="6243840" cy="38350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282960" y="4457520"/>
            <a:ext cx="6243840" cy="10287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82960" y="712080"/>
            <a:ext cx="6243840" cy="38350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57200" y="276192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1203480"/>
            <a:ext cx="401580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82960" y="712080"/>
            <a:ext cx="6243840" cy="38350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203480"/>
            <a:ext cx="401580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4674240" y="276192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82960" y="712080"/>
            <a:ext cx="6243840" cy="38350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467424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6" name="PlaceHolder 4"/>
          <p:cNvSpPr>
            <a:spLocks noGrp="1"/>
          </p:cNvSpPr>
          <p:nvPr>
            <p:ph type="body"/>
          </p:nvPr>
        </p:nvSpPr>
        <p:spPr>
          <a:xfrm>
            <a:off x="457200" y="2761920"/>
            <a:ext cx="822924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6524"/>
        </a:solidFill>
      </p:bgPr>
    </p:bg>
    <p:spTree>
      <p:nvGrpSpPr>
        <p:cNvPr id="1" name=""/>
        <p:cNvGrpSpPr/>
        <p:nvPr/>
      </p:nvGrpSpPr>
      <p:grpSpPr>
        <a:xfrm>
          <a:off x="0" y="0"/>
          <a:ext cx="0" cy="0"/>
          <a:chOff x="0" y="0"/>
          <a:chExt cx="0" cy="0"/>
        </a:xfrm>
      </p:grpSpPr>
      <p:sp>
        <p:nvSpPr>
          <p:cNvPr id="0" name="CustomShape 1"/>
          <p:cNvSpPr/>
          <p:nvPr/>
        </p:nvSpPr>
        <p:spPr>
          <a:xfrm>
            <a:off x="2477880" y="415800"/>
            <a:ext cx="6243840" cy="360"/>
          </a:xfrm>
          <a:custGeom>
            <a:avLst/>
            <a:gdLst/>
            <a:ahLst/>
            <a:rect l="l" t="t" r="r" b="b"/>
            <a:pathLst>
              <a:path w="21600" h="21600">
                <a:moveTo>
                  <a:pt x="0" y="0"/>
                </a:moveTo>
                <a:lnTo>
                  <a:pt x="21600" y="21600"/>
                </a:lnTo>
              </a:path>
            </a:pathLst>
          </a:custGeom>
          <a:noFill/>
          <a:ln w="38160">
            <a:solidFill>
              <a:schemeClr val="lt1"/>
            </a:solidFill>
            <a:round/>
          </a:ln>
        </p:spPr>
        <p:style>
          <a:lnRef idx="0"/>
          <a:fillRef idx="0"/>
          <a:effectRef idx="0"/>
          <a:fontRef idx="minor"/>
        </p:style>
      </p:sp>
      <p:sp>
        <p:nvSpPr>
          <p:cNvPr id="1" name="CustomShape 2"/>
          <p:cNvSpPr/>
          <p:nvPr/>
        </p:nvSpPr>
        <p:spPr>
          <a:xfrm>
            <a:off x="2477880" y="4740120"/>
            <a:ext cx="6243840" cy="360"/>
          </a:xfrm>
          <a:custGeom>
            <a:avLst/>
            <a:gdLst/>
            <a:ahLst/>
            <a:rect l="l" t="t" r="r" b="b"/>
            <a:pathLst>
              <a:path w="21600" h="21600">
                <a:moveTo>
                  <a:pt x="0" y="0"/>
                </a:moveTo>
                <a:lnTo>
                  <a:pt x="21600" y="21600"/>
                </a:lnTo>
              </a:path>
            </a:pathLst>
          </a:custGeom>
          <a:noFill/>
          <a:ln w="19080">
            <a:solidFill>
              <a:schemeClr val="lt1"/>
            </a:solidFill>
            <a:round/>
          </a:ln>
        </p:spPr>
        <p:style>
          <a:lnRef idx="0"/>
          <a:fillRef idx="0"/>
          <a:effectRef idx="0"/>
          <a:fontRef idx="minor"/>
        </p:style>
      </p:sp>
      <p:sp>
        <p:nvSpPr>
          <p:cNvPr id="2" name="CustomShape 3"/>
          <p:cNvSpPr/>
          <p:nvPr/>
        </p:nvSpPr>
        <p:spPr>
          <a:xfrm>
            <a:off x="425160" y="415800"/>
            <a:ext cx="182880" cy="360"/>
          </a:xfrm>
          <a:custGeom>
            <a:avLst/>
            <a:gdLst/>
            <a:ahLst/>
            <a:rect l="l" t="t" r="r" b="b"/>
            <a:pathLst>
              <a:path w="21600" h="21600">
                <a:moveTo>
                  <a:pt x="0" y="0"/>
                </a:moveTo>
                <a:lnTo>
                  <a:pt x="21600" y="21600"/>
                </a:lnTo>
              </a:path>
            </a:pathLst>
          </a:custGeom>
          <a:noFill/>
          <a:ln w="19080">
            <a:solidFill>
              <a:schemeClr val="lt1"/>
            </a:solidFill>
            <a:round/>
          </a:ln>
        </p:spPr>
        <p:style>
          <a:lnRef idx="0"/>
          <a:fillRef idx="0"/>
          <a:effectRef idx="0"/>
          <a:fontRef idx="minor"/>
        </p:style>
      </p:sp>
      <p:sp>
        <p:nvSpPr>
          <p:cNvPr id="3" name="PlaceHolder 4"/>
          <p:cNvSpPr>
            <a:spLocks noGrp="1"/>
          </p:cNvSpPr>
          <p:nvPr>
            <p:ph type="title"/>
          </p:nvPr>
        </p:nvSpPr>
        <p:spPr>
          <a:xfrm>
            <a:off x="2371680" y="630360"/>
            <a:ext cx="6331320" cy="1541520"/>
          </a:xfrm>
          <a:prstGeom prst="rect">
            <a:avLst/>
          </a:prstGeom>
        </p:spPr>
        <p:txBody>
          <a:bodyPr tIns="91440" bIns="91440"/>
          <a:p>
            <a:endParaRPr b="0" lang="en-US" sz="1400" spc="-1" strike="noStrike">
              <a:solidFill>
                <a:srgbClr val="000000"/>
              </a:solidFill>
              <a:uFill>
                <a:solidFill>
                  <a:srgbClr val="ffffff"/>
                </a:solidFill>
              </a:uFill>
              <a:latin typeface="Arial"/>
            </a:endParaRPr>
          </a:p>
        </p:txBody>
      </p:sp>
      <p:sp>
        <p:nvSpPr>
          <p:cNvPr id="4" name="PlaceHolder 5"/>
          <p:cNvSpPr>
            <a:spLocks noGrp="1"/>
          </p:cNvSpPr>
          <p:nvPr>
            <p:ph type="sldNum"/>
          </p:nvPr>
        </p:nvSpPr>
        <p:spPr>
          <a:xfrm>
            <a:off x="8498160" y="4688640"/>
            <a:ext cx="548280" cy="393120"/>
          </a:xfrm>
          <a:prstGeom prst="rect">
            <a:avLst/>
          </a:prstGeom>
        </p:spPr>
        <p:txBody>
          <a:bodyPr tIns="91440" bIns="91440" anchor="ctr"/>
          <a:p>
            <a:pPr>
              <a:lnSpc>
                <a:spcPct val="100000"/>
              </a:lnSpc>
            </a:pPr>
            <a:fld id="{0469211C-EBDD-495C-A6A0-E619569A833A}" type="slidenum">
              <a:rPr b="0" lang="en-US" sz="1400" spc="-1" strike="noStrike">
                <a:solidFill>
                  <a:srgbClr val="ffffff"/>
                </a:solidFill>
                <a:uFill>
                  <a:solidFill>
                    <a:srgbClr val="ffffff"/>
                  </a:solidFill>
                </a:uFill>
                <a:latin typeface="Arial"/>
                <a:ea typeface="Arial"/>
              </a:rPr>
              <a:t>&lt;number&gt;</a:t>
            </a:fld>
            <a:endParaRPr b="0" lang="en-US" sz="1400" spc="-1" strike="noStrike">
              <a:solidFill>
                <a:srgbClr val="000000"/>
              </a:solidFill>
              <a:uFill>
                <a:solidFill>
                  <a:srgbClr val="ffffff"/>
                </a:solidFill>
              </a:uFill>
              <a:latin typeface="Times New Roman"/>
            </a:endParaRPr>
          </a:p>
        </p:txBody>
      </p:sp>
      <p:sp>
        <p:nvSpPr>
          <p:cNvPr id="5" name="PlaceHolder 6"/>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Click to edit the outline text format</a:t>
            </a:r>
            <a:endParaRPr b="0" lang="en-US"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400" spc="-1" strike="noStrike">
                <a:solidFill>
                  <a:srgbClr val="000000"/>
                </a:solidFill>
                <a:uFill>
                  <a:solidFill>
                    <a:srgbClr val="ffffff"/>
                  </a:solidFill>
                </a:uFill>
                <a:latin typeface="Arial"/>
              </a:rPr>
              <a:t>Second Outline Level</a:t>
            </a:r>
            <a:endParaRPr b="0" lang="en-US"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400" spc="-1" strike="noStrike">
                <a:solidFill>
                  <a:srgbClr val="000000"/>
                </a:solidFill>
                <a:uFill>
                  <a:solidFill>
                    <a:srgbClr val="ffffff"/>
                  </a:solidFill>
                </a:uFill>
                <a:latin typeface="Arial"/>
              </a:rPr>
              <a:t>Third Outline Level</a:t>
            </a:r>
            <a:endParaRPr b="0" lang="en-US"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400" spc="-1" strike="noStrike">
                <a:solidFill>
                  <a:srgbClr val="000000"/>
                </a:solidFill>
                <a:uFill>
                  <a:solidFill>
                    <a:srgbClr val="ffffff"/>
                  </a:solidFill>
                </a:uFill>
                <a:latin typeface="Arial"/>
              </a:rPr>
              <a:t>Fourth Outline Level</a:t>
            </a:r>
            <a:endParaRPr b="0" lang="en-US"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sldNum"/>
          </p:nvPr>
        </p:nvSpPr>
        <p:spPr>
          <a:xfrm>
            <a:off x="8498160" y="4688640"/>
            <a:ext cx="548280" cy="393120"/>
          </a:xfrm>
          <a:prstGeom prst="rect">
            <a:avLst/>
          </a:prstGeom>
        </p:spPr>
        <p:txBody>
          <a:bodyPr tIns="91440" bIns="91440" anchor="ctr"/>
          <a:p>
            <a:pPr>
              <a:lnSpc>
                <a:spcPct val="100000"/>
              </a:lnSpc>
            </a:pPr>
            <a:fld id="{5626D892-CFD9-4625-AF09-3C413DE5858E}" type="slidenum">
              <a:rPr b="0" lang="en-US" sz="1400" spc="-1" strike="noStrike">
                <a:solidFill>
                  <a:srgbClr val="000000"/>
                </a:solidFill>
                <a:uFill>
                  <a:solidFill>
                    <a:srgbClr val="ffffff"/>
                  </a:solidFill>
                </a:uFill>
                <a:latin typeface="Arial"/>
                <a:ea typeface="Arial"/>
              </a:rPr>
              <a:t>&lt;number&gt;</a:t>
            </a:fld>
            <a:endParaRPr b="0" lang="en-US" sz="1400" spc="-1" strike="noStrike">
              <a:solidFill>
                <a:srgbClr val="000000"/>
              </a:solidFill>
              <a:uFill>
                <a:solidFill>
                  <a:srgbClr val="ffffff"/>
                </a:solidFill>
              </a:uFill>
              <a:latin typeface="Times New Roman"/>
            </a:endParaRPr>
          </a:p>
        </p:txBody>
      </p:sp>
      <p:sp>
        <p:nvSpPr>
          <p:cNvPr id="41" name="PlaceHolder 2"/>
          <p:cNvSpPr>
            <a:spLocks noGrp="1"/>
          </p:cNvSpPr>
          <p:nvPr>
            <p:ph type="title"/>
          </p:nvPr>
        </p:nvSpPr>
        <p:spPr>
          <a:xfrm>
            <a:off x="457200" y="205200"/>
            <a:ext cx="8229240" cy="858600"/>
          </a:xfrm>
          <a:prstGeom prst="rect">
            <a:avLst/>
          </a:prstGeom>
        </p:spPr>
        <p:txBody>
          <a:bodyPr lIns="0" rIns="0" tIns="0" bIns="0" anchor="ctr"/>
          <a:p>
            <a:r>
              <a:rPr b="0" lang="en-US" sz="1400" spc="-1" strike="noStrike">
                <a:solidFill>
                  <a:srgbClr val="000000"/>
                </a:solidFill>
                <a:uFill>
                  <a:solidFill>
                    <a:srgbClr val="ffffff"/>
                  </a:solidFill>
                </a:uFill>
                <a:latin typeface="Arial"/>
              </a:rPr>
              <a:t>Click to edit the title text format</a:t>
            </a:r>
            <a:endParaRPr b="0" lang="en-US" sz="1400" spc="-1" strike="noStrike">
              <a:solidFill>
                <a:srgbClr val="000000"/>
              </a:solidFill>
              <a:uFill>
                <a:solidFill>
                  <a:srgbClr val="ffffff"/>
                </a:solidFill>
              </a:uFill>
              <a:latin typeface="Arial"/>
            </a:endParaRPr>
          </a:p>
        </p:txBody>
      </p:sp>
      <p:sp>
        <p:nvSpPr>
          <p:cNvPr id="42" name="PlaceHolder 3"/>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Click to edit the outline text format</a:t>
            </a:r>
            <a:endParaRPr b="0" lang="en-US"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400" spc="-1" strike="noStrike">
                <a:solidFill>
                  <a:srgbClr val="000000"/>
                </a:solidFill>
                <a:uFill>
                  <a:solidFill>
                    <a:srgbClr val="ffffff"/>
                  </a:solidFill>
                </a:uFill>
                <a:latin typeface="Arial"/>
              </a:rPr>
              <a:t>Second Outline Level</a:t>
            </a:r>
            <a:endParaRPr b="0" lang="en-US"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400" spc="-1" strike="noStrike">
                <a:solidFill>
                  <a:srgbClr val="000000"/>
                </a:solidFill>
                <a:uFill>
                  <a:solidFill>
                    <a:srgbClr val="ffffff"/>
                  </a:solidFill>
                </a:uFill>
                <a:latin typeface="Arial"/>
              </a:rPr>
              <a:t>Third Outline Level</a:t>
            </a:r>
            <a:endParaRPr b="0" lang="en-US"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400" spc="-1" strike="noStrike">
                <a:solidFill>
                  <a:srgbClr val="000000"/>
                </a:solidFill>
                <a:uFill>
                  <a:solidFill>
                    <a:srgbClr val="ffffff"/>
                  </a:solidFill>
                </a:uFill>
                <a:latin typeface="Arial"/>
              </a:rPr>
              <a:t>Fourth Outline Level</a:t>
            </a:r>
            <a:endParaRPr b="0" lang="en-US"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53535"/>
        </a:solidFill>
      </p:bgPr>
    </p:bg>
    <p:spTree>
      <p:nvGrpSpPr>
        <p:cNvPr id="1" name=""/>
        <p:cNvGrpSpPr/>
        <p:nvPr/>
      </p:nvGrpSpPr>
      <p:grpSpPr>
        <a:xfrm>
          <a:off x="0" y="0"/>
          <a:ext cx="0" cy="0"/>
          <a:chOff x="0" y="0"/>
          <a:chExt cx="0" cy="0"/>
        </a:xfrm>
      </p:grpSpPr>
      <p:sp>
        <p:nvSpPr>
          <p:cNvPr id="77" name="CustomShape 1"/>
          <p:cNvSpPr/>
          <p:nvPr/>
        </p:nvSpPr>
        <p:spPr>
          <a:xfrm>
            <a:off x="425160" y="415800"/>
            <a:ext cx="182880" cy="360"/>
          </a:xfrm>
          <a:custGeom>
            <a:avLst/>
            <a:gdLst/>
            <a:ahLst/>
            <a:rect l="l" t="t" r="r" b="b"/>
            <a:pathLst>
              <a:path w="21600" h="21600">
                <a:moveTo>
                  <a:pt x="0" y="0"/>
                </a:moveTo>
                <a:lnTo>
                  <a:pt x="21600" y="21600"/>
                </a:lnTo>
              </a:path>
            </a:pathLst>
          </a:custGeom>
          <a:noFill/>
          <a:ln w="19080">
            <a:solidFill>
              <a:schemeClr val="lt1"/>
            </a:solidFill>
            <a:round/>
          </a:ln>
        </p:spPr>
        <p:style>
          <a:lnRef idx="0"/>
          <a:fillRef idx="0"/>
          <a:effectRef idx="0"/>
          <a:fontRef idx="minor"/>
        </p:style>
      </p:sp>
      <p:sp>
        <p:nvSpPr>
          <p:cNvPr id="78" name="PlaceHolder 2"/>
          <p:cNvSpPr>
            <a:spLocks noGrp="1"/>
          </p:cNvSpPr>
          <p:nvPr>
            <p:ph type="title"/>
          </p:nvPr>
        </p:nvSpPr>
        <p:spPr>
          <a:xfrm>
            <a:off x="282960" y="712080"/>
            <a:ext cx="6243840" cy="3835080"/>
          </a:xfrm>
          <a:prstGeom prst="rect">
            <a:avLst/>
          </a:prstGeom>
        </p:spPr>
        <p:txBody>
          <a:bodyPr tIns="91440" bIns="91440" anchor="ctr"/>
          <a:p>
            <a:endParaRPr b="0" lang="en-US" sz="1400" spc="-1" strike="noStrike">
              <a:solidFill>
                <a:srgbClr val="000000"/>
              </a:solidFill>
              <a:uFill>
                <a:solidFill>
                  <a:srgbClr val="ffffff"/>
                </a:solidFill>
              </a:uFill>
              <a:latin typeface="Arial"/>
            </a:endParaRPr>
          </a:p>
        </p:txBody>
      </p:sp>
      <p:sp>
        <p:nvSpPr>
          <p:cNvPr id="79" name="PlaceHolder 3"/>
          <p:cNvSpPr>
            <a:spLocks noGrp="1"/>
          </p:cNvSpPr>
          <p:nvPr>
            <p:ph type="sldNum"/>
          </p:nvPr>
        </p:nvSpPr>
        <p:spPr>
          <a:xfrm>
            <a:off x="8498160" y="4688640"/>
            <a:ext cx="548280" cy="393120"/>
          </a:xfrm>
          <a:prstGeom prst="rect">
            <a:avLst/>
          </a:prstGeom>
        </p:spPr>
        <p:txBody>
          <a:bodyPr tIns="91440" bIns="91440" anchor="ctr"/>
          <a:p>
            <a:pPr>
              <a:lnSpc>
                <a:spcPct val="100000"/>
              </a:lnSpc>
            </a:pPr>
            <a:fld id="{8902307C-3E74-4294-ADFF-65369F87D7C7}" type="slidenum">
              <a:rPr b="0" lang="en-US" sz="1400" spc="-1" strike="noStrike">
                <a:solidFill>
                  <a:srgbClr val="ffffff"/>
                </a:solidFill>
                <a:uFill>
                  <a:solidFill>
                    <a:srgbClr val="ffffff"/>
                  </a:solidFill>
                </a:uFill>
                <a:latin typeface="Arial"/>
                <a:ea typeface="Arial"/>
              </a:rPr>
              <a:t>&lt;number&gt;</a:t>
            </a:fld>
            <a:endParaRPr b="0" lang="en-US" sz="1400" spc="-1" strike="noStrike">
              <a:solidFill>
                <a:srgbClr val="ffffff"/>
              </a:solidFill>
              <a:uFill>
                <a:solidFill>
                  <a:srgbClr val="ffffff"/>
                </a:solidFill>
              </a:uFill>
              <a:latin typeface="Times New Roman"/>
            </a:endParaRPr>
          </a:p>
        </p:txBody>
      </p:sp>
      <p:sp>
        <p:nvSpPr>
          <p:cNvPr id="80" name="PlaceHolder 4"/>
          <p:cNvSpPr>
            <a:spLocks noGrp="1"/>
          </p:cNvSpPr>
          <p:nvPr>
            <p:ph type="body"/>
          </p:nvPr>
        </p:nvSpPr>
        <p:spPr>
          <a:xfrm>
            <a:off x="457200" y="1203480"/>
            <a:ext cx="8229240" cy="2982960"/>
          </a:xfrm>
          <a:prstGeom prst="rect">
            <a:avLst/>
          </a:prstGeom>
        </p:spPr>
        <p:txBody>
          <a:bodyPr lIns="0" rIns="0" tIns="0" bIns="0"/>
          <a:p>
            <a:pPr marL="432000" indent="-324000">
              <a:buClr>
                <a:srgbClr val="ffffff"/>
              </a:buClr>
              <a:buSzPct val="45000"/>
              <a:buFont typeface="Wingdings" charset="2"/>
              <a:buChar char=""/>
            </a:pPr>
            <a:r>
              <a:rPr b="0" lang="en-US" sz="1400" spc="-1" strike="noStrike">
                <a:solidFill>
                  <a:srgbClr val="000000"/>
                </a:solidFill>
                <a:uFill>
                  <a:solidFill>
                    <a:srgbClr val="ffffff"/>
                  </a:solidFill>
                </a:uFill>
                <a:latin typeface="Arial"/>
              </a:rPr>
              <a:t>Click to edit the outline text format</a:t>
            </a:r>
            <a:endParaRPr b="0" lang="en-US" sz="1400" spc="-1" strike="noStrike">
              <a:solidFill>
                <a:srgbClr val="000000"/>
              </a:solidFill>
              <a:uFill>
                <a:solidFill>
                  <a:srgbClr val="ffffff"/>
                </a:solidFill>
              </a:uFill>
              <a:latin typeface="Arial"/>
            </a:endParaRPr>
          </a:p>
          <a:p>
            <a:pPr lvl="1" marL="864000" indent="-324000">
              <a:buClr>
                <a:srgbClr val="ffffff"/>
              </a:buClr>
              <a:buSzPct val="75000"/>
              <a:buFont typeface="Symbol" charset="2"/>
              <a:buChar char=""/>
            </a:pPr>
            <a:r>
              <a:rPr b="0" lang="en-US" sz="1400" spc="-1" strike="noStrike">
                <a:solidFill>
                  <a:srgbClr val="000000"/>
                </a:solidFill>
                <a:uFill>
                  <a:solidFill>
                    <a:srgbClr val="ffffff"/>
                  </a:solidFill>
                </a:uFill>
                <a:latin typeface="Arial"/>
              </a:rPr>
              <a:t>Second Outline Level</a:t>
            </a:r>
            <a:endParaRPr b="0" lang="en-US" sz="1400" spc="-1" strike="noStrike">
              <a:solidFill>
                <a:srgbClr val="000000"/>
              </a:solidFill>
              <a:uFill>
                <a:solidFill>
                  <a:srgbClr val="ffffff"/>
                </a:solidFill>
              </a:uFill>
              <a:latin typeface="Arial"/>
            </a:endParaRPr>
          </a:p>
          <a:p>
            <a:pPr lvl="2" marL="1296000" indent="-288000">
              <a:buClr>
                <a:srgbClr val="ffffff"/>
              </a:buClr>
              <a:buSzPct val="45000"/>
              <a:buFont typeface="Wingdings" charset="2"/>
              <a:buChar char=""/>
            </a:pPr>
            <a:r>
              <a:rPr b="0" lang="en-US" sz="1400" spc="-1" strike="noStrike">
                <a:solidFill>
                  <a:srgbClr val="000000"/>
                </a:solidFill>
                <a:uFill>
                  <a:solidFill>
                    <a:srgbClr val="ffffff"/>
                  </a:solidFill>
                </a:uFill>
                <a:latin typeface="Arial"/>
              </a:rPr>
              <a:t>Third Outline Level</a:t>
            </a:r>
            <a:endParaRPr b="0" lang="en-US" sz="1400" spc="-1" strike="noStrike">
              <a:solidFill>
                <a:srgbClr val="000000"/>
              </a:solidFill>
              <a:uFill>
                <a:solidFill>
                  <a:srgbClr val="ffffff"/>
                </a:solidFill>
              </a:uFill>
              <a:latin typeface="Arial"/>
            </a:endParaRPr>
          </a:p>
          <a:p>
            <a:pPr lvl="3" marL="1728000" indent="-216000">
              <a:buClr>
                <a:srgbClr val="ffffff"/>
              </a:buClr>
              <a:buSzPct val="75000"/>
              <a:buFont typeface="Symbol" charset="2"/>
              <a:buChar char=""/>
            </a:pPr>
            <a:r>
              <a:rPr b="0" lang="en-US" sz="1400" spc="-1" strike="noStrike">
                <a:solidFill>
                  <a:srgbClr val="000000"/>
                </a:solidFill>
                <a:uFill>
                  <a:solidFill>
                    <a:srgbClr val="ffffff"/>
                  </a:solidFill>
                </a:uFill>
                <a:latin typeface="Arial"/>
              </a:rPr>
              <a:t>Fourth Outline Level</a:t>
            </a:r>
            <a:endParaRPr b="0" lang="en-US" sz="1400" spc="-1" strike="noStrike">
              <a:solidFill>
                <a:srgbClr val="000000"/>
              </a:solidFill>
              <a:uFill>
                <a:solidFill>
                  <a:srgbClr val="ffffff"/>
                </a:solidFill>
              </a:uFill>
              <a:latin typeface="Arial"/>
            </a:endParaRPr>
          </a:p>
          <a:p>
            <a:pPr lvl="4" marL="2160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5" name="PlaceHolder 1"/>
          <p:cNvSpPr>
            <a:spLocks noGrp="1"/>
          </p:cNvSpPr>
          <p:nvPr>
            <p:ph type="title"/>
          </p:nvPr>
        </p:nvSpPr>
        <p:spPr>
          <a:xfrm>
            <a:off x="303480" y="411480"/>
            <a:ext cx="8520120" cy="639360"/>
          </a:xfrm>
          <a:prstGeom prst="rect">
            <a:avLst/>
          </a:prstGeom>
        </p:spPr>
        <p:txBody>
          <a:bodyPr tIns="91440" bIns="91440"/>
          <a:p>
            <a:endParaRPr b="0" lang="en-US" sz="1400" spc="-1" strike="noStrike">
              <a:solidFill>
                <a:srgbClr val="000000"/>
              </a:solidFill>
              <a:uFill>
                <a:solidFill>
                  <a:srgbClr val="ffffff"/>
                </a:solidFill>
              </a:uFill>
              <a:latin typeface="Arial"/>
            </a:endParaRPr>
          </a:p>
        </p:txBody>
      </p:sp>
      <p:sp>
        <p:nvSpPr>
          <p:cNvPr id="116" name="PlaceHolder 2"/>
          <p:cNvSpPr>
            <a:spLocks noGrp="1"/>
          </p:cNvSpPr>
          <p:nvPr>
            <p:ph type="sldNum"/>
          </p:nvPr>
        </p:nvSpPr>
        <p:spPr>
          <a:xfrm>
            <a:off x="8498160" y="4688640"/>
            <a:ext cx="548280" cy="393120"/>
          </a:xfrm>
          <a:prstGeom prst="rect">
            <a:avLst/>
          </a:prstGeom>
        </p:spPr>
        <p:txBody>
          <a:bodyPr tIns="91440" bIns="91440" anchor="ctr"/>
          <a:p>
            <a:pPr>
              <a:lnSpc>
                <a:spcPct val="100000"/>
              </a:lnSpc>
            </a:pPr>
            <a:fld id="{70F0596E-BACB-4DF9-AE11-E0B2941CCBA2}" type="slidenum">
              <a:rPr b="0" lang="en-US" sz="1400" spc="-1" strike="noStrike">
                <a:solidFill>
                  <a:srgbClr val="000000"/>
                </a:solidFill>
                <a:uFill>
                  <a:solidFill>
                    <a:srgbClr val="ffffff"/>
                  </a:solidFill>
                </a:uFill>
                <a:latin typeface="Arial"/>
                <a:ea typeface="Arial"/>
              </a:rPr>
              <a:t>&lt;number&gt;</a:t>
            </a:fld>
            <a:endParaRPr b="0" lang="en-US" sz="1400" spc="-1" strike="noStrike">
              <a:solidFill>
                <a:srgbClr val="000000"/>
              </a:solidFill>
              <a:uFill>
                <a:solidFill>
                  <a:srgbClr val="ffffff"/>
                </a:solidFill>
              </a:uFill>
              <a:latin typeface="Times New Roman"/>
            </a:endParaRPr>
          </a:p>
        </p:txBody>
      </p:sp>
      <p:sp>
        <p:nvSpPr>
          <p:cNvPr id="117" name="PlaceHolder 3"/>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Click to edit the outline text format</a:t>
            </a:r>
            <a:endParaRPr b="0" lang="en-US"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400" spc="-1" strike="noStrike">
                <a:solidFill>
                  <a:srgbClr val="000000"/>
                </a:solidFill>
                <a:uFill>
                  <a:solidFill>
                    <a:srgbClr val="ffffff"/>
                  </a:solidFill>
                </a:uFill>
                <a:latin typeface="Arial"/>
              </a:rPr>
              <a:t>Second Outline Level</a:t>
            </a:r>
            <a:endParaRPr b="0" lang="en-US"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400" spc="-1" strike="noStrike">
                <a:solidFill>
                  <a:srgbClr val="000000"/>
                </a:solidFill>
                <a:uFill>
                  <a:solidFill>
                    <a:srgbClr val="ffffff"/>
                  </a:solidFill>
                </a:uFill>
                <a:latin typeface="Arial"/>
              </a:rPr>
              <a:t>Third Outline Level</a:t>
            </a:r>
            <a:endParaRPr b="0" lang="en-US"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400" spc="-1" strike="noStrike">
                <a:solidFill>
                  <a:srgbClr val="000000"/>
                </a:solidFill>
                <a:uFill>
                  <a:solidFill>
                    <a:srgbClr val="ffffff"/>
                  </a:solidFill>
                </a:uFill>
                <a:latin typeface="Arial"/>
              </a:rPr>
              <a:t>Fourth Outline Level</a:t>
            </a:r>
            <a:endParaRPr b="0" lang="en-US"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hyperlink" Target="https://developer.mozilla.org/en-US/docs/Web/JavaScript/Reference/Global_Objects/Object/freeze" TargetMode="External"/><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hyperlink" Target="http://www.theguardian.com/news/datablog/2014/sep/26/europeans-multiple-languages-uk-ireland" TargetMode="Externa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hyperlink" Target="https://alistapart.com/article/making-your-javascript-pure" TargetMode="External"/><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en.wikipedia.org/wiki/Programming_paradigm" TargetMode="External"/><Relationship Id="rId2" Type="http://schemas.openxmlformats.org/officeDocument/2006/relationships/hyperlink" Target="http://en.wikipedia.org/wiki/Declarative_program" TargetMode="External"/><Relationship Id="rId3" Type="http://schemas.openxmlformats.org/officeDocument/2006/relationships/hyperlink" Target="http://en.wikipedia.org/wiki/Imperative_programming" TargetMode="External"/><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2371680" y="630360"/>
            <a:ext cx="6331320" cy="1541520"/>
          </a:xfrm>
          <a:prstGeom prst="rect">
            <a:avLst/>
          </a:prstGeom>
          <a:noFill/>
          <a:ln>
            <a:noFill/>
          </a:ln>
        </p:spPr>
        <p:txBody>
          <a:bodyPr tIns="91440" bIns="91440"/>
          <a:p>
            <a:pPr>
              <a:lnSpc>
                <a:spcPct val="100000"/>
              </a:lnSpc>
            </a:pPr>
            <a:r>
              <a:rPr b="1" lang="en-US" sz="4800" spc="-1" strike="noStrike">
                <a:solidFill>
                  <a:srgbClr val="ffffff"/>
                </a:solidFill>
                <a:uFill>
                  <a:solidFill>
                    <a:srgbClr val="ffffff"/>
                  </a:solidFill>
                </a:uFill>
                <a:latin typeface="Raleway"/>
                <a:ea typeface="Raleway"/>
              </a:rPr>
              <a:t>Advance Javascript</a:t>
            </a:r>
            <a:endParaRPr b="0" lang="en-US" sz="1400" spc="-1" strike="noStrike">
              <a:solidFill>
                <a:srgbClr val="000000"/>
              </a:solidFill>
              <a:uFill>
                <a:solidFill>
                  <a:srgbClr val="ffffff"/>
                </a:solidFill>
              </a:uFill>
              <a:latin typeface="Arial"/>
            </a:endParaRPr>
          </a:p>
        </p:txBody>
      </p:sp>
      <p:sp>
        <p:nvSpPr>
          <p:cNvPr id="153" name="TextShape 2"/>
          <p:cNvSpPr txBox="1"/>
          <p:nvPr/>
        </p:nvSpPr>
        <p:spPr>
          <a:xfrm>
            <a:off x="2390400" y="3238560"/>
            <a:ext cx="6331320" cy="1241280"/>
          </a:xfrm>
          <a:prstGeom prst="rect">
            <a:avLst/>
          </a:prstGeom>
          <a:noFill/>
          <a:ln>
            <a:noFill/>
          </a:ln>
        </p:spPr>
        <p:txBody>
          <a:bodyPr tIns="91440" bIns="91440" anchor="b"/>
          <a:p>
            <a:pPr algn="ctr"/>
            <a:endParaRPr b="0"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535680" y="712080"/>
            <a:ext cx="7957800" cy="767520"/>
          </a:xfrm>
          <a:prstGeom prst="rect">
            <a:avLst/>
          </a:prstGeom>
          <a:noFill/>
          <a:ln>
            <a:noFill/>
          </a:ln>
        </p:spPr>
        <p:txBody>
          <a:bodyPr tIns="91440" bIns="91440"/>
          <a:p>
            <a:pPr>
              <a:lnSpc>
                <a:spcPct val="100000"/>
              </a:lnSpc>
            </a:pPr>
            <a:r>
              <a:rPr b="1" lang="en-US" sz="3600" spc="-1" strike="noStrike">
                <a:solidFill>
                  <a:srgbClr val="f46524"/>
                </a:solidFill>
                <a:uFill>
                  <a:solidFill>
                    <a:srgbClr val="ffffff"/>
                  </a:solidFill>
                </a:uFill>
                <a:latin typeface="Raleway"/>
                <a:ea typeface="Raleway"/>
              </a:rPr>
              <a:t>1.2.1 Programming Paradigms</a:t>
            </a:r>
            <a:endParaRPr b="0" lang="en-US" sz="1400" spc="-1" strike="noStrike">
              <a:solidFill>
                <a:srgbClr val="000000"/>
              </a:solidFill>
              <a:uFill>
                <a:solidFill>
                  <a:srgbClr val="ffffff"/>
                </a:solidFill>
              </a:uFill>
              <a:latin typeface="Arial"/>
            </a:endParaRPr>
          </a:p>
        </p:txBody>
      </p:sp>
      <p:sp>
        <p:nvSpPr>
          <p:cNvPr id="171" name="TextShape 2"/>
          <p:cNvSpPr txBox="1"/>
          <p:nvPr/>
        </p:nvSpPr>
        <p:spPr>
          <a:xfrm>
            <a:off x="535680" y="1480320"/>
            <a:ext cx="8052840" cy="3067200"/>
          </a:xfrm>
          <a:prstGeom prst="rect">
            <a:avLst/>
          </a:prstGeom>
          <a:noFill/>
          <a:ln>
            <a:noFill/>
          </a:ln>
        </p:spPr>
        <p:txBody>
          <a:bodyPr tIns="91440" bIns="91440"/>
          <a:p>
            <a:pPr marL="749160" indent="-301320">
              <a:lnSpc>
                <a:spcPct val="115000"/>
              </a:lnSpc>
              <a:buClr>
                <a:srgbClr val="242729"/>
              </a:buClr>
              <a:buSzPct val="95000"/>
              <a:buFont typeface="Arial"/>
              <a:buChar char="●"/>
            </a:pPr>
            <a:r>
              <a:rPr b="0" lang="en-US" sz="1150" spc="-1" strike="noStrike">
                <a:solidFill>
                  <a:srgbClr val="242729"/>
                </a:solidFill>
                <a:uFill>
                  <a:solidFill>
                    <a:srgbClr val="ffffff"/>
                  </a:solidFill>
                </a:uFill>
                <a:latin typeface="Arial"/>
                <a:ea typeface="Arial"/>
              </a:rPr>
              <a:t>With </a:t>
            </a:r>
            <a:r>
              <a:rPr b="1" lang="en-US" sz="1150" spc="-1" strike="noStrike">
                <a:solidFill>
                  <a:srgbClr val="242729"/>
                </a:solidFill>
                <a:uFill>
                  <a:solidFill>
                    <a:srgbClr val="ffffff"/>
                  </a:solidFill>
                </a:uFill>
                <a:latin typeface="Arial"/>
                <a:ea typeface="Arial"/>
              </a:rPr>
              <a:t>declarative</a:t>
            </a:r>
            <a:r>
              <a:rPr b="0" lang="en-US" sz="1150" spc="-1" strike="noStrike">
                <a:solidFill>
                  <a:srgbClr val="242729"/>
                </a:solidFill>
                <a:uFill>
                  <a:solidFill>
                    <a:srgbClr val="ffffff"/>
                  </a:solidFill>
                </a:uFill>
                <a:latin typeface="Arial"/>
                <a:ea typeface="Arial"/>
              </a:rPr>
              <a:t> programming, you write code that describes what you want, but not necessarily how to get it</a:t>
            </a:r>
            <a:r>
              <a:rPr b="0" lang="en-US" sz="1150" spc="-1" strike="noStrike">
                <a:solidFill>
                  <a:srgbClr val="242729"/>
                </a:solidFill>
                <a:uFill>
                  <a:solidFill>
                    <a:srgbClr val="ffffff"/>
                  </a:solidFill>
                </a:uFill>
                <a:latin typeface="Arial"/>
                <a:ea typeface="Arial"/>
              </a:rPr>
              <a:t>
</a:t>
            </a:r>
            <a:r>
              <a:rPr b="0" lang="en-US" sz="1150" spc="-1" strike="noStrike">
                <a:solidFill>
                  <a:srgbClr val="242729"/>
                </a:solidFill>
                <a:uFill>
                  <a:solidFill>
                    <a:srgbClr val="ffffff"/>
                  </a:solidFill>
                </a:uFill>
                <a:latin typeface="Arial"/>
                <a:ea typeface="Arial"/>
              </a:rPr>
              <a:t>You should prefer declarative programming over the imperative programming</a:t>
            </a:r>
            <a:r>
              <a:rPr b="0" lang="en-US" sz="1150" spc="-1" strike="noStrike">
                <a:solidFill>
                  <a:srgbClr val="242729"/>
                </a:solidFill>
                <a:uFill>
                  <a:solidFill>
                    <a:srgbClr val="ffffff"/>
                  </a:solidFill>
                </a:uFill>
                <a:latin typeface="Arial"/>
                <a:ea typeface="Arial"/>
              </a:rPr>
              <a:t>
</a:t>
            </a:r>
            <a:r>
              <a:rPr b="1" lang="en-US" sz="1150" spc="-1" strike="noStrike">
                <a:solidFill>
                  <a:srgbClr val="242729"/>
                </a:solidFill>
                <a:uFill>
                  <a:solidFill>
                    <a:srgbClr val="ffffff"/>
                  </a:solidFill>
                </a:uFill>
                <a:latin typeface="Arial"/>
                <a:ea typeface="Arial"/>
              </a:rPr>
              <a:t>Imperative</a:t>
            </a:r>
            <a:r>
              <a:rPr b="0" lang="en-US" sz="1150" spc="-1" strike="noStrike">
                <a:solidFill>
                  <a:srgbClr val="242729"/>
                </a:solidFill>
                <a:uFill>
                  <a:solidFill>
                    <a:srgbClr val="ffffff"/>
                  </a:solidFill>
                </a:uFill>
                <a:latin typeface="Arial"/>
                <a:ea typeface="Arial"/>
              </a:rPr>
              <a:t> programming tells the machine how to do something (resulting in what you want to happen)</a:t>
            </a:r>
            <a:r>
              <a:rPr b="0" lang="en-US" sz="1150" spc="-1" strike="noStrike">
                <a:solidFill>
                  <a:srgbClr val="242729"/>
                </a:solidFill>
                <a:uFill>
                  <a:solidFill>
                    <a:srgbClr val="ffffff"/>
                  </a:solidFill>
                </a:uFill>
                <a:latin typeface="Arial"/>
                <a:ea typeface="Arial"/>
              </a:rPr>
              <a:t>
</a:t>
            </a:r>
            <a:r>
              <a:rPr b="0" lang="en-US" sz="1150" spc="-1" strike="noStrike">
                <a:solidFill>
                  <a:srgbClr val="242729"/>
                </a:solidFill>
                <a:uFill>
                  <a:solidFill>
                    <a:srgbClr val="ffffff"/>
                  </a:solidFill>
                </a:uFill>
                <a:latin typeface="Arial"/>
                <a:ea typeface="Arial"/>
              </a:rPr>
              <a:t>Declarative programming tells the machine what you would like to happen (and the computer figures out how to do it)</a:t>
            </a:r>
            <a:r>
              <a:rPr b="0" lang="en-US" sz="1150" spc="-1" strike="noStrike">
                <a:solidFill>
                  <a:srgbClr val="242729"/>
                </a:solidFill>
                <a:uFill>
                  <a:solidFill>
                    <a:srgbClr val="ffffff"/>
                  </a:solidFill>
                </a:uFill>
                <a:latin typeface="Arial"/>
                <a:ea typeface="Arial"/>
              </a:rPr>
              <a:t>
</a:t>
            </a:r>
            <a:r>
              <a:rPr b="1" lang="en-US" sz="1150" spc="-1" strike="noStrike">
                <a:solidFill>
                  <a:srgbClr val="242729"/>
                </a:solidFill>
                <a:uFill>
                  <a:solidFill>
                    <a:srgbClr val="ffffff"/>
                  </a:solidFill>
                </a:uFill>
                <a:latin typeface="Arial"/>
                <a:ea typeface="Arial"/>
              </a:rPr>
              <a:t>Declarative</a:t>
            </a:r>
            <a:r>
              <a:rPr b="0" lang="en-US" sz="1150" spc="-1" strike="noStrike">
                <a:solidFill>
                  <a:srgbClr val="242729"/>
                </a:solidFill>
                <a:uFill>
                  <a:solidFill>
                    <a:srgbClr val="ffffff"/>
                  </a:solidFill>
                </a:uFill>
                <a:latin typeface="Arial"/>
                <a:ea typeface="Arial"/>
              </a:rPr>
              <a:t> - specify </a:t>
            </a:r>
            <a:r>
              <a:rPr b="1" lang="en-US" sz="1150" spc="-1" strike="noStrike">
                <a:solidFill>
                  <a:srgbClr val="242729"/>
                </a:solidFill>
                <a:uFill>
                  <a:solidFill>
                    <a:srgbClr val="ffffff"/>
                  </a:solidFill>
                </a:uFill>
                <a:latin typeface="Arial"/>
                <a:ea typeface="Arial"/>
              </a:rPr>
              <a:t>what</a:t>
            </a:r>
            <a:r>
              <a:rPr b="0" lang="en-US" sz="1150" spc="-1" strike="noStrike">
                <a:solidFill>
                  <a:srgbClr val="242729"/>
                </a:solidFill>
                <a:uFill>
                  <a:solidFill>
                    <a:srgbClr val="ffffff"/>
                  </a:solidFill>
                </a:uFill>
                <a:latin typeface="Arial"/>
                <a:ea typeface="Arial"/>
              </a:rPr>
              <a:t> to do, </a:t>
            </a:r>
            <a:r>
              <a:rPr b="1" lang="en-US" sz="1150" spc="-1" strike="noStrike">
                <a:solidFill>
                  <a:srgbClr val="242729"/>
                </a:solidFill>
                <a:uFill>
                  <a:solidFill>
                    <a:srgbClr val="ffffff"/>
                  </a:solidFill>
                </a:uFill>
                <a:latin typeface="Arial"/>
                <a:ea typeface="Arial"/>
              </a:rPr>
              <a:t>not how</a:t>
            </a:r>
            <a:r>
              <a:rPr b="0" lang="en-US" sz="1150" spc="-1" strike="noStrike">
                <a:solidFill>
                  <a:srgbClr val="242729"/>
                </a:solidFill>
                <a:uFill>
                  <a:solidFill>
                    <a:srgbClr val="ffffff"/>
                  </a:solidFill>
                </a:uFill>
                <a:latin typeface="Arial"/>
                <a:ea typeface="Arial"/>
              </a:rPr>
              <a:t> to do it</a:t>
            </a:r>
            <a:r>
              <a:rPr b="0" lang="en-US" sz="1150" spc="-1" strike="noStrike">
                <a:solidFill>
                  <a:srgbClr val="242729"/>
                </a:solidFill>
                <a:uFill>
                  <a:solidFill>
                    <a:srgbClr val="ffffff"/>
                  </a:solidFill>
                </a:uFill>
                <a:latin typeface="Arial"/>
                <a:ea typeface="Arial"/>
              </a:rPr>
              <a:t>
</a:t>
            </a:r>
            <a:r>
              <a:rPr b="0" lang="en-US" sz="1150" spc="-1" strike="noStrike">
                <a:solidFill>
                  <a:srgbClr val="242729"/>
                </a:solidFill>
                <a:uFill>
                  <a:solidFill>
                    <a:srgbClr val="ffffff"/>
                  </a:solidFill>
                </a:uFill>
                <a:latin typeface="Arial"/>
                <a:ea typeface="Arial"/>
              </a:rPr>
              <a:t>E.g.: HTML describes what should appear on a web page, not how it should be drawn on the screen</a:t>
            </a:r>
            <a:r>
              <a:rPr b="0" lang="en-US" sz="1150" spc="-1" strike="noStrike">
                <a:solidFill>
                  <a:srgbClr val="242729"/>
                </a:solidFill>
                <a:uFill>
                  <a:solidFill>
                    <a:srgbClr val="ffffff"/>
                  </a:solidFill>
                </a:uFill>
                <a:latin typeface="Arial"/>
                <a:ea typeface="Arial"/>
              </a:rPr>
              <a:t>
</a:t>
            </a:r>
            <a:r>
              <a:rPr b="1" lang="en-US" sz="1150" spc="-1" strike="noStrike">
                <a:solidFill>
                  <a:srgbClr val="242729"/>
                </a:solidFill>
                <a:uFill>
                  <a:solidFill>
                    <a:srgbClr val="ffffff"/>
                  </a:solidFill>
                </a:uFill>
                <a:latin typeface="Arial"/>
                <a:ea typeface="Arial"/>
              </a:rPr>
              <a:t>Imperative</a:t>
            </a:r>
            <a:r>
              <a:rPr b="0" lang="en-US" sz="1150" spc="-1" strike="noStrike">
                <a:solidFill>
                  <a:srgbClr val="242729"/>
                </a:solidFill>
                <a:uFill>
                  <a:solidFill>
                    <a:srgbClr val="ffffff"/>
                  </a:solidFill>
                </a:uFill>
                <a:latin typeface="Arial"/>
                <a:ea typeface="Arial"/>
              </a:rPr>
              <a:t> - specify both </a:t>
            </a:r>
            <a:r>
              <a:rPr b="1" lang="en-US" sz="1150" spc="-1" strike="noStrike">
                <a:solidFill>
                  <a:srgbClr val="242729"/>
                </a:solidFill>
                <a:uFill>
                  <a:solidFill>
                    <a:srgbClr val="ffffff"/>
                  </a:solidFill>
                </a:uFill>
                <a:latin typeface="Arial"/>
                <a:ea typeface="Arial"/>
              </a:rPr>
              <a:t>what</a:t>
            </a:r>
            <a:r>
              <a:rPr b="0" lang="en-US" sz="1150" spc="-1" strike="noStrike">
                <a:solidFill>
                  <a:srgbClr val="242729"/>
                </a:solidFill>
                <a:uFill>
                  <a:solidFill>
                    <a:srgbClr val="ffffff"/>
                  </a:solidFill>
                </a:uFill>
                <a:latin typeface="Arial"/>
                <a:ea typeface="Arial"/>
              </a:rPr>
              <a:t> and </a:t>
            </a:r>
            <a:r>
              <a:rPr b="1" lang="en-US" sz="1150" spc="-1" strike="noStrike">
                <a:solidFill>
                  <a:srgbClr val="242729"/>
                </a:solidFill>
                <a:uFill>
                  <a:solidFill>
                    <a:srgbClr val="ffffff"/>
                  </a:solidFill>
                </a:uFill>
                <a:latin typeface="Arial"/>
                <a:ea typeface="Arial"/>
              </a:rPr>
              <a:t>how</a:t>
            </a:r>
            <a:r>
              <a:rPr b="1" lang="en-US" sz="1150" spc="-1" strike="noStrike">
                <a:solidFill>
                  <a:srgbClr val="242729"/>
                </a:solidFill>
                <a:uFill>
                  <a:solidFill>
                    <a:srgbClr val="ffffff"/>
                  </a:solidFill>
                </a:uFill>
                <a:latin typeface="Arial"/>
                <a:ea typeface="Arial"/>
              </a:rPr>
              <a:t>
</a:t>
            </a:r>
            <a:r>
              <a:rPr b="0" lang="en-US" sz="1000" spc="-1" strike="noStrike">
                <a:solidFill>
                  <a:srgbClr val="242729"/>
                </a:solidFill>
                <a:uFill>
                  <a:solidFill>
                    <a:srgbClr val="ffffff"/>
                  </a:solidFill>
                </a:uFill>
                <a:latin typeface="Courier New"/>
                <a:ea typeface="Courier New"/>
              </a:rPr>
              <a:t>int x;</a:t>
            </a:r>
            <a:r>
              <a:rPr b="0" lang="en-US" sz="1150" spc="-1" strike="noStrike">
                <a:solidFill>
                  <a:srgbClr val="242729"/>
                </a:solidFill>
                <a:uFill>
                  <a:solidFill>
                    <a:srgbClr val="ffffff"/>
                  </a:solidFill>
                </a:uFill>
                <a:latin typeface="Arial"/>
                <a:ea typeface="Arial"/>
              </a:rPr>
              <a:t> - what (declarative)</a:t>
            </a:r>
            <a:r>
              <a:rPr b="0" lang="en-US" sz="1150" spc="-1" strike="noStrike">
                <a:solidFill>
                  <a:srgbClr val="242729"/>
                </a:solidFill>
                <a:uFill>
                  <a:solidFill>
                    <a:srgbClr val="ffffff"/>
                  </a:solidFill>
                </a:uFill>
                <a:latin typeface="Arial"/>
                <a:ea typeface="Arial"/>
              </a:rPr>
              <a:t>
</a:t>
            </a:r>
            <a:r>
              <a:rPr b="0" lang="en-US" sz="1000" spc="-1" strike="noStrike">
                <a:solidFill>
                  <a:srgbClr val="242729"/>
                </a:solidFill>
                <a:uFill>
                  <a:solidFill>
                    <a:srgbClr val="ffffff"/>
                  </a:solidFill>
                </a:uFill>
                <a:latin typeface="Courier New"/>
                <a:ea typeface="Courier New"/>
              </a:rPr>
              <a:t>x=x+1;</a:t>
            </a:r>
            <a:r>
              <a:rPr b="0" lang="en-US" sz="1150" spc="-1" strike="noStrike">
                <a:solidFill>
                  <a:srgbClr val="242729"/>
                </a:solidFill>
                <a:uFill>
                  <a:solidFill>
                    <a:srgbClr val="ffffff"/>
                  </a:solidFill>
                </a:uFill>
                <a:latin typeface="Arial"/>
                <a:ea typeface="Arial"/>
              </a:rPr>
              <a:t> - how</a:t>
            </a:r>
            <a:r>
              <a:rPr b="0" lang="en-US" sz="1150" spc="-1" strike="noStrike">
                <a:solidFill>
                  <a:srgbClr val="242729"/>
                </a:solidFill>
                <a:uFill>
                  <a:solidFill>
                    <a:srgbClr val="ffffff"/>
                  </a:solidFill>
                </a:uFill>
                <a:latin typeface="Arial"/>
                <a:ea typeface="Arial"/>
              </a:rPr>
              <a:t>
</a:t>
            </a:r>
            <a:r>
              <a:rPr b="0" lang="en-US" sz="1150" spc="-1" strike="noStrike">
                <a:solidFill>
                  <a:srgbClr val="242729"/>
                </a:solidFill>
                <a:uFill>
                  <a:solidFill>
                    <a:srgbClr val="ffffff"/>
                  </a:solidFill>
                </a:uFill>
                <a:latin typeface="Arial"/>
              </a:rPr>
              <a:t> </a:t>
            </a:r>
            <a:endParaRPr b="0" lang="en-US" sz="1400" spc="-1" strike="noStrike">
              <a:solidFill>
                <a:srgbClr val="000000"/>
              </a:solidFill>
              <a:uFill>
                <a:solidFill>
                  <a:srgbClr val="ffffff"/>
                </a:solidFill>
              </a:uFill>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535680" y="712080"/>
            <a:ext cx="7957800" cy="767520"/>
          </a:xfrm>
          <a:prstGeom prst="rect">
            <a:avLst/>
          </a:prstGeom>
          <a:noFill/>
          <a:ln>
            <a:noFill/>
          </a:ln>
        </p:spPr>
        <p:txBody>
          <a:bodyPr tIns="91440" bIns="91440"/>
          <a:p>
            <a:pPr>
              <a:lnSpc>
                <a:spcPct val="100000"/>
              </a:lnSpc>
            </a:pPr>
            <a:r>
              <a:rPr b="1" lang="en-US" sz="3600" spc="-1" strike="noStrike">
                <a:solidFill>
                  <a:srgbClr val="f46524"/>
                </a:solidFill>
                <a:uFill>
                  <a:solidFill>
                    <a:srgbClr val="ffffff"/>
                  </a:solidFill>
                </a:uFill>
                <a:latin typeface="Raleway"/>
                <a:ea typeface="Raleway"/>
              </a:rPr>
              <a:t>1.2.1 Programming Paradigms</a:t>
            </a:r>
            <a:endParaRPr b="0" lang="en-US" sz="1400" spc="-1" strike="noStrike">
              <a:solidFill>
                <a:srgbClr val="000000"/>
              </a:solidFill>
              <a:uFill>
                <a:solidFill>
                  <a:srgbClr val="ffffff"/>
                </a:solidFill>
              </a:uFill>
              <a:latin typeface="Arial"/>
            </a:endParaRPr>
          </a:p>
        </p:txBody>
      </p:sp>
      <p:sp>
        <p:nvSpPr>
          <p:cNvPr id="173" name="TextShape 2"/>
          <p:cNvSpPr txBox="1"/>
          <p:nvPr/>
        </p:nvSpPr>
        <p:spPr>
          <a:xfrm>
            <a:off x="535680" y="1480320"/>
            <a:ext cx="8052840" cy="3067200"/>
          </a:xfrm>
          <a:prstGeom prst="rect">
            <a:avLst/>
          </a:prstGeom>
          <a:noFill/>
          <a:ln>
            <a:noFill/>
          </a:ln>
        </p:spPr>
        <p:txBody>
          <a:bodyPr tIns="91440" bIns="91440"/>
          <a:p>
            <a:pPr>
              <a:lnSpc>
                <a:spcPct val="115000"/>
              </a:lnSpc>
            </a:pPr>
            <a:r>
              <a:rPr b="0" lang="en-US" sz="1150" spc="-1" strike="noStrike">
                <a:solidFill>
                  <a:srgbClr val="242729"/>
                </a:solidFill>
                <a:uFill>
                  <a:solidFill>
                    <a:srgbClr val="ffffff"/>
                  </a:solidFill>
                </a:uFill>
                <a:latin typeface="Arial"/>
                <a:ea typeface="Arial"/>
              </a:rPr>
              <a:t>In any program, you will always have both imperative and declarative codes, what we should aim for is to hide all </a:t>
            </a:r>
            <a:r>
              <a:rPr b="1" lang="en-US" sz="1150" spc="-1" strike="noStrike">
                <a:solidFill>
                  <a:srgbClr val="242729"/>
                </a:solidFill>
                <a:uFill>
                  <a:solidFill>
                    <a:srgbClr val="ffffff"/>
                  </a:solidFill>
                </a:uFill>
                <a:latin typeface="Arial"/>
                <a:ea typeface="Arial"/>
              </a:rPr>
              <a:t>imperative</a:t>
            </a:r>
            <a:r>
              <a:rPr b="0" lang="en-US" sz="1150" spc="-1" strike="noStrike">
                <a:solidFill>
                  <a:srgbClr val="242729"/>
                </a:solidFill>
                <a:uFill>
                  <a:solidFill>
                    <a:srgbClr val="ffffff"/>
                  </a:solidFill>
                </a:uFill>
                <a:latin typeface="Arial"/>
                <a:ea typeface="Arial"/>
              </a:rPr>
              <a:t> codes behind the abstractions, so that other parts of the program can use them </a:t>
            </a:r>
            <a:r>
              <a:rPr b="1" lang="en-US" sz="1150" spc="-1" strike="noStrike">
                <a:solidFill>
                  <a:srgbClr val="242729"/>
                </a:solidFill>
                <a:uFill>
                  <a:solidFill>
                    <a:srgbClr val="ffffff"/>
                  </a:solidFill>
                </a:uFill>
                <a:latin typeface="Arial"/>
                <a:ea typeface="Arial"/>
              </a:rPr>
              <a:t>declaratively</a:t>
            </a:r>
            <a:r>
              <a:rPr b="0" lang="en-US" sz="1150" spc="-1" strike="noStrike">
                <a:solidFill>
                  <a:srgbClr val="242729"/>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535680" y="712080"/>
            <a:ext cx="7957800" cy="767520"/>
          </a:xfrm>
          <a:prstGeom prst="rect">
            <a:avLst/>
          </a:prstGeom>
          <a:noFill/>
          <a:ln>
            <a:noFill/>
          </a:ln>
        </p:spPr>
        <p:txBody>
          <a:bodyPr tIns="91440" bIns="91440"/>
          <a:p>
            <a:pPr>
              <a:lnSpc>
                <a:spcPct val="100000"/>
              </a:lnSpc>
            </a:pPr>
            <a:r>
              <a:rPr b="1" lang="en-US" sz="3600" spc="-1" strike="noStrike">
                <a:solidFill>
                  <a:srgbClr val="f46524"/>
                </a:solidFill>
                <a:uFill>
                  <a:solidFill>
                    <a:srgbClr val="ffffff"/>
                  </a:solidFill>
                </a:uFill>
                <a:latin typeface="Raleway"/>
                <a:ea typeface="Raleway"/>
              </a:rPr>
              <a:t>Imperative</a:t>
            </a:r>
            <a:r>
              <a:rPr b="0" lang="en-US" sz="3600" spc="-1" strike="noStrike">
                <a:solidFill>
                  <a:srgbClr val="242729"/>
                </a:solidFill>
                <a:uFill>
                  <a:solidFill>
                    <a:srgbClr val="ffffff"/>
                  </a:solidFill>
                </a:uFill>
                <a:latin typeface="Arial"/>
                <a:ea typeface="Arial"/>
              </a:rPr>
              <a:t> </a:t>
            </a:r>
            <a:r>
              <a:rPr b="1" lang="en-US" sz="3600" spc="-1" strike="noStrike">
                <a:solidFill>
                  <a:srgbClr val="f46524"/>
                </a:solidFill>
                <a:uFill>
                  <a:solidFill>
                    <a:srgbClr val="ffffff"/>
                  </a:solidFill>
                </a:uFill>
                <a:latin typeface="Raleway"/>
                <a:ea typeface="Raleway"/>
              </a:rPr>
              <a:t>Programming</a:t>
            </a:r>
            <a:endParaRPr b="0" lang="en-US" sz="1400" spc="-1" strike="noStrike">
              <a:solidFill>
                <a:srgbClr val="000000"/>
              </a:solidFill>
              <a:uFill>
                <a:solidFill>
                  <a:srgbClr val="ffffff"/>
                </a:solidFill>
              </a:uFill>
              <a:latin typeface="Arial"/>
            </a:endParaRPr>
          </a:p>
        </p:txBody>
      </p:sp>
      <p:sp>
        <p:nvSpPr>
          <p:cNvPr id="175" name="TextShape 2"/>
          <p:cNvSpPr txBox="1"/>
          <p:nvPr/>
        </p:nvSpPr>
        <p:spPr>
          <a:xfrm>
            <a:off x="535680" y="1480320"/>
            <a:ext cx="8052840" cy="306720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Raleway"/>
                <a:ea typeface="Raleway"/>
              </a:rPr>
              <a:t>var array = [0, 1, 2, 3, 4, 5, 6, 7, 8, 9];</a:t>
            </a:r>
            <a:r>
              <a:rPr b="0" lang="en-US" sz="2800" spc="-1" strike="noStrike">
                <a:solidFill>
                  <a:srgbClr val="000000"/>
                </a:solidFill>
                <a:uFill>
                  <a:solidFill>
                    <a:srgbClr val="ffffff"/>
                  </a:solidFill>
                </a:uFill>
                <a:latin typeface="Raleway"/>
                <a:ea typeface="Raleway"/>
              </a:rPr>
              <a:t>
</a:t>
            </a:r>
            <a:r>
              <a:rPr b="0" lang="en-US" sz="2800" spc="-1" strike="noStrike">
                <a:solidFill>
                  <a:srgbClr val="000000"/>
                </a:solidFill>
                <a:uFill>
                  <a:solidFill>
                    <a:srgbClr val="ffffff"/>
                  </a:solidFill>
                </a:uFill>
                <a:latin typeface="Raleway"/>
                <a:ea typeface="Raleway"/>
              </a:rPr>
              <a:t>alert(array);</a:t>
            </a:r>
            <a:r>
              <a:rPr b="0" lang="en-US" sz="2800" spc="-1" strike="noStrike">
                <a:solidFill>
                  <a:srgbClr val="000000"/>
                </a:solidFill>
                <a:uFill>
                  <a:solidFill>
                    <a:srgbClr val="ffffff"/>
                  </a:solidFill>
                </a:uFill>
                <a:latin typeface="Raleway"/>
                <a:ea typeface="Raleway"/>
              </a:rPr>
              <a:t>
</a:t>
            </a:r>
            <a:r>
              <a:rPr b="0" lang="en-US" sz="2800" spc="-1" strike="noStrike">
                <a:solidFill>
                  <a:srgbClr val="000000"/>
                </a:solidFill>
                <a:uFill>
                  <a:solidFill>
                    <a:srgbClr val="ffffff"/>
                  </a:solidFill>
                </a:uFill>
                <a:latin typeface="Raleway"/>
                <a:ea typeface="Raleway"/>
              </a:rPr>
              <a:t>for(let i = 0; i &lt; array.length; i++) {</a:t>
            </a:r>
            <a:r>
              <a:rPr b="0" lang="en-US" sz="2800" spc="-1" strike="noStrike">
                <a:solidFill>
                  <a:srgbClr val="000000"/>
                </a:solidFill>
                <a:uFill>
                  <a:solidFill>
                    <a:srgbClr val="ffffff"/>
                  </a:solidFill>
                </a:uFill>
                <a:latin typeface="Raleway"/>
                <a:ea typeface="Raleway"/>
              </a:rPr>
              <a:t>
</a:t>
            </a:r>
            <a:r>
              <a:rPr b="0" lang="en-US" sz="2800" spc="-1" strike="noStrike">
                <a:solidFill>
                  <a:srgbClr val="000000"/>
                </a:solidFill>
                <a:uFill>
                  <a:solidFill>
                    <a:srgbClr val="ffffff"/>
                  </a:solidFill>
                </a:uFill>
                <a:latin typeface="Raleway"/>
                <a:ea typeface="Raleway"/>
              </a:rPr>
              <a:t>      array[i] = Math.pow(array[i], 2);</a:t>
            </a:r>
            <a:r>
              <a:rPr b="0" lang="en-US" sz="2800" spc="-1" strike="noStrike">
                <a:solidFill>
                  <a:srgbClr val="000000"/>
                </a:solidFill>
                <a:uFill>
                  <a:solidFill>
                    <a:srgbClr val="ffffff"/>
                  </a:solidFill>
                </a:uFill>
                <a:latin typeface="Raleway"/>
                <a:ea typeface="Raleway"/>
              </a:rPr>
              <a:t>
</a:t>
            </a:r>
            <a:r>
              <a:rPr b="0" lang="en-US" sz="2800" spc="-1" strike="noStrike">
                <a:solidFill>
                  <a:srgbClr val="000000"/>
                </a:solidFill>
                <a:uFill>
                  <a:solidFill>
                    <a:srgbClr val="ffffff"/>
                  </a:solidFill>
                </a:uFill>
                <a:latin typeface="Raleway"/>
                <a:ea typeface="Raleway"/>
              </a:rPr>
              <a:t>}</a:t>
            </a:r>
            <a:r>
              <a:rPr b="0" lang="en-US" sz="2800" spc="-1" strike="noStrike">
                <a:solidFill>
                  <a:srgbClr val="000000"/>
                </a:solidFill>
                <a:uFill>
                  <a:solidFill>
                    <a:srgbClr val="ffffff"/>
                  </a:solidFill>
                </a:uFill>
                <a:latin typeface="Raleway"/>
                <a:ea typeface="Raleway"/>
              </a:rPr>
              <a:t>
</a:t>
            </a:r>
            <a:r>
              <a:rPr b="0" lang="en-US" sz="2800" spc="-1" strike="noStrike">
                <a:solidFill>
                  <a:srgbClr val="000000"/>
                </a:solidFill>
                <a:uFill>
                  <a:solidFill>
                    <a:srgbClr val="ffffff"/>
                  </a:solidFill>
                </a:uFill>
                <a:latin typeface="Raleway"/>
                <a:ea typeface="Raleway"/>
              </a:rPr>
              <a:t>alert(array);</a:t>
            </a:r>
            <a:endParaRPr b="0" lang="en-US" sz="1400" spc="-1" strike="noStrike">
              <a:solidFill>
                <a:srgbClr val="000000"/>
              </a:solidFill>
              <a:uFill>
                <a:solidFill>
                  <a:srgbClr val="ffffff"/>
                </a:solidFill>
              </a:uFill>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535680" y="712080"/>
            <a:ext cx="7957800" cy="767520"/>
          </a:xfrm>
          <a:prstGeom prst="rect">
            <a:avLst/>
          </a:prstGeom>
          <a:noFill/>
          <a:ln>
            <a:noFill/>
          </a:ln>
        </p:spPr>
        <p:txBody>
          <a:bodyPr tIns="91440" bIns="91440"/>
          <a:p>
            <a:pPr>
              <a:lnSpc>
                <a:spcPct val="100000"/>
              </a:lnSpc>
            </a:pPr>
            <a:r>
              <a:rPr b="1" lang="en-US" sz="3600" spc="-1" strike="noStrike">
                <a:solidFill>
                  <a:srgbClr val="f46524"/>
                </a:solidFill>
                <a:uFill>
                  <a:solidFill>
                    <a:srgbClr val="ffffff"/>
                  </a:solidFill>
                </a:uFill>
                <a:latin typeface="Raleway"/>
                <a:ea typeface="Raleway"/>
              </a:rPr>
              <a:t>Declarative</a:t>
            </a:r>
            <a:r>
              <a:rPr b="0" lang="en-US" sz="3600" spc="-1" strike="noStrike">
                <a:solidFill>
                  <a:srgbClr val="242729"/>
                </a:solidFill>
                <a:uFill>
                  <a:solidFill>
                    <a:srgbClr val="ffffff"/>
                  </a:solidFill>
                </a:uFill>
                <a:latin typeface="Arial"/>
                <a:ea typeface="Arial"/>
              </a:rPr>
              <a:t> </a:t>
            </a:r>
            <a:r>
              <a:rPr b="1" lang="en-US" sz="3600" spc="-1" strike="noStrike">
                <a:solidFill>
                  <a:srgbClr val="f46524"/>
                </a:solidFill>
                <a:uFill>
                  <a:solidFill>
                    <a:srgbClr val="ffffff"/>
                  </a:solidFill>
                </a:uFill>
                <a:latin typeface="Raleway"/>
                <a:ea typeface="Raleway"/>
              </a:rPr>
              <a:t>Programming</a:t>
            </a:r>
            <a:endParaRPr b="0" lang="en-US" sz="1400" spc="-1" strike="noStrike">
              <a:solidFill>
                <a:srgbClr val="000000"/>
              </a:solidFill>
              <a:uFill>
                <a:solidFill>
                  <a:srgbClr val="ffffff"/>
                </a:solidFill>
              </a:uFill>
              <a:latin typeface="Arial"/>
            </a:endParaRPr>
          </a:p>
        </p:txBody>
      </p:sp>
      <p:sp>
        <p:nvSpPr>
          <p:cNvPr id="177" name="TextShape 2"/>
          <p:cNvSpPr txBox="1"/>
          <p:nvPr/>
        </p:nvSpPr>
        <p:spPr>
          <a:xfrm>
            <a:off x="535680" y="1480320"/>
            <a:ext cx="8052840" cy="3067200"/>
          </a:xfrm>
          <a:prstGeom prst="rect">
            <a:avLst/>
          </a:prstGeom>
          <a:noFill/>
          <a:ln>
            <a:noFill/>
          </a:ln>
        </p:spPr>
        <p:txBody>
          <a:bodyPr tIns="91440" bIns="91440"/>
          <a:p>
            <a:pPr>
              <a:lnSpc>
                <a:spcPct val="100000"/>
              </a:lnSpc>
            </a:pPr>
            <a:r>
              <a:rPr b="0" lang="en-US" sz="2800" spc="-1" strike="noStrike">
                <a:solidFill>
                  <a:srgbClr val="000000"/>
                </a:solidFill>
                <a:uFill>
                  <a:solidFill>
                    <a:srgbClr val="ffffff"/>
                  </a:solidFill>
                </a:uFill>
                <a:latin typeface="Raleway"/>
                <a:ea typeface="Raleway"/>
              </a:rPr>
              <a:t>var arr = [0, 1, 2, 3, 4, 5, 6, 7, 8, 9];</a:t>
            </a:r>
            <a:r>
              <a:rPr b="0" lang="en-US" sz="2800" spc="-1" strike="noStrike">
                <a:solidFill>
                  <a:srgbClr val="000000"/>
                </a:solidFill>
                <a:uFill>
                  <a:solidFill>
                    <a:srgbClr val="ffffff"/>
                  </a:solidFill>
                </a:uFill>
                <a:latin typeface="Raleway"/>
                <a:ea typeface="Raleway"/>
              </a:rPr>
              <a:t>
</a:t>
            </a:r>
            <a:r>
              <a:rPr b="0" lang="en-US" sz="2800" spc="-1" strike="noStrike">
                <a:solidFill>
                  <a:srgbClr val="000000"/>
                </a:solidFill>
                <a:uFill>
                  <a:solidFill>
                    <a:srgbClr val="ffffff"/>
                  </a:solidFill>
                </a:uFill>
                <a:latin typeface="Raleway"/>
                <a:ea typeface="Raleway"/>
              </a:rPr>
              <a:t>var newArr = arr.map(</a:t>
            </a:r>
            <a:r>
              <a:rPr b="0" lang="en-US" sz="2800" spc="-1" strike="noStrike">
                <a:solidFill>
                  <a:srgbClr val="000000"/>
                </a:solidFill>
                <a:uFill>
                  <a:solidFill>
                    <a:srgbClr val="ffffff"/>
                  </a:solidFill>
                </a:uFill>
                <a:latin typeface="Raleway"/>
                <a:ea typeface="Raleway"/>
              </a:rPr>
              <a:t>
</a:t>
            </a:r>
            <a:r>
              <a:rPr b="0" lang="en-US" sz="2800" spc="-1" strike="noStrike">
                <a:solidFill>
                  <a:srgbClr val="000000"/>
                </a:solidFill>
                <a:uFill>
                  <a:solidFill>
                    <a:srgbClr val="ffffff"/>
                  </a:solidFill>
                </a:uFill>
                <a:latin typeface="Raleway"/>
                <a:ea typeface="Raleway"/>
              </a:rPr>
              <a:t>function(num) {</a:t>
            </a:r>
            <a:r>
              <a:rPr b="0" lang="en-US" sz="2800" spc="-1" strike="noStrike">
                <a:solidFill>
                  <a:srgbClr val="000000"/>
                </a:solidFill>
                <a:uFill>
                  <a:solidFill>
                    <a:srgbClr val="ffffff"/>
                  </a:solidFill>
                </a:uFill>
                <a:latin typeface="Raleway"/>
                <a:ea typeface="Raleway"/>
              </a:rPr>
              <a:t>
</a:t>
            </a:r>
            <a:r>
              <a:rPr b="0" lang="en-US" sz="2800" spc="-1" strike="noStrike">
                <a:solidFill>
                  <a:srgbClr val="000000"/>
                </a:solidFill>
                <a:uFill>
                  <a:solidFill>
                    <a:srgbClr val="ffffff"/>
                  </a:solidFill>
                </a:uFill>
                <a:latin typeface="Raleway"/>
                <a:ea typeface="Raleway"/>
              </a:rPr>
              <a:t>      return Math.pow(num,5);</a:t>
            </a:r>
            <a:r>
              <a:rPr b="0" lang="en-US" sz="2800" spc="-1" strike="noStrike">
                <a:solidFill>
                  <a:srgbClr val="000000"/>
                </a:solidFill>
                <a:uFill>
                  <a:solidFill>
                    <a:srgbClr val="ffffff"/>
                  </a:solidFill>
                </a:uFill>
                <a:latin typeface="Raleway"/>
                <a:ea typeface="Raleway"/>
              </a:rPr>
              <a:t>
</a:t>
            </a:r>
            <a:r>
              <a:rPr b="0" lang="en-US" sz="2800" spc="-1" strike="noStrike">
                <a:solidFill>
                  <a:srgbClr val="000000"/>
                </a:solidFill>
                <a:uFill>
                  <a:solidFill>
                    <a:srgbClr val="ffffff"/>
                  </a:solidFill>
                </a:uFill>
                <a:latin typeface="Raleway"/>
                <a:ea typeface="Raleway"/>
              </a:rPr>
              <a:t>});</a:t>
            </a:r>
            <a:r>
              <a:rPr b="0" lang="en-US" sz="2800" spc="-1" strike="noStrike">
                <a:solidFill>
                  <a:srgbClr val="000000"/>
                </a:solidFill>
                <a:uFill>
                  <a:solidFill>
                    <a:srgbClr val="ffffff"/>
                  </a:solidFill>
                </a:uFill>
                <a:latin typeface="Raleway"/>
                <a:ea typeface="Raleway"/>
              </a:rPr>
              <a:t>
</a:t>
            </a:r>
            <a:r>
              <a:rPr b="0" lang="en-US" sz="2800" spc="-1" strike="noStrike">
                <a:solidFill>
                  <a:srgbClr val="000000"/>
                </a:solidFill>
                <a:uFill>
                  <a:solidFill>
                    <a:srgbClr val="ffffff"/>
                  </a:solidFill>
                </a:uFill>
                <a:latin typeface="Raleway"/>
                <a:ea typeface="Raleway"/>
              </a:rPr>
              <a:t>alert(arr);</a:t>
            </a:r>
            <a:r>
              <a:rPr b="0" lang="en-US" sz="2800" spc="-1" strike="noStrike">
                <a:solidFill>
                  <a:srgbClr val="000000"/>
                </a:solidFill>
                <a:uFill>
                  <a:solidFill>
                    <a:srgbClr val="ffffff"/>
                  </a:solidFill>
                </a:uFill>
                <a:latin typeface="Raleway"/>
                <a:ea typeface="Raleway"/>
              </a:rPr>
              <a:t>
</a:t>
            </a:r>
            <a:r>
              <a:rPr b="0" lang="en-US" sz="2800" spc="-1" strike="noStrike">
                <a:solidFill>
                  <a:srgbClr val="000000"/>
                </a:solidFill>
                <a:uFill>
                  <a:solidFill>
                    <a:srgbClr val="ffffff"/>
                  </a:solidFill>
                </a:uFill>
                <a:latin typeface="Raleway"/>
                <a:ea typeface="Raleway"/>
              </a:rPr>
              <a:t>alert(newArr);</a:t>
            </a:r>
            <a:endParaRPr b="0" lang="en-US" sz="1400" spc="-1" strike="noStrike">
              <a:solidFill>
                <a:srgbClr val="000000"/>
              </a:solidFill>
              <a:uFill>
                <a:solidFill>
                  <a:srgbClr val="ffffff"/>
                </a:solidFill>
              </a:uFill>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535680" y="712080"/>
            <a:ext cx="7957800" cy="767520"/>
          </a:xfrm>
          <a:prstGeom prst="rect">
            <a:avLst/>
          </a:prstGeom>
          <a:noFill/>
          <a:ln>
            <a:noFill/>
          </a:ln>
        </p:spPr>
        <p:txBody>
          <a:bodyPr tIns="91440" bIns="91440"/>
          <a:p>
            <a:pPr>
              <a:lnSpc>
                <a:spcPct val="100000"/>
              </a:lnSpc>
            </a:pPr>
            <a:r>
              <a:rPr b="1" lang="en-US" sz="3600" spc="-1" strike="noStrike">
                <a:solidFill>
                  <a:srgbClr val="f46524"/>
                </a:solidFill>
                <a:uFill>
                  <a:solidFill>
                    <a:srgbClr val="ffffff"/>
                  </a:solidFill>
                </a:uFill>
                <a:latin typeface="Raleway"/>
                <a:ea typeface="Raleway"/>
              </a:rPr>
              <a:t>Lambda Functions</a:t>
            </a:r>
            <a:endParaRPr b="0" lang="en-US" sz="1400" spc="-1" strike="noStrike">
              <a:solidFill>
                <a:srgbClr val="000000"/>
              </a:solidFill>
              <a:uFill>
                <a:solidFill>
                  <a:srgbClr val="ffffff"/>
                </a:solidFill>
              </a:uFill>
              <a:latin typeface="Arial"/>
            </a:endParaRPr>
          </a:p>
        </p:txBody>
      </p:sp>
      <p:sp>
        <p:nvSpPr>
          <p:cNvPr id="179" name="TextShape 2"/>
          <p:cNvSpPr txBox="1"/>
          <p:nvPr/>
        </p:nvSpPr>
        <p:spPr>
          <a:xfrm>
            <a:off x="535680" y="1480320"/>
            <a:ext cx="8052840" cy="3067200"/>
          </a:xfrm>
          <a:prstGeom prst="rect">
            <a:avLst/>
          </a:prstGeom>
          <a:noFill/>
          <a:ln>
            <a:noFill/>
          </a:ln>
        </p:spPr>
        <p:txBody>
          <a:bodyPr tIns="91440" bIns="91440"/>
          <a:p>
            <a:pPr>
              <a:lnSpc>
                <a:spcPct val="100000"/>
              </a:lnSpc>
            </a:pPr>
            <a:r>
              <a:rPr b="0" lang="en-US" sz="1400" spc="-1" strike="noStrike">
                <a:solidFill>
                  <a:srgbClr val="000000"/>
                </a:solidFill>
                <a:uFill>
                  <a:solidFill>
                    <a:srgbClr val="ffffff"/>
                  </a:solidFill>
                </a:uFill>
                <a:latin typeface="Raleway"/>
                <a:ea typeface="Raleway"/>
              </a:rPr>
              <a:t>Lambda expressions provide a succinct alternative to anonymous functions that can be passed in as a function argument</a:t>
            </a:r>
            <a:r>
              <a:rPr b="0" lang="en-US" sz="1200" spc="-1" strike="noStrike">
                <a:solidFill>
                  <a:srgbClr val="000000"/>
                </a:solidFill>
                <a:uFill>
                  <a:solidFill>
                    <a:srgbClr val="ffffff"/>
                  </a:solidFill>
                </a:uFill>
                <a:latin typeface="Raleway"/>
                <a:ea typeface="Raleway"/>
              </a:rPr>
              <a:t>
</a:t>
            </a:r>
            <a:r>
              <a:rPr b="0" lang="en-US" sz="1150" spc="-1" strike="noStrike">
                <a:solidFill>
                  <a:srgbClr val="242729"/>
                </a:solidFill>
                <a:uFill>
                  <a:solidFill>
                    <a:srgbClr val="ffffff"/>
                  </a:solidFill>
                </a:uFill>
                <a:latin typeface="Arial"/>
                <a:ea typeface="Arial"/>
              </a:rPr>
              <a:t>
</a:t>
            </a:r>
            <a:r>
              <a:rPr b="0" lang="en-US" sz="1150" spc="-1" strike="noStrike">
                <a:solidFill>
                  <a:srgbClr val="242729"/>
                </a:solidFill>
                <a:uFill>
                  <a:solidFill>
                    <a:srgbClr val="ffffff"/>
                  </a:solidFill>
                </a:uFill>
                <a:latin typeface="Arial"/>
                <a:ea typeface="Arial"/>
              </a:rPr>
              <a:t>Function: </a:t>
            </a:r>
            <a:r>
              <a:rPr b="0" lang="en-US" sz="1150" spc="-1" strike="noStrike">
                <a:solidFill>
                  <a:srgbClr val="242729"/>
                </a:solidFill>
                <a:uFill>
                  <a:solidFill>
                    <a:srgbClr val="ffffff"/>
                  </a:solidFill>
                </a:uFill>
                <a:latin typeface="Arial"/>
                <a:ea typeface="Arial"/>
              </a:rPr>
              <a:t>
</a:t>
            </a:r>
            <a:r>
              <a:rPr b="0" lang="en-US" sz="1150" spc="-1" strike="noStrike">
                <a:solidFill>
                  <a:srgbClr val="242729"/>
                </a:solidFill>
                <a:uFill>
                  <a:solidFill>
                    <a:srgbClr val="ffffff"/>
                  </a:solidFill>
                </a:uFill>
                <a:latin typeface="Arial"/>
                <a:ea typeface="Arial"/>
              </a:rPr>
              <a:t>	</a:t>
            </a:r>
            <a:r>
              <a:rPr b="0" lang="en-US" sz="1150" spc="-1" strike="noStrike">
                <a:solidFill>
                  <a:srgbClr val="242729"/>
                </a:solidFill>
                <a:uFill>
                  <a:solidFill>
                    <a:srgbClr val="ffffff"/>
                  </a:solidFill>
                </a:uFill>
                <a:latin typeface="Arial"/>
                <a:ea typeface="Arial"/>
              </a:rPr>
              <a:t>function (num) {</a:t>
            </a:r>
            <a:r>
              <a:rPr b="0" lang="en-US" sz="1150" spc="-1" strike="noStrike">
                <a:solidFill>
                  <a:srgbClr val="242729"/>
                </a:solidFill>
                <a:uFill>
                  <a:solidFill>
                    <a:srgbClr val="ffffff"/>
                  </a:solidFill>
                </a:uFill>
                <a:latin typeface="Arial"/>
                <a:ea typeface="Arial"/>
              </a:rPr>
              <a:t>
</a:t>
            </a:r>
            <a:r>
              <a:rPr b="0" lang="en-US" sz="1150" spc="-1" strike="noStrike">
                <a:solidFill>
                  <a:srgbClr val="242729"/>
                </a:solidFill>
                <a:uFill>
                  <a:solidFill>
                    <a:srgbClr val="ffffff"/>
                  </a:solidFill>
                </a:uFill>
                <a:latin typeface="Arial"/>
                <a:ea typeface="Arial"/>
              </a:rPr>
              <a:t>      return Math.pow(num, 2);</a:t>
            </a:r>
            <a:r>
              <a:rPr b="0" lang="en-US" sz="1150" spc="-1" strike="noStrike">
                <a:solidFill>
                  <a:srgbClr val="242729"/>
                </a:solidFill>
                <a:uFill>
                  <a:solidFill>
                    <a:srgbClr val="ffffff"/>
                  </a:solidFill>
                </a:uFill>
                <a:latin typeface="Arial"/>
                <a:ea typeface="Arial"/>
              </a:rPr>
              <a:t>
</a:t>
            </a:r>
            <a:r>
              <a:rPr b="0" lang="en-US" sz="1150" spc="-1" strike="noStrike">
                <a:solidFill>
                  <a:srgbClr val="242729"/>
                </a:solidFill>
                <a:uFill>
                  <a:solidFill>
                    <a:srgbClr val="ffffff"/>
                  </a:solidFill>
                </a:uFill>
                <a:latin typeface="Arial"/>
                <a:ea typeface="Arial"/>
              </a:rPr>
              <a:t>           }</a:t>
            </a:r>
            <a:r>
              <a:rPr b="0" lang="en-US" sz="1150" spc="-1" strike="noStrike">
                <a:solidFill>
                  <a:srgbClr val="242729"/>
                </a:solidFill>
                <a:uFill>
                  <a:solidFill>
                    <a:srgbClr val="ffffff"/>
                  </a:solidFill>
                </a:uFill>
                <a:latin typeface="Arial"/>
                <a:ea typeface="Arial"/>
              </a:rPr>
              <a:t>
</a:t>
            </a:r>
            <a:r>
              <a:rPr b="0" lang="en-US" sz="1150" spc="-1" strike="noStrike">
                <a:solidFill>
                  <a:srgbClr val="242729"/>
                </a:solidFill>
                <a:uFill>
                  <a:solidFill>
                    <a:srgbClr val="ffffff"/>
                  </a:solidFill>
                </a:uFill>
                <a:latin typeface="Arial"/>
                <a:ea typeface="Arial"/>
              </a:rPr>
              <a:t>
</a:t>
            </a:r>
            <a:r>
              <a:rPr b="0" lang="en-US" sz="1150" spc="-1" strike="noStrike">
                <a:solidFill>
                  <a:srgbClr val="242729"/>
                </a:solidFill>
                <a:uFill>
                  <a:solidFill>
                    <a:srgbClr val="ffffff"/>
                  </a:solidFill>
                </a:uFill>
                <a:latin typeface="Arial"/>
                <a:ea typeface="Arial"/>
              </a:rPr>
              <a:t>
</a:t>
            </a:r>
            <a:r>
              <a:rPr b="0" lang="en-US" sz="1150" spc="-1" strike="noStrike">
                <a:solidFill>
                  <a:srgbClr val="242729"/>
                </a:solidFill>
                <a:uFill>
                  <a:solidFill>
                    <a:srgbClr val="ffffff"/>
                  </a:solidFill>
                </a:uFill>
                <a:latin typeface="Arial"/>
                <a:ea typeface="Arial"/>
              </a:rPr>
              <a:t>Lambda Function:</a:t>
            </a:r>
            <a:r>
              <a:rPr b="0" lang="en-US" sz="1150" spc="-1" strike="noStrike">
                <a:solidFill>
                  <a:srgbClr val="242729"/>
                </a:solidFill>
                <a:uFill>
                  <a:solidFill>
                    <a:srgbClr val="ffffff"/>
                  </a:solidFill>
                </a:uFill>
                <a:latin typeface="Arial"/>
                <a:ea typeface="Arial"/>
              </a:rPr>
              <a:t>
</a:t>
            </a:r>
            <a:r>
              <a:rPr b="0" lang="en-US" sz="1150" spc="-1" strike="noStrike">
                <a:solidFill>
                  <a:srgbClr val="242729"/>
                </a:solidFill>
                <a:uFill>
                  <a:solidFill>
                    <a:srgbClr val="ffffff"/>
                  </a:solidFill>
                </a:uFill>
                <a:latin typeface="Arial"/>
                <a:ea typeface="Arial"/>
              </a:rPr>
              <a:t>num =&gt; Math.pow(num,2)</a:t>
            </a:r>
            <a:endParaRPr b="0" lang="en-US" sz="1400" spc="-1" strike="noStrike">
              <a:solidFill>
                <a:srgbClr val="000000"/>
              </a:solidFill>
              <a:uFill>
                <a:solidFill>
                  <a:srgbClr val="ffffff"/>
                </a:solidFill>
              </a:uFill>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535680" y="712080"/>
            <a:ext cx="5196960" cy="767520"/>
          </a:xfrm>
          <a:prstGeom prst="rect">
            <a:avLst/>
          </a:prstGeom>
          <a:noFill/>
          <a:ln>
            <a:noFill/>
          </a:ln>
        </p:spPr>
        <p:txBody>
          <a:bodyPr tIns="91440" bIns="91440"/>
          <a:p>
            <a:pPr>
              <a:lnSpc>
                <a:spcPct val="100000"/>
              </a:lnSpc>
            </a:pPr>
            <a:r>
              <a:rPr b="1" lang="en-US" sz="3600" spc="-1" strike="noStrike">
                <a:solidFill>
                  <a:srgbClr val="f46524"/>
                </a:solidFill>
                <a:uFill>
                  <a:solidFill>
                    <a:srgbClr val="ffffff"/>
                  </a:solidFill>
                </a:uFill>
                <a:latin typeface="Raleway"/>
                <a:ea typeface="Raleway"/>
              </a:rPr>
              <a:t>1.2.2 Pure Functions</a:t>
            </a:r>
            <a:endParaRPr b="0" lang="en-US" sz="1400" spc="-1" strike="noStrike">
              <a:solidFill>
                <a:srgbClr val="000000"/>
              </a:solidFill>
              <a:uFill>
                <a:solidFill>
                  <a:srgbClr val="ffffff"/>
                </a:solidFill>
              </a:uFill>
              <a:latin typeface="Arial"/>
            </a:endParaRPr>
          </a:p>
        </p:txBody>
      </p:sp>
      <p:sp>
        <p:nvSpPr>
          <p:cNvPr id="181" name="TextShape 2"/>
          <p:cNvSpPr txBox="1"/>
          <p:nvPr/>
        </p:nvSpPr>
        <p:spPr>
          <a:xfrm>
            <a:off x="535680" y="1480320"/>
            <a:ext cx="8179200" cy="3067200"/>
          </a:xfrm>
          <a:prstGeom prst="rect">
            <a:avLst/>
          </a:prstGeom>
          <a:noFill/>
          <a:ln>
            <a:noFill/>
          </a:ln>
        </p:spPr>
        <p:txBody>
          <a:bodyPr tIns="91440" bIns="91440"/>
          <a:p>
            <a:pPr marL="457200" indent="-342720">
              <a:lnSpc>
                <a:spcPct val="115000"/>
              </a:lnSpc>
              <a:buClr>
                <a:srgbClr val="000000"/>
              </a:buClr>
              <a:buSzPct val="150000"/>
              <a:buFont typeface="Lato"/>
              <a:buChar char="●"/>
            </a:pPr>
            <a:r>
              <a:rPr b="0" lang="en-US" sz="1200" spc="-1" strike="noStrike">
                <a:solidFill>
                  <a:srgbClr val="222222"/>
                </a:solidFill>
                <a:uFill>
                  <a:solidFill>
                    <a:srgbClr val="ffffff"/>
                  </a:solidFill>
                </a:uFill>
                <a:latin typeface="Arial"/>
                <a:ea typeface="Arial"/>
              </a:rPr>
              <a:t>A </a:t>
            </a:r>
            <a:r>
              <a:rPr b="1" lang="en-US" sz="1200" spc="-1" strike="noStrike">
                <a:solidFill>
                  <a:srgbClr val="222222"/>
                </a:solidFill>
                <a:uFill>
                  <a:solidFill>
                    <a:srgbClr val="ffffff"/>
                  </a:solidFill>
                </a:uFill>
                <a:latin typeface="Arial"/>
                <a:ea typeface="Arial"/>
              </a:rPr>
              <a:t>pure function</a:t>
            </a:r>
            <a:r>
              <a:rPr b="0" lang="en-US" sz="1200" spc="-1" strike="noStrike">
                <a:solidFill>
                  <a:srgbClr val="222222"/>
                </a:solidFill>
                <a:uFill>
                  <a:solidFill>
                    <a:srgbClr val="ffffff"/>
                  </a:solidFill>
                </a:uFill>
                <a:latin typeface="Arial"/>
                <a:ea typeface="Arial"/>
              </a:rPr>
              <a:t> doesn't depend on and doesn't modify the states of variables out of its scope. Concretely, that means a </a:t>
            </a:r>
            <a:r>
              <a:rPr b="1" lang="en-US" sz="1200" spc="-1" strike="noStrike">
                <a:solidFill>
                  <a:srgbClr val="222222"/>
                </a:solidFill>
                <a:uFill>
                  <a:solidFill>
                    <a:srgbClr val="ffffff"/>
                  </a:solidFill>
                </a:uFill>
                <a:latin typeface="Arial"/>
                <a:ea typeface="Arial"/>
              </a:rPr>
              <a:t>pure function</a:t>
            </a:r>
            <a:r>
              <a:rPr b="0" lang="en-US" sz="1200" spc="-1" strike="noStrike">
                <a:solidFill>
                  <a:srgbClr val="222222"/>
                </a:solidFill>
                <a:uFill>
                  <a:solidFill>
                    <a:srgbClr val="ffffff"/>
                  </a:solidFill>
                </a:uFill>
                <a:latin typeface="Arial"/>
                <a:ea typeface="Arial"/>
              </a:rPr>
              <a:t> always returns the same result given same parameters. Its execution doesn't depend on the state of the system. </a:t>
            </a:r>
            <a:r>
              <a:rPr b="1" lang="en-US" sz="1200" spc="-1" strike="noStrike">
                <a:solidFill>
                  <a:srgbClr val="222222"/>
                </a:solidFill>
                <a:uFill>
                  <a:solidFill>
                    <a:srgbClr val="ffffff"/>
                  </a:solidFill>
                </a:uFill>
                <a:latin typeface="Arial"/>
                <a:ea typeface="Arial"/>
              </a:rPr>
              <a:t>Pure functions</a:t>
            </a:r>
            <a:r>
              <a:rPr b="0" lang="en-US" sz="1200" spc="-1" strike="noStrike">
                <a:solidFill>
                  <a:srgbClr val="222222"/>
                </a:solidFill>
                <a:uFill>
                  <a:solidFill>
                    <a:srgbClr val="ffffff"/>
                  </a:solidFill>
                </a:uFill>
                <a:latin typeface="Arial"/>
                <a:ea typeface="Arial"/>
              </a:rPr>
              <a:t> are a pillar of functional programming.</a:t>
            </a:r>
            <a:r>
              <a:rPr b="0" lang="en-US" sz="1200" spc="-1" strike="noStrike">
                <a:solidFill>
                  <a:srgbClr val="222222"/>
                </a:solidFill>
                <a:uFill>
                  <a:solidFill>
                    <a:srgbClr val="ffffff"/>
                  </a:solidFill>
                </a:uFill>
                <a:latin typeface="Arial"/>
                <a:ea typeface="Arial"/>
              </a:rPr>
              <a:t>
</a:t>
            </a:r>
            <a:r>
              <a:rPr b="0" lang="en-US" sz="1600" spc="-1" strike="noStrike">
                <a:solidFill>
                  <a:srgbClr val="000000"/>
                </a:solidFill>
                <a:uFill>
                  <a:solidFill>
                    <a:srgbClr val="ffffff"/>
                  </a:solidFill>
                </a:uFill>
                <a:latin typeface="Georgia"/>
                <a:ea typeface="Georgia"/>
              </a:rPr>
              <a:t>A pure function is a function which:</a:t>
            </a:r>
            <a:r>
              <a:rPr b="0" lang="en-US" sz="1600" spc="-1" strike="noStrike">
                <a:solidFill>
                  <a:srgbClr val="000000"/>
                </a:solidFill>
                <a:uFill>
                  <a:solidFill>
                    <a:srgbClr val="ffffff"/>
                  </a:solidFill>
                </a:uFill>
                <a:latin typeface="Georgia"/>
                <a:ea typeface="Georgia"/>
              </a:rPr>
              <a:t>
</a:t>
            </a:r>
            <a:r>
              <a:rPr b="0" lang="en-US" sz="1600" spc="-1" strike="noStrike">
                <a:solidFill>
                  <a:srgbClr val="000000"/>
                </a:solidFill>
                <a:uFill>
                  <a:solidFill>
                    <a:srgbClr val="ffffff"/>
                  </a:solidFill>
                </a:uFill>
                <a:latin typeface="Georgia"/>
                <a:ea typeface="Georgia"/>
              </a:rPr>
              <a:t>Given the same input, will always return the same output.</a:t>
            </a:r>
            <a:r>
              <a:rPr b="0" lang="en-US" sz="1600" spc="-1" strike="noStrike">
                <a:solidFill>
                  <a:srgbClr val="000000"/>
                </a:solidFill>
                <a:uFill>
                  <a:solidFill>
                    <a:srgbClr val="ffffff"/>
                  </a:solidFill>
                </a:uFill>
                <a:latin typeface="Georgia"/>
                <a:ea typeface="Georgia"/>
              </a:rPr>
              <a:t>
</a:t>
            </a:r>
            <a:r>
              <a:rPr b="0" lang="en-US" sz="1600" spc="-1" strike="noStrike">
                <a:solidFill>
                  <a:srgbClr val="000000"/>
                </a:solidFill>
                <a:uFill>
                  <a:solidFill>
                    <a:srgbClr val="ffffff"/>
                  </a:solidFill>
                </a:uFill>
                <a:latin typeface="Georgia"/>
                <a:ea typeface="Georgia"/>
              </a:rPr>
              <a:t>Produces no side effects.</a:t>
            </a:r>
            <a:r>
              <a:rPr b="0" lang="en-US" sz="1600" spc="-1" strike="noStrike">
                <a:solidFill>
                  <a:srgbClr val="000000"/>
                </a:solidFill>
                <a:uFill>
                  <a:solidFill>
                    <a:srgbClr val="ffffff"/>
                  </a:solidFill>
                </a:uFill>
                <a:latin typeface="Georgia"/>
                <a:ea typeface="Georgia"/>
              </a:rPr>
              <a:t>
</a:t>
            </a:r>
            <a:r>
              <a:rPr b="0" lang="en-US" sz="1600" spc="-1" strike="noStrike">
                <a:solidFill>
                  <a:srgbClr val="000000"/>
                </a:solidFill>
                <a:uFill>
                  <a:solidFill>
                    <a:srgbClr val="ffffff"/>
                  </a:solidFill>
                </a:uFill>
                <a:latin typeface="Georgia"/>
                <a:ea typeface="Georgia"/>
              </a:rPr>
              <a:t>Relies on no external mutable state.</a:t>
            </a:r>
            <a:r>
              <a:rPr b="0" lang="en-US" sz="1600" spc="-1" strike="noStrike">
                <a:solidFill>
                  <a:srgbClr val="000000"/>
                </a:solidFill>
                <a:uFill>
                  <a:solidFill>
                    <a:srgbClr val="ffffff"/>
                  </a:solidFill>
                </a:uFill>
                <a:latin typeface="Georgia"/>
                <a:ea typeface="Georgia"/>
              </a:rPr>
              <a:t>
</a:t>
            </a:r>
            <a:r>
              <a:rPr b="1" lang="en-US" sz="2400" spc="-1" strike="noStrike">
                <a:solidFill>
                  <a:srgbClr val="000000"/>
                </a:solidFill>
                <a:uFill>
                  <a:solidFill>
                    <a:srgbClr val="ffffff"/>
                  </a:solidFill>
                </a:uFill>
                <a:latin typeface="Arial"/>
                <a:ea typeface="Arial"/>
              </a:rPr>
              <a:t>Pure Functions Produce No Side Effects</a:t>
            </a:r>
            <a:r>
              <a:rPr b="1" lang="en-US" sz="2400" spc="-1" strike="noStrike">
                <a:solidFill>
                  <a:srgbClr val="000000"/>
                </a:solidFill>
                <a:uFill>
                  <a:solidFill>
                    <a:srgbClr val="ffffff"/>
                  </a:solidFill>
                </a:uFill>
                <a:latin typeface="Arial"/>
                <a:ea typeface="Arial"/>
              </a:rPr>
              <a:t>
</a:t>
            </a:r>
            <a:r>
              <a:rPr b="0" lang="en-US" sz="1600" spc="-1" strike="noStrike">
                <a:solidFill>
                  <a:srgbClr val="000000"/>
                </a:solidFill>
                <a:uFill>
                  <a:solidFill>
                    <a:srgbClr val="ffffff"/>
                  </a:solidFill>
                </a:uFill>
                <a:latin typeface="Georgia"/>
                <a:ea typeface="Georgia"/>
              </a:rPr>
              <a:t>A pure function produces no side effects, which means that it can’t alter any external state.</a:t>
            </a:r>
            <a:r>
              <a:rPr b="0" lang="en-US" sz="1600" spc="-1" strike="noStrike">
                <a:solidFill>
                  <a:srgbClr val="000000"/>
                </a:solidFill>
                <a:uFill>
                  <a:solidFill>
                    <a:srgbClr val="ffffff"/>
                  </a:solidFill>
                </a:uFill>
                <a:latin typeface="Georgia"/>
                <a:ea typeface="Georgia"/>
              </a:rPr>
              <a:t>
</a:t>
            </a:r>
            <a:r>
              <a:rPr b="0" lang="en-US" sz="1600" spc="-1" strike="noStrike">
                <a:solidFill>
                  <a:srgbClr val="000000"/>
                </a:solidFill>
                <a:uFill>
                  <a:solidFill>
                    <a:srgbClr val="ffffff"/>
                  </a:solidFill>
                </a:uFill>
                <a:latin typeface="Georgia"/>
                <a:ea typeface="Georgia"/>
              </a:rPr>
              <a:t>
</a:t>
            </a:r>
            <a:r>
              <a:rPr b="0" lang="en-US" sz="1600" spc="-1" strike="noStrike">
                <a:solidFill>
                  <a:srgbClr val="000000"/>
                </a:solidFill>
                <a:uFill>
                  <a:solidFill>
                    <a:srgbClr val="ffffff"/>
                  </a:solidFill>
                </a:uFill>
                <a:latin typeface="Georgia"/>
                <a:ea typeface="Georgia"/>
              </a:rPr>
              <a:t>
</a:t>
            </a:r>
            <a:r>
              <a:rPr b="0" lang="en-US" sz="1600" spc="-1" strike="noStrike">
                <a:solidFill>
                  <a:srgbClr val="000000"/>
                </a:solidFill>
                <a:uFill>
                  <a:solidFill>
                    <a:srgbClr val="ffffff"/>
                  </a:solidFill>
                </a:uFill>
                <a:latin typeface="Georgia"/>
                <a:ea typeface="Georgia"/>
              </a:rPr>
              <a:t>
</a:t>
            </a:r>
            <a:r>
              <a:rPr b="0" lang="en-US" sz="1600" spc="-1" strike="noStrike">
                <a:solidFill>
                  <a:srgbClr val="000000"/>
                </a:solidFill>
                <a:uFill>
                  <a:solidFill>
                    <a:srgbClr val="ffffff"/>
                  </a:solidFill>
                </a:uFill>
                <a:latin typeface="Georgia"/>
              </a:rPr>
              <a:t> </a:t>
            </a:r>
            <a:endParaRPr b="0" lang="en-US" sz="1400" spc="-1" strike="noStrike">
              <a:solidFill>
                <a:srgbClr val="000000"/>
              </a:solidFill>
              <a:uFill>
                <a:solidFill>
                  <a:srgbClr val="ffffff"/>
                </a:solidFill>
              </a:uFill>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535680" y="712080"/>
            <a:ext cx="7901640" cy="767520"/>
          </a:xfrm>
          <a:prstGeom prst="rect">
            <a:avLst/>
          </a:prstGeom>
          <a:noFill/>
          <a:ln>
            <a:noFill/>
          </a:ln>
        </p:spPr>
        <p:txBody>
          <a:bodyPr tIns="91440" bIns="91440"/>
          <a:p>
            <a:pPr>
              <a:lnSpc>
                <a:spcPct val="100000"/>
              </a:lnSpc>
            </a:pPr>
            <a:r>
              <a:rPr b="1" lang="en-US" sz="3600" spc="-1" strike="noStrike">
                <a:solidFill>
                  <a:srgbClr val="f46524"/>
                </a:solidFill>
                <a:uFill>
                  <a:solidFill>
                    <a:srgbClr val="ffffff"/>
                  </a:solidFill>
                </a:uFill>
                <a:latin typeface="Raleway"/>
                <a:ea typeface="Raleway"/>
              </a:rPr>
              <a:t>Characteristics Pure Functions</a:t>
            </a:r>
            <a:endParaRPr b="0" lang="en-US" sz="1400" spc="-1" strike="noStrike">
              <a:solidFill>
                <a:srgbClr val="000000"/>
              </a:solidFill>
              <a:uFill>
                <a:solidFill>
                  <a:srgbClr val="ffffff"/>
                </a:solidFill>
              </a:uFill>
              <a:latin typeface="Arial"/>
            </a:endParaRPr>
          </a:p>
        </p:txBody>
      </p:sp>
      <p:sp>
        <p:nvSpPr>
          <p:cNvPr id="183" name="TextShape 2"/>
          <p:cNvSpPr txBox="1"/>
          <p:nvPr/>
        </p:nvSpPr>
        <p:spPr>
          <a:xfrm>
            <a:off x="535680" y="1480320"/>
            <a:ext cx="8179200" cy="3067200"/>
          </a:xfrm>
          <a:prstGeom prst="rect">
            <a:avLst/>
          </a:prstGeom>
          <a:noFill/>
          <a:ln>
            <a:noFill/>
          </a:ln>
        </p:spPr>
        <p:txBody>
          <a:bodyPr tIns="91440" bIns="91440"/>
          <a:p>
            <a:pPr marL="457200" indent="-313920">
              <a:lnSpc>
                <a:spcPct val="115000"/>
              </a:lnSpc>
              <a:buClr>
                <a:srgbClr val="666666"/>
              </a:buClr>
              <a:buSzPct val="96000"/>
              <a:buFont typeface="Arial"/>
              <a:buChar char="●"/>
            </a:pPr>
            <a:r>
              <a:rPr b="0" lang="en-US" sz="1350" spc="-1" strike="noStrike">
                <a:solidFill>
                  <a:srgbClr val="666666"/>
                </a:solidFill>
                <a:uFill>
                  <a:solidFill>
                    <a:srgbClr val="ffffff"/>
                  </a:solidFill>
                </a:uFill>
                <a:latin typeface="Arial"/>
                <a:ea typeface="Arial"/>
              </a:rPr>
              <a:t>The return value of the pure func­tions solely depends on its arguments</a:t>
            </a:r>
            <a:r>
              <a:rPr b="0" lang="en-US" sz="1350" spc="-1" strike="noStrike">
                <a:solidFill>
                  <a:srgbClr val="666666"/>
                </a:solidFill>
                <a:uFill>
                  <a:solidFill>
                    <a:srgbClr val="ffffff"/>
                  </a:solidFill>
                </a:uFill>
                <a:latin typeface="Arial"/>
                <a:ea typeface="Arial"/>
              </a:rPr>
              <a:t>
</a:t>
            </a:r>
            <a:r>
              <a:rPr b="0" lang="en-US" sz="1350" spc="-1" strike="noStrike">
                <a:solidFill>
                  <a:srgbClr val="666666"/>
                </a:solidFill>
                <a:uFill>
                  <a:solidFill>
                    <a:srgbClr val="ffffff"/>
                  </a:solidFill>
                </a:uFill>
                <a:latin typeface="Arial"/>
                <a:ea typeface="Arial"/>
              </a:rPr>
              <a:t>Hence, if you call the pure func­tions with the same set of argu­ments, you will always get the same return values</a:t>
            </a:r>
            <a:r>
              <a:rPr b="0" lang="en-US" sz="1350" spc="-1" strike="noStrike">
                <a:solidFill>
                  <a:srgbClr val="666666"/>
                </a:solidFill>
                <a:uFill>
                  <a:solidFill>
                    <a:srgbClr val="ffffff"/>
                  </a:solidFill>
                </a:uFill>
                <a:latin typeface="Arial"/>
                <a:ea typeface="Arial"/>
              </a:rPr>
              <a:t>
</a:t>
            </a:r>
            <a:r>
              <a:rPr b="0" lang="en-US" sz="1350" spc="-1" strike="noStrike">
                <a:solidFill>
                  <a:srgbClr val="666666"/>
                </a:solidFill>
                <a:uFill>
                  <a:solidFill>
                    <a:srgbClr val="ffffff"/>
                  </a:solidFill>
                </a:uFill>
                <a:latin typeface="Arial"/>
                <a:ea typeface="Arial"/>
              </a:rPr>
              <a:t>They do not have any side effects like net­work or data­base calls</a:t>
            </a:r>
            <a:r>
              <a:rPr b="0" lang="en-US" sz="1350" spc="-1" strike="noStrike">
                <a:solidFill>
                  <a:srgbClr val="666666"/>
                </a:solidFill>
                <a:uFill>
                  <a:solidFill>
                    <a:srgbClr val="ffffff"/>
                  </a:solidFill>
                </a:uFill>
                <a:latin typeface="Arial"/>
                <a:ea typeface="Arial"/>
              </a:rPr>
              <a:t>
</a:t>
            </a:r>
            <a:r>
              <a:rPr b="0" lang="en-US" sz="1350" spc="-1" strike="noStrike">
                <a:solidFill>
                  <a:srgbClr val="666666"/>
                </a:solidFill>
                <a:uFill>
                  <a:solidFill>
                    <a:srgbClr val="ffffff"/>
                  </a:solidFill>
                </a:uFill>
                <a:latin typeface="Arial"/>
                <a:ea typeface="Arial"/>
              </a:rPr>
              <a:t>They do not mod­ify the argu­ments which are passed to them</a:t>
            </a:r>
            <a:r>
              <a:rPr b="0" lang="en-US" sz="1350" spc="-1" strike="noStrike">
                <a:solidFill>
                  <a:srgbClr val="666666"/>
                </a:solidFill>
                <a:uFill>
                  <a:solidFill>
                    <a:srgbClr val="ffffff"/>
                  </a:solidFill>
                </a:uFill>
                <a:latin typeface="Arial"/>
                <a:ea typeface="Arial"/>
              </a:rPr>
              <a:t>
</a:t>
            </a:r>
            <a:r>
              <a:rPr b="0" lang="en-US" sz="1350" spc="-1" strike="noStrike">
                <a:solidFill>
                  <a:srgbClr val="353535"/>
                </a:solidFill>
                <a:uFill>
                  <a:solidFill>
                    <a:srgbClr val="ffffff"/>
                  </a:solidFill>
                </a:uFill>
                <a:latin typeface="Arial"/>
                <a:ea typeface="Arial"/>
              </a:rPr>
              <a:t>For exam­ple,</a:t>
            </a:r>
            <a:r>
              <a:rPr b="0" lang="en-US" sz="1350" spc="-1" strike="noStrike">
                <a:solidFill>
                  <a:srgbClr val="353535"/>
                </a:solidFill>
                <a:uFill>
                  <a:solidFill>
                    <a:srgbClr val="ffffff"/>
                  </a:solidFill>
                </a:uFill>
                <a:latin typeface="Arial"/>
                <a:ea typeface="Arial"/>
              </a:rPr>
              <a:t>
</a:t>
            </a:r>
            <a:r>
              <a:rPr b="0" lang="en-US" sz="1350" spc="-1" strike="noStrike">
                <a:solidFill>
                  <a:srgbClr val="252525"/>
                </a:solidFill>
                <a:uFill>
                  <a:solidFill>
                    <a:srgbClr val="ffffff"/>
                  </a:solidFill>
                </a:uFill>
                <a:latin typeface="Courier New"/>
                <a:ea typeface="Courier New"/>
              </a:rPr>
              <a:t>function calculateSquareArea(x) {</a:t>
            </a:r>
            <a:r>
              <a:rPr b="0" lang="en-US" sz="1350" spc="-1" strike="noStrike">
                <a:solidFill>
                  <a:srgbClr val="252525"/>
                </a:solidFill>
                <a:uFill>
                  <a:solidFill>
                    <a:srgbClr val="ffffff"/>
                  </a:solidFill>
                </a:uFill>
                <a:latin typeface="Courier New"/>
                <a:ea typeface="Courier New"/>
              </a:rPr>
              <a:t>
</a:t>
            </a:r>
            <a:r>
              <a:rPr b="0" lang="en-US" sz="1350" spc="-1" strike="noStrike">
                <a:solidFill>
                  <a:srgbClr val="252525"/>
                </a:solidFill>
                <a:uFill>
                  <a:solidFill>
                    <a:srgbClr val="ffffff"/>
                  </a:solidFill>
                </a:uFill>
                <a:latin typeface="Courier New"/>
                <a:ea typeface="Courier New"/>
              </a:rPr>
              <a:t>   return x * x;</a:t>
            </a:r>
            <a:r>
              <a:rPr b="0" lang="en-US" sz="1350" spc="-1" strike="noStrike">
                <a:solidFill>
                  <a:srgbClr val="252525"/>
                </a:solidFill>
                <a:uFill>
                  <a:solidFill>
                    <a:srgbClr val="ffffff"/>
                  </a:solidFill>
                </a:uFill>
                <a:latin typeface="Courier New"/>
                <a:ea typeface="Courier New"/>
              </a:rPr>
              <a:t>
</a:t>
            </a:r>
            <a:r>
              <a:rPr b="0" lang="en-US" sz="1350" spc="-1" strike="noStrike">
                <a:solidFill>
                  <a:srgbClr val="252525"/>
                </a:solidFill>
                <a:uFill>
                  <a:solidFill>
                    <a:srgbClr val="ffffff"/>
                  </a:solidFill>
                </a:uFill>
                <a:latin typeface="Courier New"/>
                <a:ea typeface="Courier New"/>
              </a:rPr>
              <a:t>}</a:t>
            </a:r>
            <a:r>
              <a:rPr b="0" lang="en-US" sz="1350" spc="-1" strike="noStrike">
                <a:solidFill>
                  <a:srgbClr val="252525"/>
                </a:solidFill>
                <a:uFill>
                  <a:solidFill>
                    <a:srgbClr val="ffffff"/>
                  </a:solidFill>
                </a:uFill>
                <a:latin typeface="Courier New"/>
                <a:ea typeface="Courier New"/>
              </a:rPr>
              <a:t>
</a:t>
            </a:r>
            <a:r>
              <a:rPr b="0" lang="en-US" sz="1350" spc="-1" strike="noStrike">
                <a:solidFill>
                  <a:srgbClr val="252525"/>
                </a:solidFill>
                <a:uFill>
                  <a:solidFill>
                    <a:srgbClr val="ffffff"/>
                  </a:solidFill>
                </a:uFill>
                <a:latin typeface="Courier New"/>
                <a:ea typeface="Courier New"/>
              </a:rPr>
              <a:t>
</a:t>
            </a:r>
            <a:r>
              <a:rPr b="0" lang="en-US" sz="1200" spc="-1" strike="noStrike">
                <a:solidFill>
                  <a:srgbClr val="252525"/>
                </a:solidFill>
                <a:uFill>
                  <a:solidFill>
                    <a:srgbClr val="ffffff"/>
                  </a:solidFill>
                </a:uFill>
                <a:latin typeface="Courier New"/>
                <a:ea typeface="Courier New"/>
              </a:rPr>
              <a:t>Url: </a:t>
            </a:r>
            <a:r>
              <a:rPr b="1" lang="en-US" sz="1200" spc="-1" strike="noStrike">
                <a:solidFill>
                  <a:srgbClr val="252525"/>
                </a:solidFill>
                <a:uFill>
                  <a:solidFill>
                    <a:srgbClr val="ffffff"/>
                  </a:solidFill>
                </a:uFill>
                <a:latin typeface="Courier New"/>
                <a:ea typeface="Courier New"/>
              </a:rPr>
              <a:t>http://javascript.tutorialhorizon.com/2016/04/24/pure-vs-impure-functions/</a:t>
            </a:r>
            <a:endParaRPr b="0" lang="en-US" sz="1400" spc="-1" strike="noStrike">
              <a:solidFill>
                <a:srgbClr val="000000"/>
              </a:solidFill>
              <a:uFill>
                <a:solidFill>
                  <a:srgbClr val="ffffff"/>
                </a:solidFill>
              </a:uFill>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535680" y="712080"/>
            <a:ext cx="7901640" cy="767520"/>
          </a:xfrm>
          <a:prstGeom prst="rect">
            <a:avLst/>
          </a:prstGeom>
          <a:noFill/>
          <a:ln>
            <a:noFill/>
          </a:ln>
        </p:spPr>
        <p:txBody>
          <a:bodyPr tIns="91440" bIns="91440"/>
          <a:p>
            <a:pPr>
              <a:lnSpc>
                <a:spcPct val="100000"/>
              </a:lnSpc>
            </a:pPr>
            <a:r>
              <a:rPr b="1" lang="en-US" sz="3600" spc="-1" strike="noStrike">
                <a:solidFill>
                  <a:srgbClr val="f46524"/>
                </a:solidFill>
                <a:uFill>
                  <a:solidFill>
                    <a:srgbClr val="ffffff"/>
                  </a:solidFill>
                </a:uFill>
                <a:latin typeface="Raleway"/>
                <a:ea typeface="Raleway"/>
              </a:rPr>
              <a:t>Characteristics Impure Functions</a:t>
            </a:r>
            <a:endParaRPr b="0" lang="en-US" sz="1400" spc="-1" strike="noStrike">
              <a:solidFill>
                <a:srgbClr val="000000"/>
              </a:solidFill>
              <a:uFill>
                <a:solidFill>
                  <a:srgbClr val="ffffff"/>
                </a:solidFill>
              </a:uFill>
              <a:latin typeface="Arial"/>
            </a:endParaRPr>
          </a:p>
        </p:txBody>
      </p:sp>
      <p:sp>
        <p:nvSpPr>
          <p:cNvPr id="185" name="TextShape 2"/>
          <p:cNvSpPr txBox="1"/>
          <p:nvPr/>
        </p:nvSpPr>
        <p:spPr>
          <a:xfrm>
            <a:off x="535680" y="1480320"/>
            <a:ext cx="8179200" cy="3067200"/>
          </a:xfrm>
          <a:prstGeom prst="rect">
            <a:avLst/>
          </a:prstGeom>
          <a:noFill/>
          <a:ln>
            <a:noFill/>
          </a:ln>
        </p:spPr>
        <p:txBody>
          <a:bodyPr tIns="91440" bIns="91440"/>
          <a:p>
            <a:pPr marL="749160" indent="-313920">
              <a:lnSpc>
                <a:spcPct val="115000"/>
              </a:lnSpc>
              <a:buClr>
                <a:srgbClr val="666666"/>
              </a:buClr>
              <a:buSzPct val="96000"/>
              <a:buFont typeface="Arial"/>
              <a:buChar char="●"/>
            </a:pPr>
            <a:r>
              <a:rPr b="0" lang="en-US" sz="1350" spc="-1" strike="noStrike">
                <a:solidFill>
                  <a:srgbClr val="666666"/>
                </a:solidFill>
                <a:uFill>
                  <a:solidFill>
                    <a:srgbClr val="ffffff"/>
                  </a:solidFill>
                </a:uFill>
                <a:latin typeface="Arial"/>
                <a:ea typeface="Arial"/>
              </a:rPr>
              <a:t>The return value of the impure func­tions does not solely depend on its arguments</a:t>
            </a:r>
            <a:r>
              <a:rPr b="0" lang="en-US" sz="1350" spc="-1" strike="noStrike">
                <a:solidFill>
                  <a:srgbClr val="666666"/>
                </a:solidFill>
                <a:uFill>
                  <a:solidFill>
                    <a:srgbClr val="ffffff"/>
                  </a:solidFill>
                </a:uFill>
                <a:latin typeface="Arial"/>
                <a:ea typeface="Arial"/>
              </a:rPr>
              <a:t>
</a:t>
            </a:r>
            <a:r>
              <a:rPr b="0" lang="en-US" sz="1350" spc="-1" strike="noStrike">
                <a:solidFill>
                  <a:srgbClr val="666666"/>
                </a:solidFill>
                <a:uFill>
                  <a:solidFill>
                    <a:srgbClr val="ffffff"/>
                  </a:solidFill>
                </a:uFill>
                <a:latin typeface="Arial"/>
                <a:ea typeface="Arial"/>
              </a:rPr>
              <a:t>Hence, if you call the impure func­tions with the same set of argu­ments, you might get the dif­fer­ent return values</a:t>
            </a:r>
            <a:r>
              <a:rPr b="0" lang="en-US" sz="1350" spc="-1" strike="noStrike">
                <a:solidFill>
                  <a:srgbClr val="666666"/>
                </a:solidFill>
                <a:uFill>
                  <a:solidFill>
                    <a:srgbClr val="ffffff"/>
                  </a:solidFill>
                </a:uFill>
                <a:latin typeface="Arial"/>
                <a:ea typeface="Arial"/>
              </a:rPr>
              <a:t>
</a:t>
            </a:r>
            <a:r>
              <a:rPr b="0" lang="en-US" sz="1350" spc="-1" strike="noStrike">
                <a:solidFill>
                  <a:srgbClr val="666666"/>
                </a:solidFill>
                <a:uFill>
                  <a:solidFill>
                    <a:srgbClr val="ffffff"/>
                  </a:solidFill>
                </a:uFill>
                <a:latin typeface="Arial"/>
                <a:ea typeface="Arial"/>
              </a:rPr>
              <a:t>For exam­ple, </a:t>
            </a:r>
            <a:r>
              <a:rPr b="0" lang="en-US" sz="1350" spc="-1" strike="noStrike">
                <a:solidFill>
                  <a:srgbClr val="990000"/>
                </a:solidFill>
                <a:uFill>
                  <a:solidFill>
                    <a:srgbClr val="ffffff"/>
                  </a:solidFill>
                </a:uFill>
                <a:latin typeface="Arial"/>
                <a:ea typeface="Arial"/>
              </a:rPr>
              <a:t>Math.random()</a:t>
            </a:r>
            <a:r>
              <a:rPr b="0" lang="en-US" sz="1350" spc="-1" strike="noStrike">
                <a:solidFill>
                  <a:srgbClr val="666666"/>
                </a:solidFill>
                <a:uFill>
                  <a:solidFill>
                    <a:srgbClr val="ffffff"/>
                  </a:solidFill>
                </a:uFill>
                <a:latin typeface="Arial"/>
                <a:ea typeface="Arial"/>
              </a:rPr>
              <a:t>, </a:t>
            </a:r>
            <a:r>
              <a:rPr b="0" lang="en-US" sz="1350" spc="-1" strike="noStrike">
                <a:solidFill>
                  <a:srgbClr val="990000"/>
                </a:solidFill>
                <a:uFill>
                  <a:solidFill>
                    <a:srgbClr val="ffffff"/>
                  </a:solidFill>
                </a:uFill>
                <a:latin typeface="Arial"/>
                <a:ea typeface="Arial"/>
              </a:rPr>
              <a:t>Date.now()</a:t>
            </a:r>
            <a:r>
              <a:rPr b="0" lang="en-US" sz="1350" spc="-1" strike="noStrike">
                <a:solidFill>
                  <a:srgbClr val="990000"/>
                </a:solidFill>
                <a:uFill>
                  <a:solidFill>
                    <a:srgbClr val="ffffff"/>
                  </a:solidFill>
                </a:uFill>
                <a:latin typeface="Arial"/>
                <a:ea typeface="Arial"/>
              </a:rPr>
              <a:t>
</a:t>
            </a:r>
            <a:r>
              <a:rPr b="0" lang="en-US" sz="1350" spc="-1" strike="noStrike">
                <a:solidFill>
                  <a:srgbClr val="666666"/>
                </a:solidFill>
                <a:uFill>
                  <a:solidFill>
                    <a:srgbClr val="ffffff"/>
                  </a:solidFill>
                </a:uFill>
                <a:latin typeface="Arial"/>
                <a:ea typeface="Arial"/>
              </a:rPr>
              <a:t>They may have any side effects like net­work or data­base calls</a:t>
            </a:r>
            <a:r>
              <a:rPr b="0" lang="en-US" sz="1350" spc="-1" strike="noStrike">
                <a:solidFill>
                  <a:srgbClr val="666666"/>
                </a:solidFill>
                <a:uFill>
                  <a:solidFill>
                    <a:srgbClr val="ffffff"/>
                  </a:solidFill>
                </a:uFill>
                <a:latin typeface="Arial"/>
                <a:ea typeface="Arial"/>
              </a:rPr>
              <a:t>
</a:t>
            </a:r>
            <a:r>
              <a:rPr b="0" lang="en-US" sz="1350" spc="-1" strike="noStrike">
                <a:solidFill>
                  <a:srgbClr val="666666"/>
                </a:solidFill>
                <a:uFill>
                  <a:solidFill>
                    <a:srgbClr val="ffffff"/>
                  </a:solidFill>
                </a:uFill>
                <a:latin typeface="Arial"/>
                <a:ea typeface="Arial"/>
              </a:rPr>
              <a:t>They may mod­ify the argu­ments which are passed to them</a:t>
            </a:r>
            <a:r>
              <a:rPr b="0" lang="en-US" sz="1350" spc="-1" strike="noStrike">
                <a:solidFill>
                  <a:srgbClr val="666666"/>
                </a:solidFill>
                <a:uFill>
                  <a:solidFill>
                    <a:srgbClr val="ffffff"/>
                  </a:solidFill>
                </a:uFill>
                <a:latin typeface="Arial"/>
                <a:ea typeface="Arial"/>
              </a:rPr>
              <a:t>
</a:t>
            </a:r>
            <a:r>
              <a:rPr b="0" lang="en-US" sz="1350" spc="-1" strike="noStrike">
                <a:solidFill>
                  <a:srgbClr val="353535"/>
                </a:solidFill>
                <a:uFill>
                  <a:solidFill>
                    <a:srgbClr val="ffffff"/>
                  </a:solidFill>
                </a:uFill>
                <a:latin typeface="Arial"/>
                <a:ea typeface="Arial"/>
              </a:rPr>
              <a:t>For exam­ple,</a:t>
            </a:r>
            <a:r>
              <a:rPr b="0" lang="en-US" sz="1350" spc="-1" strike="noStrike">
                <a:solidFill>
                  <a:srgbClr val="353535"/>
                </a:solidFill>
                <a:uFill>
                  <a:solidFill>
                    <a:srgbClr val="ffffff"/>
                  </a:solidFill>
                </a:uFill>
                <a:latin typeface="Arial"/>
                <a:ea typeface="Arial"/>
              </a:rPr>
              <a:t>
</a:t>
            </a:r>
            <a:r>
              <a:rPr b="0" lang="en-US" sz="1350" spc="-1" strike="noStrike">
                <a:solidFill>
                  <a:srgbClr val="252525"/>
                </a:solidFill>
                <a:uFill>
                  <a:solidFill>
                    <a:srgbClr val="ffffff"/>
                  </a:solidFill>
                </a:uFill>
                <a:latin typeface="Courier New"/>
                <a:ea typeface="Courier New"/>
              </a:rPr>
              <a:t>function squareAll(items) {</a:t>
            </a:r>
            <a:r>
              <a:rPr b="0" lang="en-US" sz="1350" spc="-1" strike="noStrike">
                <a:solidFill>
                  <a:srgbClr val="252525"/>
                </a:solidFill>
                <a:uFill>
                  <a:solidFill>
                    <a:srgbClr val="ffffff"/>
                  </a:solidFill>
                </a:uFill>
                <a:latin typeface="Courier New"/>
                <a:ea typeface="Courier New"/>
              </a:rPr>
              <a:t>
</a:t>
            </a:r>
            <a:r>
              <a:rPr b="0" lang="en-US" sz="1350" spc="-1" strike="noStrike">
                <a:solidFill>
                  <a:srgbClr val="252525"/>
                </a:solidFill>
                <a:uFill>
                  <a:solidFill>
                    <a:srgbClr val="ffffff"/>
                  </a:solidFill>
                </a:uFill>
                <a:latin typeface="Courier New"/>
                <a:ea typeface="Courier New"/>
              </a:rPr>
              <a:t>  var len = items.length;</a:t>
            </a:r>
            <a:r>
              <a:rPr b="0" lang="en-US" sz="1350" spc="-1" strike="noStrike">
                <a:solidFill>
                  <a:srgbClr val="252525"/>
                </a:solidFill>
                <a:uFill>
                  <a:solidFill>
                    <a:srgbClr val="ffffff"/>
                  </a:solidFill>
                </a:uFill>
                <a:latin typeface="Courier New"/>
                <a:ea typeface="Courier New"/>
              </a:rPr>
              <a:t>
</a:t>
            </a:r>
            <a:r>
              <a:rPr b="0" lang="en-US" sz="1350" spc="-1" strike="noStrike">
                <a:solidFill>
                  <a:srgbClr val="252525"/>
                </a:solidFill>
                <a:uFill>
                  <a:solidFill>
                    <a:srgbClr val="ffffff"/>
                  </a:solidFill>
                </a:uFill>
                <a:latin typeface="Courier New"/>
                <a:ea typeface="Courier New"/>
              </a:rPr>
              <a:t>  for (var i = 0; i &lt; len; i++) {</a:t>
            </a:r>
            <a:r>
              <a:rPr b="0" lang="en-US" sz="1350" spc="-1" strike="noStrike">
                <a:solidFill>
                  <a:srgbClr val="252525"/>
                </a:solidFill>
                <a:uFill>
                  <a:solidFill>
                    <a:srgbClr val="ffffff"/>
                  </a:solidFill>
                </a:uFill>
                <a:latin typeface="Courier New"/>
                <a:ea typeface="Courier New"/>
              </a:rPr>
              <a:t>
</a:t>
            </a:r>
            <a:r>
              <a:rPr b="0" lang="en-US" sz="1350" spc="-1" strike="noStrike">
                <a:solidFill>
                  <a:srgbClr val="252525"/>
                </a:solidFill>
                <a:uFill>
                  <a:solidFill>
                    <a:srgbClr val="ffffff"/>
                  </a:solidFill>
                </a:uFill>
                <a:latin typeface="Courier New"/>
                <a:ea typeface="Courier New"/>
              </a:rPr>
              <a:t>    items[i] = items[i] * items[i];</a:t>
            </a:r>
            <a:r>
              <a:rPr b="0" lang="en-US" sz="1350" spc="-1" strike="noStrike">
                <a:solidFill>
                  <a:srgbClr val="252525"/>
                </a:solidFill>
                <a:uFill>
                  <a:solidFill>
                    <a:srgbClr val="ffffff"/>
                  </a:solidFill>
                </a:uFill>
                <a:latin typeface="Courier New"/>
                <a:ea typeface="Courier New"/>
              </a:rPr>
              <a:t>
</a:t>
            </a:r>
            <a:r>
              <a:rPr b="0" lang="en-US" sz="1350" spc="-1" strike="noStrike">
                <a:solidFill>
                  <a:srgbClr val="252525"/>
                </a:solidFill>
                <a:uFill>
                  <a:solidFill>
                    <a:srgbClr val="ffffff"/>
                  </a:solidFill>
                </a:uFill>
                <a:latin typeface="Courier New"/>
                <a:ea typeface="Courier New"/>
              </a:rPr>
              <a:t>  }</a:t>
            </a:r>
            <a:r>
              <a:rPr b="0" lang="en-US" sz="1350" spc="-1" strike="noStrike">
                <a:solidFill>
                  <a:srgbClr val="252525"/>
                </a:solidFill>
                <a:uFill>
                  <a:solidFill>
                    <a:srgbClr val="ffffff"/>
                  </a:solidFill>
                </a:uFill>
                <a:latin typeface="Courier New"/>
                <a:ea typeface="Courier New"/>
              </a:rPr>
              <a:t>
</a:t>
            </a:r>
            <a:r>
              <a:rPr b="0" lang="en-US" sz="1350" spc="-1" strike="noStrike">
                <a:solidFill>
                  <a:srgbClr val="252525"/>
                </a:solidFill>
                <a:uFill>
                  <a:solidFill>
                    <a:srgbClr val="ffffff"/>
                  </a:solidFill>
                </a:uFill>
                <a:latin typeface="Courier New"/>
                <a:ea typeface="Courier New"/>
              </a:rPr>
              <a:t>  return items;</a:t>
            </a:r>
            <a:r>
              <a:rPr b="0" lang="en-US" sz="1350" spc="-1" strike="noStrike">
                <a:solidFill>
                  <a:srgbClr val="252525"/>
                </a:solidFill>
                <a:uFill>
                  <a:solidFill>
                    <a:srgbClr val="ffffff"/>
                  </a:solidFill>
                </a:uFill>
                <a:latin typeface="Courier New"/>
                <a:ea typeface="Courier New"/>
              </a:rPr>
              <a:t>
</a:t>
            </a:r>
            <a:r>
              <a:rPr b="0" lang="en-US" sz="1350" spc="-1" strike="noStrike">
                <a:solidFill>
                  <a:srgbClr val="252525"/>
                </a:solidFill>
                <a:uFill>
                  <a:solidFill>
                    <a:srgbClr val="ffffff"/>
                  </a:solidFill>
                </a:uFill>
                <a:latin typeface="Courier New"/>
                <a:ea typeface="Courier New"/>
              </a:rPr>
              <a:t>}</a:t>
            </a:r>
            <a:r>
              <a:rPr b="0" lang="en-US" sz="1350" spc="-1" strike="noStrike">
                <a:solidFill>
                  <a:srgbClr val="252525"/>
                </a:solidFill>
                <a:uFill>
                  <a:solidFill>
                    <a:srgbClr val="ffffff"/>
                  </a:solidFill>
                </a:uFill>
                <a:latin typeface="Courier New"/>
                <a:ea typeface="Courier New"/>
              </a:rPr>
              <a:t>
</a:t>
            </a:r>
            <a:r>
              <a:rPr b="0" lang="en-US" sz="1350" spc="-1" strike="noStrike">
                <a:solidFill>
                  <a:srgbClr val="252525"/>
                </a:solidFill>
                <a:uFill>
                  <a:solidFill>
                    <a:srgbClr val="ffffff"/>
                  </a:solidFill>
                </a:uFill>
                <a:latin typeface="Courier New"/>
                <a:ea typeface="Courier New"/>
              </a:rPr>
              <a:t>
</a:t>
            </a:r>
            <a:r>
              <a:rPr b="0" lang="en-US" sz="1350" spc="-1" strike="noStrike">
                <a:solidFill>
                  <a:srgbClr val="252525"/>
                </a:solidFill>
                <a:uFill>
                  <a:solidFill>
                    <a:srgbClr val="ffffff"/>
                  </a:solidFill>
                </a:uFill>
                <a:latin typeface="Courier New"/>
                <a:ea typeface="Courier New"/>
              </a:rPr>
              <a:t>
</a:t>
            </a:r>
            <a:r>
              <a:rPr b="0" lang="en-US" sz="1350" spc="-1" strike="noStrike">
                <a:solidFill>
                  <a:srgbClr val="252525"/>
                </a:solidFill>
                <a:uFill>
                  <a:solidFill>
                    <a:srgbClr val="ffffff"/>
                  </a:solidFill>
                </a:uFill>
                <a:latin typeface="Courier New"/>
                <a:ea typeface="Courier New"/>
              </a:rPr>
              <a:t>
</a:t>
            </a:r>
            <a:r>
              <a:rPr b="0" lang="en-US" sz="1350" spc="-1" strike="noStrike">
                <a:solidFill>
                  <a:srgbClr val="252525"/>
                </a:solidFill>
                <a:uFill>
                  <a:solidFill>
                    <a:srgbClr val="ffffff"/>
                  </a:solidFill>
                </a:uFill>
                <a:latin typeface="Courier New"/>
                <a:ea typeface="Courier New"/>
              </a:rPr>
              <a:t>
</a:t>
            </a:r>
            <a:r>
              <a:rPr b="0" lang="en-US" sz="1350" spc="-1" strike="noStrike">
                <a:solidFill>
                  <a:srgbClr val="252525"/>
                </a:solidFill>
                <a:uFill>
                  <a:solidFill>
                    <a:srgbClr val="ffffff"/>
                  </a:solidFill>
                </a:uFill>
                <a:latin typeface="Courier New"/>
                <a:ea typeface="Courier New"/>
              </a:rPr>
              <a:t>
</a:t>
            </a:r>
            <a:r>
              <a:rPr b="0" lang="en-US" sz="1350" spc="-1" strike="noStrike">
                <a:solidFill>
                  <a:srgbClr val="252525"/>
                </a:solidFill>
                <a:uFill>
                  <a:solidFill>
                    <a:srgbClr val="ffffff"/>
                  </a:solidFill>
                </a:uFill>
                <a:latin typeface="Courier New"/>
              </a:rPr>
              <a:t> </a:t>
            </a:r>
            <a:endParaRPr b="0" lang="en-US" sz="1400" spc="-1" strike="noStrike">
              <a:solidFill>
                <a:srgbClr val="000000"/>
              </a:solidFill>
              <a:uFill>
                <a:solidFill>
                  <a:srgbClr val="ffffff"/>
                </a:solidFill>
              </a:uFill>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535680" y="712080"/>
            <a:ext cx="7901640" cy="767520"/>
          </a:xfrm>
          <a:prstGeom prst="rect">
            <a:avLst/>
          </a:prstGeom>
          <a:noFill/>
          <a:ln>
            <a:noFill/>
          </a:ln>
        </p:spPr>
        <p:txBody>
          <a:bodyPr tIns="91440" bIns="91440"/>
          <a:p>
            <a:pPr>
              <a:lnSpc>
                <a:spcPct val="100000"/>
              </a:lnSpc>
            </a:pPr>
            <a:r>
              <a:rPr b="1" lang="en-US" sz="3600" spc="-1" strike="noStrike">
                <a:solidFill>
                  <a:srgbClr val="f46524"/>
                </a:solidFill>
                <a:uFill>
                  <a:solidFill>
                    <a:srgbClr val="ffffff"/>
                  </a:solidFill>
                </a:uFill>
                <a:latin typeface="Raleway"/>
                <a:ea typeface="Raleway"/>
              </a:rPr>
              <a:t>Impure Function Example</a:t>
            </a:r>
            <a:endParaRPr b="0" lang="en-US" sz="1400" spc="-1" strike="noStrike">
              <a:solidFill>
                <a:srgbClr val="000000"/>
              </a:solidFill>
              <a:uFill>
                <a:solidFill>
                  <a:srgbClr val="ffffff"/>
                </a:solidFill>
              </a:uFill>
              <a:latin typeface="Arial"/>
            </a:endParaRPr>
          </a:p>
        </p:txBody>
      </p:sp>
      <p:sp>
        <p:nvSpPr>
          <p:cNvPr id="187" name="TextShape 2"/>
          <p:cNvSpPr txBox="1"/>
          <p:nvPr/>
        </p:nvSpPr>
        <p:spPr>
          <a:xfrm>
            <a:off x="535680" y="1480320"/>
            <a:ext cx="8179200" cy="3067200"/>
          </a:xfrm>
          <a:prstGeom prst="rect">
            <a:avLst/>
          </a:prstGeom>
          <a:solidFill>
            <a:srgbClr val="434343"/>
          </a:solidFill>
          <a:ln w="9360">
            <a:solidFill>
              <a:srgbClr val="b7b7b7"/>
            </a:solidFill>
            <a:round/>
          </a:ln>
        </p:spPr>
        <p:txBody>
          <a:bodyPr tIns="91440" bIns="91440"/>
          <a:p>
            <a:pPr marL="228600">
              <a:lnSpc>
                <a:spcPct val="115000"/>
              </a:lnSpc>
            </a:pPr>
            <a:r>
              <a:rPr b="0" lang="en-US" sz="1200" spc="-1" strike="noStrike">
                <a:solidFill>
                  <a:srgbClr val="7e8aa2"/>
                </a:solidFill>
                <a:uFill>
                  <a:solidFill>
                    <a:srgbClr val="ffffff"/>
                  </a:solidFill>
                </a:uFill>
                <a:latin typeface="Verdana"/>
                <a:ea typeface="Verdana"/>
              </a:rPr>
              <a:t>var</a:t>
            </a:r>
            <a:r>
              <a:rPr b="0" lang="en-US" sz="1200" spc="-1" strike="noStrike">
                <a:solidFill>
                  <a:srgbClr val="e2e2e5"/>
                </a:solidFill>
                <a:uFill>
                  <a:solidFill>
                    <a:srgbClr val="ffffff"/>
                  </a:solidFill>
                </a:uFill>
                <a:latin typeface="Verdana"/>
                <a:ea typeface="Verdana"/>
              </a:rPr>
              <a:t> values = { a: </a:t>
            </a:r>
            <a:r>
              <a:rPr b="0" lang="en-US" sz="1200" spc="-1" strike="noStrike">
                <a:solidFill>
                  <a:srgbClr val="ff9800"/>
                </a:solidFill>
                <a:uFill>
                  <a:solidFill>
                    <a:srgbClr val="ffffff"/>
                  </a:solidFill>
                </a:uFill>
                <a:latin typeface="Verdana"/>
                <a:ea typeface="Verdana"/>
              </a:rPr>
              <a:t>1</a:t>
            </a:r>
            <a:r>
              <a:rPr b="0" lang="en-US" sz="1200" spc="-1" strike="noStrike">
                <a:solidFill>
                  <a:srgbClr val="e2e2e5"/>
                </a:solidFill>
                <a:uFill>
                  <a:solidFill>
                    <a:srgbClr val="ffffff"/>
                  </a:solidFill>
                </a:uFill>
                <a:latin typeface="Verdana"/>
                <a:ea typeface="Verdana"/>
              </a:rPr>
              <a:t> };</a:t>
            </a:r>
            <a:r>
              <a:rPr b="0" lang="en-US" sz="1200" spc="-1" strike="noStrike">
                <a:solidFill>
                  <a:srgbClr val="e2e2e5"/>
                </a:solidFill>
                <a:uFill>
                  <a:solidFill>
                    <a:srgbClr val="ffffff"/>
                  </a:solidFill>
                </a:uFill>
                <a:latin typeface="Verdana"/>
                <a:ea typeface="Verdana"/>
              </a:rPr>
              <a:t>
</a:t>
            </a:r>
            <a:r>
              <a:rPr b="0" lang="en-US" sz="1200" spc="-1" strike="noStrike">
                <a:solidFill>
                  <a:srgbClr val="e2e2e5"/>
                </a:solidFill>
                <a:uFill>
                  <a:solidFill>
                    <a:srgbClr val="ffffff"/>
                  </a:solidFill>
                </a:uFill>
                <a:latin typeface="Verdana"/>
                <a:ea typeface="Verdana"/>
              </a:rPr>
              <a:t>
</a:t>
            </a:r>
            <a:r>
              <a:rPr b="0" lang="en-US" sz="1200" spc="-1" strike="noStrike">
                <a:solidFill>
                  <a:srgbClr val="7e8aa2"/>
                </a:solidFill>
                <a:uFill>
                  <a:solidFill>
                    <a:srgbClr val="ffffff"/>
                  </a:solidFill>
                </a:uFill>
                <a:latin typeface="Verdana"/>
                <a:ea typeface="Verdana"/>
              </a:rPr>
              <a:t>function</a:t>
            </a:r>
            <a:r>
              <a:rPr b="0" lang="en-US" sz="1200" spc="-1" strike="noStrike">
                <a:solidFill>
                  <a:srgbClr val="e2e2e5"/>
                </a:solidFill>
                <a:uFill>
                  <a:solidFill>
                    <a:srgbClr val="ffffff"/>
                  </a:solidFill>
                </a:uFill>
                <a:latin typeface="Verdana"/>
                <a:ea typeface="Verdana"/>
              </a:rPr>
              <a:t> impureFunction ( items ) {</a:t>
            </a:r>
            <a:r>
              <a:rPr b="0" lang="en-US" sz="1200" spc="-1" strike="noStrike">
                <a:solidFill>
                  <a:srgbClr val="e2e2e5"/>
                </a:solidFill>
                <a:uFill>
                  <a:solidFill>
                    <a:srgbClr val="ffffff"/>
                  </a:solidFill>
                </a:uFill>
                <a:latin typeface="Verdana"/>
                <a:ea typeface="Verdana"/>
              </a:rPr>
              <a:t>
</a:t>
            </a:r>
            <a:r>
              <a:rPr b="0" lang="en-US" sz="1200" spc="-1" strike="noStrike">
                <a:solidFill>
                  <a:srgbClr val="e2e2e5"/>
                </a:solidFill>
                <a:uFill>
                  <a:solidFill>
                    <a:srgbClr val="ffffff"/>
                  </a:solidFill>
                </a:uFill>
                <a:latin typeface="Verdana"/>
                <a:ea typeface="Verdana"/>
              </a:rPr>
              <a:t>  </a:t>
            </a:r>
            <a:r>
              <a:rPr b="0" lang="en-US" sz="1200" spc="-1" strike="noStrike">
                <a:solidFill>
                  <a:srgbClr val="7e8aa2"/>
                </a:solidFill>
                <a:uFill>
                  <a:solidFill>
                    <a:srgbClr val="ffffff"/>
                  </a:solidFill>
                </a:uFill>
                <a:latin typeface="Verdana"/>
                <a:ea typeface="Verdana"/>
              </a:rPr>
              <a:t>var</a:t>
            </a:r>
            <a:r>
              <a:rPr b="0" lang="en-US" sz="1200" spc="-1" strike="noStrike">
                <a:solidFill>
                  <a:srgbClr val="e2e2e5"/>
                </a:solidFill>
                <a:uFill>
                  <a:solidFill>
                    <a:srgbClr val="ffffff"/>
                  </a:solidFill>
                </a:uFill>
                <a:latin typeface="Verdana"/>
                <a:ea typeface="Verdana"/>
              </a:rPr>
              <a:t> b = </a:t>
            </a:r>
            <a:r>
              <a:rPr b="0" lang="en-US" sz="1200" spc="-1" strike="noStrike">
                <a:solidFill>
                  <a:srgbClr val="ff9800"/>
                </a:solidFill>
                <a:uFill>
                  <a:solidFill>
                    <a:srgbClr val="ffffff"/>
                  </a:solidFill>
                </a:uFill>
                <a:latin typeface="Verdana"/>
                <a:ea typeface="Verdana"/>
              </a:rPr>
              <a:t>1</a:t>
            </a:r>
            <a:r>
              <a:rPr b="0" lang="en-US" sz="1200" spc="-1" strike="noStrike">
                <a:solidFill>
                  <a:srgbClr val="e2e2e5"/>
                </a:solidFill>
                <a:uFill>
                  <a:solidFill>
                    <a:srgbClr val="ffffff"/>
                  </a:solidFill>
                </a:uFill>
                <a:latin typeface="Verdana"/>
                <a:ea typeface="Verdana"/>
              </a:rPr>
              <a:t>;</a:t>
            </a:r>
            <a:r>
              <a:rPr b="0" lang="en-US" sz="1200" spc="-1" strike="noStrike">
                <a:solidFill>
                  <a:srgbClr val="e2e2e5"/>
                </a:solidFill>
                <a:uFill>
                  <a:solidFill>
                    <a:srgbClr val="ffffff"/>
                  </a:solidFill>
                </a:uFill>
                <a:latin typeface="Verdana"/>
                <a:ea typeface="Verdana"/>
              </a:rPr>
              <a:t>
</a:t>
            </a:r>
            <a:r>
              <a:rPr b="0" lang="en-US" sz="1200" spc="-1" strike="noStrike">
                <a:solidFill>
                  <a:srgbClr val="e2e2e5"/>
                </a:solidFill>
                <a:uFill>
                  <a:solidFill>
                    <a:srgbClr val="ffffff"/>
                  </a:solidFill>
                </a:uFill>
                <a:latin typeface="Verdana"/>
                <a:ea typeface="Verdana"/>
              </a:rPr>
              <a:t>
</a:t>
            </a:r>
            <a:r>
              <a:rPr b="0" lang="en-US" sz="1200" spc="-1" strike="noStrike">
                <a:solidFill>
                  <a:srgbClr val="e2e2e5"/>
                </a:solidFill>
                <a:uFill>
                  <a:solidFill>
                    <a:srgbClr val="ffffff"/>
                  </a:solidFill>
                </a:uFill>
                <a:latin typeface="Verdana"/>
                <a:ea typeface="Verdana"/>
              </a:rPr>
              <a:t>  items.a = items.a * b + </a:t>
            </a:r>
            <a:r>
              <a:rPr b="0" lang="en-US" sz="1200" spc="-1" strike="noStrike">
                <a:solidFill>
                  <a:srgbClr val="ff9800"/>
                </a:solidFill>
                <a:uFill>
                  <a:solidFill>
                    <a:srgbClr val="ffffff"/>
                  </a:solidFill>
                </a:uFill>
                <a:latin typeface="Verdana"/>
                <a:ea typeface="Verdana"/>
              </a:rPr>
              <a:t>2</a:t>
            </a:r>
            <a:r>
              <a:rPr b="0" lang="en-US" sz="1200" spc="-1" strike="noStrike">
                <a:solidFill>
                  <a:srgbClr val="e2e2e5"/>
                </a:solidFill>
                <a:uFill>
                  <a:solidFill>
                    <a:srgbClr val="ffffff"/>
                  </a:solidFill>
                </a:uFill>
                <a:latin typeface="Verdana"/>
                <a:ea typeface="Verdana"/>
              </a:rPr>
              <a:t>;</a:t>
            </a:r>
            <a:r>
              <a:rPr b="0" lang="en-US" sz="1200" spc="-1" strike="noStrike">
                <a:solidFill>
                  <a:srgbClr val="e2e2e5"/>
                </a:solidFill>
                <a:uFill>
                  <a:solidFill>
                    <a:srgbClr val="ffffff"/>
                  </a:solidFill>
                </a:uFill>
                <a:latin typeface="Verdana"/>
                <a:ea typeface="Verdana"/>
              </a:rPr>
              <a:t>
</a:t>
            </a:r>
            <a:r>
              <a:rPr b="0" lang="en-US" sz="1200" spc="-1" strike="noStrike">
                <a:solidFill>
                  <a:srgbClr val="e2e2e5"/>
                </a:solidFill>
                <a:uFill>
                  <a:solidFill>
                    <a:srgbClr val="ffffff"/>
                  </a:solidFill>
                </a:uFill>
                <a:latin typeface="Verdana"/>
                <a:ea typeface="Verdana"/>
              </a:rPr>
              <a:t>
</a:t>
            </a:r>
            <a:r>
              <a:rPr b="0" lang="en-US" sz="1200" spc="-1" strike="noStrike">
                <a:solidFill>
                  <a:srgbClr val="e2e2e5"/>
                </a:solidFill>
                <a:uFill>
                  <a:solidFill>
                    <a:srgbClr val="ffffff"/>
                  </a:solidFill>
                </a:uFill>
                <a:latin typeface="Verdana"/>
                <a:ea typeface="Verdana"/>
              </a:rPr>
              <a:t>  </a:t>
            </a:r>
            <a:r>
              <a:rPr b="0" lang="en-US" sz="1200" spc="-1" strike="noStrike">
                <a:solidFill>
                  <a:srgbClr val="7e8aa2"/>
                </a:solidFill>
                <a:uFill>
                  <a:solidFill>
                    <a:srgbClr val="ffffff"/>
                  </a:solidFill>
                </a:uFill>
                <a:latin typeface="Verdana"/>
                <a:ea typeface="Verdana"/>
              </a:rPr>
              <a:t>return</a:t>
            </a:r>
            <a:r>
              <a:rPr b="0" lang="en-US" sz="1200" spc="-1" strike="noStrike">
                <a:solidFill>
                  <a:srgbClr val="e2e2e5"/>
                </a:solidFill>
                <a:uFill>
                  <a:solidFill>
                    <a:srgbClr val="ffffff"/>
                  </a:solidFill>
                </a:uFill>
                <a:latin typeface="Verdana"/>
                <a:ea typeface="Verdana"/>
              </a:rPr>
              <a:t> items.a;</a:t>
            </a:r>
            <a:r>
              <a:rPr b="0" lang="en-US" sz="1200" spc="-1" strike="noStrike">
                <a:solidFill>
                  <a:srgbClr val="e2e2e5"/>
                </a:solidFill>
                <a:uFill>
                  <a:solidFill>
                    <a:srgbClr val="ffffff"/>
                  </a:solidFill>
                </a:uFill>
                <a:latin typeface="Verdana"/>
                <a:ea typeface="Verdana"/>
              </a:rPr>
              <a:t>
</a:t>
            </a:r>
            <a:r>
              <a:rPr b="0" lang="en-US" sz="1200" spc="-1" strike="noStrike">
                <a:solidFill>
                  <a:srgbClr val="e2e2e5"/>
                </a:solidFill>
                <a:uFill>
                  <a:solidFill>
                    <a:srgbClr val="ffffff"/>
                  </a:solidFill>
                </a:uFill>
                <a:latin typeface="Verdana"/>
                <a:ea typeface="Verdana"/>
              </a:rPr>
              <a:t>}</a:t>
            </a:r>
            <a:r>
              <a:rPr b="0" lang="en-US" sz="1200" spc="-1" strike="noStrike">
                <a:solidFill>
                  <a:srgbClr val="e2e2e5"/>
                </a:solidFill>
                <a:uFill>
                  <a:solidFill>
                    <a:srgbClr val="ffffff"/>
                  </a:solidFill>
                </a:uFill>
                <a:latin typeface="Verdana"/>
                <a:ea typeface="Verdana"/>
              </a:rPr>
              <a:t>
</a:t>
            </a:r>
            <a:r>
              <a:rPr b="0" lang="en-US" sz="1200" spc="-1" strike="noStrike">
                <a:solidFill>
                  <a:srgbClr val="e2e2e5"/>
                </a:solidFill>
                <a:uFill>
                  <a:solidFill>
                    <a:srgbClr val="ffffff"/>
                  </a:solidFill>
                </a:uFill>
                <a:latin typeface="Verdana"/>
                <a:ea typeface="Verdana"/>
              </a:rPr>
              <a:t>
</a:t>
            </a:r>
            <a:r>
              <a:rPr b="0" lang="en-US" sz="1200" spc="-1" strike="noStrike">
                <a:solidFill>
                  <a:srgbClr val="7e8aa2"/>
                </a:solidFill>
                <a:uFill>
                  <a:solidFill>
                    <a:srgbClr val="ffffff"/>
                  </a:solidFill>
                </a:uFill>
                <a:latin typeface="Verdana"/>
                <a:ea typeface="Verdana"/>
              </a:rPr>
              <a:t>var</a:t>
            </a:r>
            <a:r>
              <a:rPr b="0" lang="en-US" sz="1200" spc="-1" strike="noStrike">
                <a:solidFill>
                  <a:srgbClr val="e2e2e5"/>
                </a:solidFill>
                <a:uFill>
                  <a:solidFill>
                    <a:srgbClr val="ffffff"/>
                  </a:solidFill>
                </a:uFill>
                <a:latin typeface="Verdana"/>
                <a:ea typeface="Verdana"/>
              </a:rPr>
              <a:t> c = impureFunction( values );</a:t>
            </a:r>
            <a:r>
              <a:rPr b="0" lang="en-US" sz="1200" spc="-1" strike="noStrike">
                <a:solidFill>
                  <a:srgbClr val="e2e2e5"/>
                </a:solidFill>
                <a:uFill>
                  <a:solidFill>
                    <a:srgbClr val="ffffff"/>
                  </a:solidFill>
                </a:uFill>
                <a:latin typeface="Verdana"/>
                <a:ea typeface="Verdana"/>
              </a:rPr>
              <a:t>
</a:t>
            </a:r>
            <a:r>
              <a:rPr b="0" i="1" lang="en-US" sz="1200" spc="-1" strike="noStrike">
                <a:solidFill>
                  <a:srgbClr val="808080"/>
                </a:solidFill>
                <a:uFill>
                  <a:solidFill>
                    <a:srgbClr val="ffffff"/>
                  </a:solidFill>
                </a:uFill>
                <a:latin typeface="Verdana"/>
                <a:ea typeface="Verdana"/>
              </a:rPr>
              <a:t>// Now `values.a` is 3, the impure function modifies it.</a:t>
            </a:r>
            <a:r>
              <a:rPr b="0" i="1" lang="en-US" sz="1200" spc="-1" strike="noStrike">
                <a:solidFill>
                  <a:srgbClr val="808080"/>
                </a:solidFill>
                <a:uFill>
                  <a:solidFill>
                    <a:srgbClr val="ffffff"/>
                  </a:solidFill>
                </a:uFill>
                <a:latin typeface="Verdana"/>
                <a:ea typeface="Verdana"/>
              </a:rPr>
              <a:t>
</a:t>
            </a:r>
            <a:r>
              <a:rPr b="0" lang="en-US" sz="1200" spc="-1" strike="noStrike">
                <a:solidFill>
                  <a:srgbClr val="333333"/>
                </a:solidFill>
                <a:uFill>
                  <a:solidFill>
                    <a:srgbClr val="ffffff"/>
                  </a:solidFill>
                </a:uFill>
                <a:latin typeface="Roboto"/>
                <a:ea typeface="Roboto"/>
              </a:rPr>
              <a:t>Here we modify the attributes of the given object. Hence we modify the object which lies outside of the scope of our function: the function is impure.</a:t>
            </a:r>
            <a:endParaRPr b="0" lang="en-US" sz="1400" spc="-1" strike="noStrike">
              <a:solidFill>
                <a:srgbClr val="000000"/>
              </a:solidFill>
              <a:uFill>
                <a:solidFill>
                  <a:srgbClr val="ffffff"/>
                </a:solidFill>
              </a:uFill>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535680" y="712080"/>
            <a:ext cx="7901640" cy="767520"/>
          </a:xfrm>
          <a:prstGeom prst="rect">
            <a:avLst/>
          </a:prstGeom>
          <a:noFill/>
          <a:ln>
            <a:noFill/>
          </a:ln>
        </p:spPr>
        <p:txBody>
          <a:bodyPr tIns="91440" bIns="91440"/>
          <a:p>
            <a:pPr>
              <a:lnSpc>
                <a:spcPct val="100000"/>
              </a:lnSpc>
            </a:pPr>
            <a:r>
              <a:rPr b="1" lang="en-US" sz="3600" spc="-1" strike="noStrike">
                <a:solidFill>
                  <a:srgbClr val="f46524"/>
                </a:solidFill>
                <a:uFill>
                  <a:solidFill>
                    <a:srgbClr val="ffffff"/>
                  </a:solidFill>
                </a:uFill>
                <a:latin typeface="Raleway"/>
                <a:ea typeface="Raleway"/>
              </a:rPr>
              <a:t>Pure Function Example</a:t>
            </a:r>
            <a:endParaRPr b="0" lang="en-US" sz="1400" spc="-1" strike="noStrike">
              <a:solidFill>
                <a:srgbClr val="000000"/>
              </a:solidFill>
              <a:uFill>
                <a:solidFill>
                  <a:srgbClr val="ffffff"/>
                </a:solidFill>
              </a:uFill>
              <a:latin typeface="Arial"/>
            </a:endParaRPr>
          </a:p>
        </p:txBody>
      </p:sp>
      <p:sp>
        <p:nvSpPr>
          <p:cNvPr id="189" name="TextShape 2"/>
          <p:cNvSpPr txBox="1"/>
          <p:nvPr/>
        </p:nvSpPr>
        <p:spPr>
          <a:xfrm>
            <a:off x="535680" y="1480320"/>
            <a:ext cx="8179200" cy="3067200"/>
          </a:xfrm>
          <a:prstGeom prst="rect">
            <a:avLst/>
          </a:prstGeom>
          <a:solidFill>
            <a:srgbClr val="434343"/>
          </a:solidFill>
          <a:ln>
            <a:noFill/>
          </a:ln>
        </p:spPr>
        <p:txBody>
          <a:bodyPr tIns="91440" bIns="91440"/>
          <a:p>
            <a:pPr marL="228600" indent="-69480">
              <a:lnSpc>
                <a:spcPct val="115000"/>
              </a:lnSpc>
            </a:pPr>
            <a:r>
              <a:rPr b="0" lang="en-US" sz="1200" spc="-1" strike="noStrike">
                <a:solidFill>
                  <a:srgbClr val="7e8aa2"/>
                </a:solidFill>
                <a:uFill>
                  <a:solidFill>
                    <a:srgbClr val="ffffff"/>
                  </a:solidFill>
                </a:uFill>
                <a:latin typeface="Verdana"/>
                <a:ea typeface="Verdana"/>
              </a:rPr>
              <a:t>var</a:t>
            </a:r>
            <a:r>
              <a:rPr b="0" lang="en-US" sz="1200" spc="-1" strike="noStrike">
                <a:solidFill>
                  <a:srgbClr val="e2e2e5"/>
                </a:solidFill>
                <a:uFill>
                  <a:solidFill>
                    <a:srgbClr val="ffffff"/>
                  </a:solidFill>
                </a:uFill>
                <a:latin typeface="Verdana"/>
                <a:ea typeface="Verdana"/>
              </a:rPr>
              <a:t> values = { a: </a:t>
            </a:r>
            <a:r>
              <a:rPr b="0" lang="en-US" sz="1200" spc="-1" strike="noStrike">
                <a:solidFill>
                  <a:srgbClr val="ff9800"/>
                </a:solidFill>
                <a:uFill>
                  <a:solidFill>
                    <a:srgbClr val="ffffff"/>
                  </a:solidFill>
                </a:uFill>
                <a:latin typeface="Verdana"/>
                <a:ea typeface="Verdana"/>
              </a:rPr>
              <a:t>1</a:t>
            </a:r>
            <a:r>
              <a:rPr b="0" lang="en-US" sz="1200" spc="-1" strike="noStrike">
                <a:solidFill>
                  <a:srgbClr val="e2e2e5"/>
                </a:solidFill>
                <a:uFill>
                  <a:solidFill>
                    <a:srgbClr val="ffffff"/>
                  </a:solidFill>
                </a:uFill>
                <a:latin typeface="Verdana"/>
                <a:ea typeface="Verdana"/>
              </a:rPr>
              <a:t> };</a:t>
            </a:r>
            <a:r>
              <a:rPr b="0" lang="en-US" sz="1200" spc="-1" strike="noStrike">
                <a:solidFill>
                  <a:srgbClr val="e2e2e5"/>
                </a:solidFill>
                <a:uFill>
                  <a:solidFill>
                    <a:srgbClr val="ffffff"/>
                  </a:solidFill>
                </a:uFill>
                <a:latin typeface="Verdana"/>
                <a:ea typeface="Verdana"/>
              </a:rPr>
              <a:t>
</a:t>
            </a:r>
            <a:r>
              <a:rPr b="0" lang="en-US" sz="1200" spc="-1" strike="noStrike">
                <a:solidFill>
                  <a:srgbClr val="e2e2e5"/>
                </a:solidFill>
                <a:uFill>
                  <a:solidFill>
                    <a:srgbClr val="ffffff"/>
                  </a:solidFill>
                </a:uFill>
                <a:latin typeface="Verdana"/>
                <a:ea typeface="Verdana"/>
              </a:rPr>
              <a:t>
</a:t>
            </a:r>
            <a:r>
              <a:rPr b="0" lang="en-US" sz="1200" spc="-1" strike="noStrike">
                <a:solidFill>
                  <a:srgbClr val="7e8aa2"/>
                </a:solidFill>
                <a:uFill>
                  <a:solidFill>
                    <a:srgbClr val="ffffff"/>
                  </a:solidFill>
                </a:uFill>
                <a:latin typeface="Verdana"/>
                <a:ea typeface="Verdana"/>
              </a:rPr>
              <a:t>function</a:t>
            </a:r>
            <a:r>
              <a:rPr b="0" lang="en-US" sz="1200" spc="-1" strike="noStrike">
                <a:solidFill>
                  <a:srgbClr val="e2e2e5"/>
                </a:solidFill>
                <a:uFill>
                  <a:solidFill>
                    <a:srgbClr val="ffffff"/>
                  </a:solidFill>
                </a:uFill>
                <a:latin typeface="Verdana"/>
                <a:ea typeface="Verdana"/>
              </a:rPr>
              <a:t> pureFunction ( a ) {</a:t>
            </a:r>
            <a:r>
              <a:rPr b="0" lang="en-US" sz="1200" spc="-1" strike="noStrike">
                <a:solidFill>
                  <a:srgbClr val="e2e2e5"/>
                </a:solidFill>
                <a:uFill>
                  <a:solidFill>
                    <a:srgbClr val="ffffff"/>
                  </a:solidFill>
                </a:uFill>
                <a:latin typeface="Verdana"/>
                <a:ea typeface="Verdana"/>
              </a:rPr>
              <a:t>
</a:t>
            </a:r>
            <a:r>
              <a:rPr b="0" lang="en-US" sz="1200" spc="-1" strike="noStrike">
                <a:solidFill>
                  <a:srgbClr val="e2e2e5"/>
                </a:solidFill>
                <a:uFill>
                  <a:solidFill>
                    <a:srgbClr val="ffffff"/>
                  </a:solidFill>
                </a:uFill>
                <a:latin typeface="Verdana"/>
                <a:ea typeface="Verdana"/>
              </a:rPr>
              <a:t>  </a:t>
            </a:r>
            <a:r>
              <a:rPr b="0" lang="en-US" sz="1200" spc="-1" strike="noStrike">
                <a:solidFill>
                  <a:srgbClr val="7e8aa2"/>
                </a:solidFill>
                <a:uFill>
                  <a:solidFill>
                    <a:srgbClr val="ffffff"/>
                  </a:solidFill>
                </a:uFill>
                <a:latin typeface="Verdana"/>
                <a:ea typeface="Verdana"/>
              </a:rPr>
              <a:t>var</a:t>
            </a:r>
            <a:r>
              <a:rPr b="0" lang="en-US" sz="1200" spc="-1" strike="noStrike">
                <a:solidFill>
                  <a:srgbClr val="e2e2e5"/>
                </a:solidFill>
                <a:uFill>
                  <a:solidFill>
                    <a:srgbClr val="ffffff"/>
                  </a:solidFill>
                </a:uFill>
                <a:latin typeface="Verdana"/>
                <a:ea typeface="Verdana"/>
              </a:rPr>
              <a:t> b = </a:t>
            </a:r>
            <a:r>
              <a:rPr b="0" lang="en-US" sz="1200" spc="-1" strike="noStrike">
                <a:solidFill>
                  <a:srgbClr val="ff9800"/>
                </a:solidFill>
                <a:uFill>
                  <a:solidFill>
                    <a:srgbClr val="ffffff"/>
                  </a:solidFill>
                </a:uFill>
                <a:latin typeface="Verdana"/>
                <a:ea typeface="Verdana"/>
              </a:rPr>
              <a:t>1</a:t>
            </a:r>
            <a:r>
              <a:rPr b="0" lang="en-US" sz="1200" spc="-1" strike="noStrike">
                <a:solidFill>
                  <a:srgbClr val="e2e2e5"/>
                </a:solidFill>
                <a:uFill>
                  <a:solidFill>
                    <a:srgbClr val="ffffff"/>
                  </a:solidFill>
                </a:uFill>
                <a:latin typeface="Verdana"/>
                <a:ea typeface="Verdana"/>
              </a:rPr>
              <a:t>;</a:t>
            </a:r>
            <a:r>
              <a:rPr b="0" lang="en-US" sz="1200" spc="-1" strike="noStrike">
                <a:solidFill>
                  <a:srgbClr val="e2e2e5"/>
                </a:solidFill>
                <a:uFill>
                  <a:solidFill>
                    <a:srgbClr val="ffffff"/>
                  </a:solidFill>
                </a:uFill>
                <a:latin typeface="Verdana"/>
                <a:ea typeface="Verdana"/>
              </a:rPr>
              <a:t>
</a:t>
            </a:r>
            <a:r>
              <a:rPr b="0" lang="en-US" sz="1200" spc="-1" strike="noStrike">
                <a:solidFill>
                  <a:srgbClr val="e2e2e5"/>
                </a:solidFill>
                <a:uFill>
                  <a:solidFill>
                    <a:srgbClr val="ffffff"/>
                  </a:solidFill>
                </a:uFill>
                <a:latin typeface="Verdana"/>
                <a:ea typeface="Verdana"/>
              </a:rPr>
              <a:t>
</a:t>
            </a:r>
            <a:r>
              <a:rPr b="0" lang="en-US" sz="1200" spc="-1" strike="noStrike">
                <a:solidFill>
                  <a:srgbClr val="e2e2e5"/>
                </a:solidFill>
                <a:uFill>
                  <a:solidFill>
                    <a:srgbClr val="ffffff"/>
                  </a:solidFill>
                </a:uFill>
                <a:latin typeface="Verdana"/>
                <a:ea typeface="Verdana"/>
              </a:rPr>
              <a:t>  a = a * b + </a:t>
            </a:r>
            <a:r>
              <a:rPr b="0" lang="en-US" sz="1200" spc="-1" strike="noStrike">
                <a:solidFill>
                  <a:srgbClr val="ff9800"/>
                </a:solidFill>
                <a:uFill>
                  <a:solidFill>
                    <a:srgbClr val="ffffff"/>
                  </a:solidFill>
                </a:uFill>
                <a:latin typeface="Verdana"/>
                <a:ea typeface="Verdana"/>
              </a:rPr>
              <a:t>2</a:t>
            </a:r>
            <a:r>
              <a:rPr b="0" lang="en-US" sz="1200" spc="-1" strike="noStrike">
                <a:solidFill>
                  <a:srgbClr val="e2e2e5"/>
                </a:solidFill>
                <a:uFill>
                  <a:solidFill>
                    <a:srgbClr val="ffffff"/>
                  </a:solidFill>
                </a:uFill>
                <a:latin typeface="Verdana"/>
                <a:ea typeface="Verdana"/>
              </a:rPr>
              <a:t>;</a:t>
            </a:r>
            <a:r>
              <a:rPr b="0" lang="en-US" sz="1200" spc="-1" strike="noStrike">
                <a:solidFill>
                  <a:srgbClr val="e2e2e5"/>
                </a:solidFill>
                <a:uFill>
                  <a:solidFill>
                    <a:srgbClr val="ffffff"/>
                  </a:solidFill>
                </a:uFill>
                <a:latin typeface="Verdana"/>
                <a:ea typeface="Verdana"/>
              </a:rPr>
              <a:t>
</a:t>
            </a:r>
            <a:r>
              <a:rPr b="0" lang="en-US" sz="1200" spc="-1" strike="noStrike">
                <a:solidFill>
                  <a:srgbClr val="e2e2e5"/>
                </a:solidFill>
                <a:uFill>
                  <a:solidFill>
                    <a:srgbClr val="ffffff"/>
                  </a:solidFill>
                </a:uFill>
                <a:latin typeface="Verdana"/>
                <a:ea typeface="Verdana"/>
              </a:rPr>
              <a:t>
</a:t>
            </a:r>
            <a:r>
              <a:rPr b="0" lang="en-US" sz="1200" spc="-1" strike="noStrike">
                <a:solidFill>
                  <a:srgbClr val="e2e2e5"/>
                </a:solidFill>
                <a:uFill>
                  <a:solidFill>
                    <a:srgbClr val="ffffff"/>
                  </a:solidFill>
                </a:uFill>
                <a:latin typeface="Verdana"/>
                <a:ea typeface="Verdana"/>
              </a:rPr>
              <a:t>  </a:t>
            </a:r>
            <a:r>
              <a:rPr b="0" lang="en-US" sz="1200" spc="-1" strike="noStrike">
                <a:solidFill>
                  <a:srgbClr val="7e8aa2"/>
                </a:solidFill>
                <a:uFill>
                  <a:solidFill>
                    <a:srgbClr val="ffffff"/>
                  </a:solidFill>
                </a:uFill>
                <a:latin typeface="Verdana"/>
                <a:ea typeface="Verdana"/>
              </a:rPr>
              <a:t>return</a:t>
            </a:r>
            <a:r>
              <a:rPr b="0" lang="en-US" sz="1200" spc="-1" strike="noStrike">
                <a:solidFill>
                  <a:srgbClr val="e2e2e5"/>
                </a:solidFill>
                <a:uFill>
                  <a:solidFill>
                    <a:srgbClr val="ffffff"/>
                  </a:solidFill>
                </a:uFill>
                <a:latin typeface="Verdana"/>
                <a:ea typeface="Verdana"/>
              </a:rPr>
              <a:t> a;</a:t>
            </a:r>
            <a:r>
              <a:rPr b="0" lang="en-US" sz="1200" spc="-1" strike="noStrike">
                <a:solidFill>
                  <a:srgbClr val="e2e2e5"/>
                </a:solidFill>
                <a:uFill>
                  <a:solidFill>
                    <a:srgbClr val="ffffff"/>
                  </a:solidFill>
                </a:uFill>
                <a:latin typeface="Verdana"/>
                <a:ea typeface="Verdana"/>
              </a:rPr>
              <a:t>
</a:t>
            </a:r>
            <a:r>
              <a:rPr b="0" lang="en-US" sz="1200" spc="-1" strike="noStrike">
                <a:solidFill>
                  <a:srgbClr val="e2e2e5"/>
                </a:solidFill>
                <a:uFill>
                  <a:solidFill>
                    <a:srgbClr val="ffffff"/>
                  </a:solidFill>
                </a:uFill>
                <a:latin typeface="Verdana"/>
                <a:ea typeface="Verdana"/>
              </a:rPr>
              <a:t>}</a:t>
            </a:r>
            <a:r>
              <a:rPr b="0" lang="en-US" sz="1200" spc="-1" strike="noStrike">
                <a:solidFill>
                  <a:srgbClr val="e2e2e5"/>
                </a:solidFill>
                <a:uFill>
                  <a:solidFill>
                    <a:srgbClr val="ffffff"/>
                  </a:solidFill>
                </a:uFill>
                <a:latin typeface="Verdana"/>
                <a:ea typeface="Verdana"/>
              </a:rPr>
              <a:t>
</a:t>
            </a:r>
            <a:r>
              <a:rPr b="0" lang="en-US" sz="1200" spc="-1" strike="noStrike">
                <a:solidFill>
                  <a:srgbClr val="e2e2e5"/>
                </a:solidFill>
                <a:uFill>
                  <a:solidFill>
                    <a:srgbClr val="ffffff"/>
                  </a:solidFill>
                </a:uFill>
                <a:latin typeface="Verdana"/>
                <a:ea typeface="Verdana"/>
              </a:rPr>
              <a:t>
</a:t>
            </a:r>
            <a:r>
              <a:rPr b="0" lang="en-US" sz="1200" spc="-1" strike="noStrike">
                <a:solidFill>
                  <a:srgbClr val="7e8aa2"/>
                </a:solidFill>
                <a:uFill>
                  <a:solidFill>
                    <a:srgbClr val="ffffff"/>
                  </a:solidFill>
                </a:uFill>
                <a:latin typeface="Verdana"/>
                <a:ea typeface="Verdana"/>
              </a:rPr>
              <a:t>var</a:t>
            </a:r>
            <a:r>
              <a:rPr b="0" lang="en-US" sz="1200" spc="-1" strike="noStrike">
                <a:solidFill>
                  <a:srgbClr val="e2e2e5"/>
                </a:solidFill>
                <a:uFill>
                  <a:solidFill>
                    <a:srgbClr val="ffffff"/>
                  </a:solidFill>
                </a:uFill>
                <a:latin typeface="Verdana"/>
                <a:ea typeface="Verdana"/>
              </a:rPr>
              <a:t> c = pureFunction( values.a );</a:t>
            </a:r>
            <a:r>
              <a:rPr b="0" lang="en-US" sz="1200" spc="-1" strike="noStrike">
                <a:solidFill>
                  <a:srgbClr val="e2e2e5"/>
                </a:solidFill>
                <a:uFill>
                  <a:solidFill>
                    <a:srgbClr val="ffffff"/>
                  </a:solidFill>
                </a:uFill>
                <a:latin typeface="Verdana"/>
                <a:ea typeface="Verdana"/>
              </a:rPr>
              <a:t>
</a:t>
            </a:r>
            <a:r>
              <a:rPr b="0" i="1" lang="en-US" sz="1200" spc="-1" strike="noStrike">
                <a:solidFill>
                  <a:srgbClr val="808080"/>
                </a:solidFill>
                <a:uFill>
                  <a:solidFill>
                    <a:srgbClr val="ffffff"/>
                  </a:solidFill>
                </a:uFill>
                <a:latin typeface="Verdana"/>
                <a:ea typeface="Verdana"/>
              </a:rPr>
              <a:t>// `values.a` has not been modified, it's still 1</a:t>
            </a:r>
            <a:r>
              <a:rPr b="0" i="1" lang="en-US" sz="1200" spc="-1" strike="noStrike">
                <a:solidFill>
                  <a:srgbClr val="808080"/>
                </a:solidFill>
                <a:uFill>
                  <a:solidFill>
                    <a:srgbClr val="ffffff"/>
                  </a:solidFill>
                </a:uFill>
                <a:latin typeface="Verdana"/>
                <a:ea typeface="Verdana"/>
              </a:rPr>
              <a:t>
</a:t>
            </a:r>
            <a:r>
              <a:rPr b="0" lang="en-US" sz="1200" spc="-1" strike="noStrike">
                <a:solidFill>
                  <a:srgbClr val="333333"/>
                </a:solidFill>
                <a:uFill>
                  <a:solidFill>
                    <a:srgbClr val="ffffff"/>
                  </a:solidFill>
                </a:uFill>
                <a:latin typeface="Roboto"/>
                <a:ea typeface="Roboto"/>
              </a:rPr>
              <a:t>Now we simply modify the parameter which is in the scope of the function, nothing is modified outside!</a:t>
            </a:r>
            <a:r>
              <a:rPr b="0" lang="en-US" sz="1200" spc="-1" strike="noStrike">
                <a:solidFill>
                  <a:srgbClr val="333333"/>
                </a:solidFill>
                <a:uFill>
                  <a:solidFill>
                    <a:srgbClr val="ffffff"/>
                  </a:solidFill>
                </a:uFill>
                <a:latin typeface="Roboto"/>
                <a:ea typeface="Roboto"/>
              </a:rPr>
              <a:t>
</a:t>
            </a:r>
            <a:r>
              <a:rPr b="0" lang="en-US" sz="1200" spc="-1" strike="noStrike">
                <a:solidFill>
                  <a:srgbClr val="333333"/>
                </a:solidFill>
                <a:uFill>
                  <a:solidFill>
                    <a:srgbClr val="ffffff"/>
                  </a:solidFill>
                </a:uFill>
                <a:latin typeface="Roboto"/>
                <a:ea typeface="Roboto"/>
              </a:rPr>
              <a:t>
</a:t>
            </a:r>
            <a:r>
              <a:rPr b="0" lang="en-US" sz="1200" spc="-1" strike="noStrike">
                <a:solidFill>
                  <a:srgbClr val="333333"/>
                </a:solidFill>
                <a:uFill>
                  <a:solidFill>
                    <a:srgbClr val="ffffff"/>
                  </a:solidFill>
                </a:uFill>
                <a:latin typeface="Roboto"/>
                <a:ea typeface="Roboto"/>
              </a:rPr>
              <a:t>Url: http://www.nicoespeon.com/en/2015/01/pure-functions-javascript/</a:t>
            </a:r>
            <a:endParaRPr b="0" lang="en-US" sz="14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535680" y="712080"/>
            <a:ext cx="7934040" cy="767520"/>
          </a:xfrm>
          <a:prstGeom prst="rect">
            <a:avLst/>
          </a:prstGeom>
          <a:noFill/>
          <a:ln>
            <a:noFill/>
          </a:ln>
        </p:spPr>
        <p:txBody>
          <a:bodyPr tIns="91440" bIns="91440"/>
          <a:p>
            <a:pPr>
              <a:lnSpc>
                <a:spcPct val="100000"/>
              </a:lnSpc>
            </a:pPr>
            <a:r>
              <a:rPr b="1" lang="en-US" sz="3600" spc="-1" strike="noStrike">
                <a:solidFill>
                  <a:srgbClr val="f46524"/>
                </a:solidFill>
                <a:uFill>
                  <a:solidFill>
                    <a:srgbClr val="ffffff"/>
                  </a:solidFill>
                </a:uFill>
                <a:latin typeface="Raleway"/>
                <a:ea typeface="Raleway"/>
              </a:rPr>
              <a:t>Background</a:t>
            </a:r>
            <a:endParaRPr b="0" lang="en-US" sz="1400" spc="-1" strike="noStrike">
              <a:solidFill>
                <a:srgbClr val="000000"/>
              </a:solidFill>
              <a:uFill>
                <a:solidFill>
                  <a:srgbClr val="ffffff"/>
                </a:solidFill>
              </a:uFill>
              <a:latin typeface="Arial"/>
            </a:endParaRPr>
          </a:p>
        </p:txBody>
      </p:sp>
      <p:sp>
        <p:nvSpPr>
          <p:cNvPr id="155" name="TextShape 2"/>
          <p:cNvSpPr txBox="1"/>
          <p:nvPr/>
        </p:nvSpPr>
        <p:spPr>
          <a:xfrm>
            <a:off x="535680" y="1480320"/>
            <a:ext cx="8052840" cy="3067200"/>
          </a:xfrm>
          <a:prstGeom prst="rect">
            <a:avLst/>
          </a:prstGeom>
          <a:noFill/>
          <a:ln>
            <a:noFill/>
          </a:ln>
        </p:spPr>
        <p:txBody>
          <a:bodyPr tIns="91440" bIns="91440"/>
          <a:p>
            <a:pPr>
              <a:lnSpc>
                <a:spcPct val="100000"/>
              </a:lnSpc>
            </a:pPr>
            <a:r>
              <a:rPr b="0" lang="en-US" sz="1600" spc="-1" strike="noStrike">
                <a:solidFill>
                  <a:srgbClr val="000000"/>
                </a:solidFill>
                <a:uFill>
                  <a:solidFill>
                    <a:srgbClr val="ffffff"/>
                  </a:solidFill>
                </a:uFill>
                <a:latin typeface="Lato"/>
                <a:ea typeface="Lato"/>
              </a:rPr>
              <a:t>As developers, we gravitate toward frameworks that help us create extensible and</a:t>
            </a:r>
            <a:r>
              <a:rPr b="0" lang="en-US" sz="1600" spc="-1" strike="noStrike">
                <a:solidFill>
                  <a:srgbClr val="000000"/>
                </a:solidFill>
                <a:uFill>
                  <a:solidFill>
                    <a:srgbClr val="ffffff"/>
                  </a:solidFill>
                </a:uFill>
                <a:latin typeface="Lato"/>
                <a:ea typeface="Lato"/>
              </a:rPr>
              <a:t>
</a:t>
            </a:r>
            <a:r>
              <a:rPr b="0" lang="en-US" sz="1600" spc="-1" strike="noStrike">
                <a:solidFill>
                  <a:srgbClr val="000000"/>
                </a:solidFill>
                <a:uFill>
                  <a:solidFill>
                    <a:srgbClr val="ffffff"/>
                  </a:solidFill>
                </a:uFill>
                <a:latin typeface="Lato"/>
                <a:ea typeface="Lato"/>
              </a:rPr>
              <a:t>clean application architectures. Yet the complexity of our codebase still gets out of</a:t>
            </a:r>
            <a:r>
              <a:rPr b="0" lang="en-US" sz="1600" spc="-1" strike="noStrike">
                <a:solidFill>
                  <a:srgbClr val="000000"/>
                </a:solidFill>
                <a:uFill>
                  <a:solidFill>
                    <a:srgbClr val="ffffff"/>
                  </a:solidFill>
                </a:uFill>
                <a:latin typeface="Lato"/>
                <a:ea typeface="Lato"/>
              </a:rPr>
              <a:t>
</a:t>
            </a:r>
            <a:r>
              <a:rPr b="0" lang="en-US" sz="1600" spc="-1" strike="noStrike">
                <a:solidFill>
                  <a:srgbClr val="000000"/>
                </a:solidFill>
                <a:uFill>
                  <a:solidFill>
                    <a:srgbClr val="ffffff"/>
                  </a:solidFill>
                </a:uFill>
                <a:latin typeface="Lato"/>
                <a:ea typeface="Lato"/>
              </a:rPr>
              <a:t>control, and we’re challenged to reexamine the basic design principles of our code.</a:t>
            </a:r>
            <a:r>
              <a:rPr b="0" lang="en-US" sz="1600" spc="-1" strike="noStrike">
                <a:solidFill>
                  <a:srgbClr val="000000"/>
                </a:solidFill>
                <a:uFill>
                  <a:solidFill>
                    <a:srgbClr val="ffffff"/>
                  </a:solidFill>
                </a:uFill>
                <a:latin typeface="Lato"/>
                <a:ea typeface="Lato"/>
              </a:rPr>
              <a:t>
</a:t>
            </a:r>
            <a:r>
              <a:rPr b="0" lang="en-US" sz="1600" spc="-1" strike="noStrike">
                <a:solidFill>
                  <a:srgbClr val="000000"/>
                </a:solidFill>
                <a:uFill>
                  <a:solidFill>
                    <a:srgbClr val="ffffff"/>
                  </a:solidFill>
                </a:uFill>
                <a:latin typeface="Lato"/>
                <a:ea typeface="Lato"/>
              </a:rPr>
              <a:t>
</a:t>
            </a:r>
            <a:r>
              <a:rPr b="0" lang="en-US" sz="1600" spc="-1" strike="noStrike">
                <a:solidFill>
                  <a:srgbClr val="000000"/>
                </a:solidFill>
                <a:uFill>
                  <a:solidFill>
                    <a:srgbClr val="ffffff"/>
                  </a:solidFill>
                </a:uFill>
                <a:latin typeface="Lato"/>
                <a:ea typeface="Lato"/>
              </a:rPr>
              <a:t>Object-oriented design helps solve part of the problem; but because JavaScript is</a:t>
            </a:r>
            <a:r>
              <a:rPr b="0" lang="en-US" sz="1600" spc="-1" strike="noStrike">
                <a:solidFill>
                  <a:srgbClr val="000000"/>
                </a:solidFill>
                <a:uFill>
                  <a:solidFill>
                    <a:srgbClr val="ffffff"/>
                  </a:solidFill>
                </a:uFill>
                <a:latin typeface="Lato"/>
                <a:ea typeface="Lato"/>
              </a:rPr>
              <a:t>
</a:t>
            </a:r>
            <a:r>
              <a:rPr b="0" lang="en-US" sz="1600" spc="-1" strike="noStrike">
                <a:solidFill>
                  <a:srgbClr val="000000"/>
                </a:solidFill>
                <a:uFill>
                  <a:solidFill>
                    <a:srgbClr val="ffffff"/>
                  </a:solidFill>
                </a:uFill>
                <a:latin typeface="Lato"/>
                <a:ea typeface="Lato"/>
              </a:rPr>
              <a:t>such a dynamic language with lots of shared state. It isn’t long before we accumulate</a:t>
            </a:r>
            <a:r>
              <a:rPr b="0" lang="en-US" sz="1600" spc="-1" strike="noStrike">
                <a:solidFill>
                  <a:srgbClr val="000000"/>
                </a:solidFill>
                <a:uFill>
                  <a:solidFill>
                    <a:srgbClr val="ffffff"/>
                  </a:solidFill>
                </a:uFill>
                <a:latin typeface="Lato"/>
                <a:ea typeface="Lato"/>
              </a:rPr>
              <a:t>
</a:t>
            </a:r>
            <a:r>
              <a:rPr b="0" lang="en-US" sz="1600" spc="-1" strike="noStrike">
                <a:solidFill>
                  <a:srgbClr val="000000"/>
                </a:solidFill>
                <a:uFill>
                  <a:solidFill>
                    <a:srgbClr val="ffffff"/>
                  </a:solidFill>
                </a:uFill>
                <a:latin typeface="Lato"/>
                <a:ea typeface="Lato"/>
              </a:rPr>
              <a:t>enough complexity to make our code unwieldy and hard to maintain</a:t>
            </a:r>
            <a:r>
              <a:rPr b="0" lang="en-US" sz="1600" spc="-1" strike="noStrike">
                <a:solidFill>
                  <a:srgbClr val="000000"/>
                </a:solidFill>
                <a:uFill>
                  <a:solidFill>
                    <a:srgbClr val="ffffff"/>
                  </a:solidFill>
                </a:uFill>
                <a:latin typeface="Lato"/>
                <a:ea typeface="Lato"/>
              </a:rPr>
              <a:t>
</a:t>
            </a:r>
            <a:r>
              <a:rPr b="0" lang="en-US" sz="1600" spc="-1" strike="noStrike">
                <a:solidFill>
                  <a:srgbClr val="000000"/>
                </a:solidFill>
                <a:uFill>
                  <a:solidFill>
                    <a:srgbClr val="ffffff"/>
                  </a:solidFill>
                </a:uFill>
                <a:latin typeface="Lato"/>
                <a:ea typeface="Lato"/>
              </a:rPr>
              <a:t>
</a:t>
            </a:r>
            <a:r>
              <a:rPr b="0" lang="en-US" sz="1600" spc="-1" strike="noStrike">
                <a:solidFill>
                  <a:srgbClr val="000000"/>
                </a:solidFill>
                <a:uFill>
                  <a:solidFill>
                    <a:srgbClr val="ffffff"/>
                  </a:solidFill>
                </a:uFill>
                <a:latin typeface="Lato"/>
                <a:ea typeface="Lato"/>
              </a:rPr>
              <a:t>Because functional programming isn’t a framework or a tool, but a way of writing</a:t>
            </a:r>
            <a:r>
              <a:rPr b="0" lang="en-US" sz="1600" spc="-1" strike="noStrike">
                <a:solidFill>
                  <a:srgbClr val="000000"/>
                </a:solidFill>
                <a:uFill>
                  <a:solidFill>
                    <a:srgbClr val="ffffff"/>
                  </a:solidFill>
                </a:uFill>
                <a:latin typeface="Lato"/>
                <a:ea typeface="Lato"/>
              </a:rPr>
              <a:t>
</a:t>
            </a:r>
            <a:r>
              <a:rPr b="0" lang="en-US" sz="1600" spc="-1" strike="noStrike">
                <a:solidFill>
                  <a:srgbClr val="000000"/>
                </a:solidFill>
                <a:uFill>
                  <a:solidFill>
                    <a:srgbClr val="ffffff"/>
                  </a:solidFill>
                </a:uFill>
                <a:latin typeface="Lato"/>
                <a:ea typeface="Lato"/>
              </a:rPr>
              <a:t>code, thinking functionally is radically different from thinking in object-oriented</a:t>
            </a:r>
            <a:r>
              <a:rPr b="0" lang="en-US" sz="1600" spc="-1" strike="noStrike">
                <a:solidFill>
                  <a:srgbClr val="000000"/>
                </a:solidFill>
                <a:uFill>
                  <a:solidFill>
                    <a:srgbClr val="ffffff"/>
                  </a:solidFill>
                </a:uFill>
                <a:latin typeface="Lato"/>
                <a:ea typeface="Lato"/>
              </a:rPr>
              <a:t>
</a:t>
            </a:r>
            <a:r>
              <a:rPr b="0" lang="en-US" sz="1600" spc="-1" strike="noStrike">
                <a:solidFill>
                  <a:srgbClr val="000000"/>
                </a:solidFill>
                <a:uFill>
                  <a:solidFill>
                    <a:srgbClr val="ffffff"/>
                  </a:solidFill>
                </a:uFill>
                <a:latin typeface="Lato"/>
                <a:ea typeface="Lato"/>
              </a:rPr>
              <a:t>terms. But how do you become functional? How do you begin to think functionally?</a:t>
            </a:r>
            <a:r>
              <a:rPr b="0" lang="en-US" sz="1600" spc="-1" strike="noStrike">
                <a:solidFill>
                  <a:srgbClr val="000000"/>
                </a:solidFill>
                <a:uFill>
                  <a:solidFill>
                    <a:srgbClr val="ffffff"/>
                  </a:solidFill>
                </a:uFill>
                <a:latin typeface="Lato"/>
                <a:ea typeface="Lato"/>
              </a:rPr>
              <a:t>
</a:t>
            </a:r>
            <a:r>
              <a:rPr b="0" lang="en-US" sz="1600" spc="-1" strike="noStrike">
                <a:solidFill>
                  <a:srgbClr val="000000"/>
                </a:solidFill>
                <a:uFill>
                  <a:solidFill>
                    <a:srgbClr val="ffffff"/>
                  </a:solidFill>
                </a:uFill>
                <a:latin typeface="Lato"/>
                <a:ea typeface="Lato"/>
              </a:rPr>
              <a:t>
</a:t>
            </a:r>
            <a:r>
              <a:rPr b="0" lang="en-US" sz="1600" spc="-1" strike="noStrike">
                <a:solidFill>
                  <a:srgbClr val="000000"/>
                </a:solidFill>
                <a:uFill>
                  <a:solidFill>
                    <a:srgbClr val="ffffff"/>
                  </a:solidFill>
                </a:uFill>
                <a:latin typeface="Lato"/>
                <a:ea typeface="Lato"/>
              </a:rPr>
              <a:t>Before you can learn to think functionally, first you must learn what FP is.</a:t>
            </a:r>
            <a:endParaRPr b="0" lang="en-US" sz="14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535680" y="712080"/>
            <a:ext cx="7901640" cy="767520"/>
          </a:xfrm>
          <a:prstGeom prst="rect">
            <a:avLst/>
          </a:prstGeom>
          <a:noFill/>
          <a:ln>
            <a:noFill/>
          </a:ln>
        </p:spPr>
        <p:txBody>
          <a:bodyPr tIns="91440" bIns="91440"/>
          <a:p>
            <a:pPr>
              <a:lnSpc>
                <a:spcPct val="100000"/>
              </a:lnSpc>
            </a:pPr>
            <a:r>
              <a:rPr b="1" lang="en-US" sz="3600" spc="-1" strike="noStrike">
                <a:solidFill>
                  <a:srgbClr val="f46524"/>
                </a:solidFill>
                <a:uFill>
                  <a:solidFill>
                    <a:srgbClr val="ffffff"/>
                  </a:solidFill>
                </a:uFill>
                <a:latin typeface="Raleway"/>
                <a:ea typeface="Raleway"/>
              </a:rPr>
              <a:t>Impure Function Example</a:t>
            </a:r>
            <a:endParaRPr b="0" lang="en-US" sz="1400" spc="-1" strike="noStrike">
              <a:solidFill>
                <a:srgbClr val="000000"/>
              </a:solidFill>
              <a:uFill>
                <a:solidFill>
                  <a:srgbClr val="ffffff"/>
                </a:solidFill>
              </a:uFill>
              <a:latin typeface="Arial"/>
            </a:endParaRPr>
          </a:p>
        </p:txBody>
      </p:sp>
      <p:sp>
        <p:nvSpPr>
          <p:cNvPr id="191" name="TextShape 2"/>
          <p:cNvSpPr txBox="1"/>
          <p:nvPr/>
        </p:nvSpPr>
        <p:spPr>
          <a:xfrm>
            <a:off x="535680" y="1480320"/>
            <a:ext cx="8179200" cy="3067200"/>
          </a:xfrm>
          <a:prstGeom prst="rect">
            <a:avLst/>
          </a:prstGeom>
          <a:solidFill>
            <a:srgbClr val="434343"/>
          </a:solidFill>
          <a:ln>
            <a:noFill/>
          </a:ln>
        </p:spPr>
        <p:txBody>
          <a:bodyPr tIns="91440" bIns="91440"/>
          <a:p>
            <a:pPr marL="228600" indent="-69480">
              <a:lnSpc>
                <a:spcPct val="115000"/>
              </a:lnSpc>
            </a:pPr>
            <a:r>
              <a:rPr b="0" lang="en-US" sz="1200" spc="-1" strike="noStrike">
                <a:solidFill>
                  <a:srgbClr val="7e8aa2"/>
                </a:solidFill>
                <a:uFill>
                  <a:solidFill>
                    <a:srgbClr val="ffffff"/>
                  </a:solidFill>
                </a:uFill>
                <a:latin typeface="Verdana"/>
                <a:ea typeface="Verdana"/>
              </a:rPr>
              <a:t>var</a:t>
            </a:r>
            <a:r>
              <a:rPr b="0" lang="en-US" sz="1200" spc="-1" strike="noStrike">
                <a:solidFill>
                  <a:srgbClr val="e2e2e5"/>
                </a:solidFill>
                <a:uFill>
                  <a:solidFill>
                    <a:srgbClr val="ffffff"/>
                  </a:solidFill>
                </a:uFill>
                <a:latin typeface="Verdana"/>
                <a:ea typeface="Verdana"/>
              </a:rPr>
              <a:t> values = { a: </a:t>
            </a:r>
            <a:r>
              <a:rPr b="0" lang="en-US" sz="1200" spc="-1" strike="noStrike">
                <a:solidFill>
                  <a:srgbClr val="ff9800"/>
                </a:solidFill>
                <a:uFill>
                  <a:solidFill>
                    <a:srgbClr val="ffffff"/>
                  </a:solidFill>
                </a:uFill>
                <a:latin typeface="Verdana"/>
                <a:ea typeface="Verdana"/>
              </a:rPr>
              <a:t>1</a:t>
            </a:r>
            <a:r>
              <a:rPr b="0" lang="en-US" sz="1200" spc="-1" strike="noStrike">
                <a:solidFill>
                  <a:srgbClr val="e2e2e5"/>
                </a:solidFill>
                <a:uFill>
                  <a:solidFill>
                    <a:srgbClr val="ffffff"/>
                  </a:solidFill>
                </a:uFill>
                <a:latin typeface="Verdana"/>
                <a:ea typeface="Verdana"/>
              </a:rPr>
              <a:t> };</a:t>
            </a:r>
            <a:r>
              <a:rPr b="0" lang="en-US" sz="1200" spc="-1" strike="noStrike">
                <a:solidFill>
                  <a:srgbClr val="e2e2e5"/>
                </a:solidFill>
                <a:uFill>
                  <a:solidFill>
                    <a:srgbClr val="ffffff"/>
                  </a:solidFill>
                </a:uFill>
                <a:latin typeface="Verdana"/>
                <a:ea typeface="Verdana"/>
              </a:rPr>
              <a:t>
</a:t>
            </a:r>
            <a:r>
              <a:rPr b="0" lang="en-US" sz="1200" spc="-1" strike="noStrike">
                <a:solidFill>
                  <a:srgbClr val="7e8aa2"/>
                </a:solidFill>
                <a:uFill>
                  <a:solidFill>
                    <a:srgbClr val="ffffff"/>
                  </a:solidFill>
                </a:uFill>
                <a:latin typeface="Verdana"/>
                <a:ea typeface="Verdana"/>
              </a:rPr>
              <a:t>var</a:t>
            </a:r>
            <a:r>
              <a:rPr b="0" lang="en-US" sz="1200" spc="-1" strike="noStrike">
                <a:solidFill>
                  <a:srgbClr val="e2e2e5"/>
                </a:solidFill>
                <a:uFill>
                  <a:solidFill>
                    <a:srgbClr val="ffffff"/>
                  </a:solidFill>
                </a:uFill>
                <a:latin typeface="Verdana"/>
                <a:ea typeface="Verdana"/>
              </a:rPr>
              <a:t> b = </a:t>
            </a:r>
            <a:r>
              <a:rPr b="0" lang="en-US" sz="1200" spc="-1" strike="noStrike">
                <a:solidFill>
                  <a:srgbClr val="ff9800"/>
                </a:solidFill>
                <a:uFill>
                  <a:solidFill>
                    <a:srgbClr val="ffffff"/>
                  </a:solidFill>
                </a:uFill>
                <a:latin typeface="Verdana"/>
                <a:ea typeface="Verdana"/>
              </a:rPr>
              <a:t>1</a:t>
            </a:r>
            <a:r>
              <a:rPr b="0" lang="en-US" sz="1200" spc="-1" strike="noStrike">
                <a:solidFill>
                  <a:srgbClr val="e2e2e5"/>
                </a:solidFill>
                <a:uFill>
                  <a:solidFill>
                    <a:srgbClr val="ffffff"/>
                  </a:solidFill>
                </a:uFill>
                <a:latin typeface="Verdana"/>
                <a:ea typeface="Verdana"/>
              </a:rPr>
              <a:t>;</a:t>
            </a:r>
            <a:r>
              <a:rPr b="0" lang="en-US" sz="1200" spc="-1" strike="noStrike">
                <a:solidFill>
                  <a:srgbClr val="e2e2e5"/>
                </a:solidFill>
                <a:uFill>
                  <a:solidFill>
                    <a:srgbClr val="ffffff"/>
                  </a:solidFill>
                </a:uFill>
                <a:latin typeface="Verdana"/>
                <a:ea typeface="Verdana"/>
              </a:rPr>
              <a:t>
</a:t>
            </a:r>
            <a:r>
              <a:rPr b="0" lang="en-US" sz="1200" spc="-1" strike="noStrike">
                <a:solidFill>
                  <a:srgbClr val="e2e2e5"/>
                </a:solidFill>
                <a:uFill>
                  <a:solidFill>
                    <a:srgbClr val="ffffff"/>
                  </a:solidFill>
                </a:uFill>
                <a:latin typeface="Verdana"/>
                <a:ea typeface="Verdana"/>
              </a:rPr>
              <a:t>
</a:t>
            </a:r>
            <a:r>
              <a:rPr b="0" lang="en-US" sz="1200" spc="-1" strike="noStrike">
                <a:solidFill>
                  <a:srgbClr val="7e8aa2"/>
                </a:solidFill>
                <a:uFill>
                  <a:solidFill>
                    <a:srgbClr val="ffffff"/>
                  </a:solidFill>
                </a:uFill>
                <a:latin typeface="Verdana"/>
                <a:ea typeface="Verdana"/>
              </a:rPr>
              <a:t>function</a:t>
            </a:r>
            <a:r>
              <a:rPr b="0" lang="en-US" sz="1200" spc="-1" strike="noStrike">
                <a:solidFill>
                  <a:srgbClr val="e2e2e5"/>
                </a:solidFill>
                <a:uFill>
                  <a:solidFill>
                    <a:srgbClr val="ffffff"/>
                  </a:solidFill>
                </a:uFill>
                <a:latin typeface="Verdana"/>
                <a:ea typeface="Verdana"/>
              </a:rPr>
              <a:t> impureFunction ( a ) {</a:t>
            </a:r>
            <a:r>
              <a:rPr b="0" lang="en-US" sz="1200" spc="-1" strike="noStrike">
                <a:solidFill>
                  <a:srgbClr val="e2e2e5"/>
                </a:solidFill>
                <a:uFill>
                  <a:solidFill>
                    <a:srgbClr val="ffffff"/>
                  </a:solidFill>
                </a:uFill>
                <a:latin typeface="Verdana"/>
                <a:ea typeface="Verdana"/>
              </a:rPr>
              <a:t>
</a:t>
            </a:r>
            <a:r>
              <a:rPr b="0" lang="en-US" sz="1200" spc="-1" strike="noStrike">
                <a:solidFill>
                  <a:srgbClr val="e2e2e5"/>
                </a:solidFill>
                <a:uFill>
                  <a:solidFill>
                    <a:srgbClr val="ffffff"/>
                  </a:solidFill>
                </a:uFill>
                <a:latin typeface="Verdana"/>
                <a:ea typeface="Verdana"/>
              </a:rPr>
              <a:t>  a = a * b + </a:t>
            </a:r>
            <a:r>
              <a:rPr b="0" lang="en-US" sz="1200" spc="-1" strike="noStrike">
                <a:solidFill>
                  <a:srgbClr val="ff9800"/>
                </a:solidFill>
                <a:uFill>
                  <a:solidFill>
                    <a:srgbClr val="ffffff"/>
                  </a:solidFill>
                </a:uFill>
                <a:latin typeface="Verdana"/>
                <a:ea typeface="Verdana"/>
              </a:rPr>
              <a:t>2</a:t>
            </a:r>
            <a:r>
              <a:rPr b="0" lang="en-US" sz="1200" spc="-1" strike="noStrike">
                <a:solidFill>
                  <a:srgbClr val="e2e2e5"/>
                </a:solidFill>
                <a:uFill>
                  <a:solidFill>
                    <a:srgbClr val="ffffff"/>
                  </a:solidFill>
                </a:uFill>
                <a:latin typeface="Verdana"/>
                <a:ea typeface="Verdana"/>
              </a:rPr>
              <a:t>;</a:t>
            </a:r>
            <a:r>
              <a:rPr b="0" lang="en-US" sz="1200" spc="-1" strike="noStrike">
                <a:solidFill>
                  <a:srgbClr val="e2e2e5"/>
                </a:solidFill>
                <a:uFill>
                  <a:solidFill>
                    <a:srgbClr val="ffffff"/>
                  </a:solidFill>
                </a:uFill>
                <a:latin typeface="Verdana"/>
                <a:ea typeface="Verdana"/>
              </a:rPr>
              <a:t>
</a:t>
            </a:r>
            <a:r>
              <a:rPr b="0" lang="en-US" sz="1200" spc="-1" strike="noStrike">
                <a:solidFill>
                  <a:srgbClr val="e2e2e5"/>
                </a:solidFill>
                <a:uFill>
                  <a:solidFill>
                    <a:srgbClr val="ffffff"/>
                  </a:solidFill>
                </a:uFill>
                <a:latin typeface="Verdana"/>
                <a:ea typeface="Verdana"/>
              </a:rPr>
              <a:t>
</a:t>
            </a:r>
            <a:r>
              <a:rPr b="0" lang="en-US" sz="1200" spc="-1" strike="noStrike">
                <a:solidFill>
                  <a:srgbClr val="e2e2e5"/>
                </a:solidFill>
                <a:uFill>
                  <a:solidFill>
                    <a:srgbClr val="ffffff"/>
                  </a:solidFill>
                </a:uFill>
                <a:latin typeface="Verdana"/>
                <a:ea typeface="Verdana"/>
              </a:rPr>
              <a:t>  </a:t>
            </a:r>
            <a:r>
              <a:rPr b="0" lang="en-US" sz="1200" spc="-1" strike="noStrike">
                <a:solidFill>
                  <a:srgbClr val="7e8aa2"/>
                </a:solidFill>
                <a:uFill>
                  <a:solidFill>
                    <a:srgbClr val="ffffff"/>
                  </a:solidFill>
                </a:uFill>
                <a:latin typeface="Verdana"/>
                <a:ea typeface="Verdana"/>
              </a:rPr>
              <a:t>return</a:t>
            </a:r>
            <a:r>
              <a:rPr b="0" lang="en-US" sz="1200" spc="-1" strike="noStrike">
                <a:solidFill>
                  <a:srgbClr val="e2e2e5"/>
                </a:solidFill>
                <a:uFill>
                  <a:solidFill>
                    <a:srgbClr val="ffffff"/>
                  </a:solidFill>
                </a:uFill>
                <a:latin typeface="Verdana"/>
                <a:ea typeface="Verdana"/>
              </a:rPr>
              <a:t> a;</a:t>
            </a:r>
            <a:r>
              <a:rPr b="0" lang="en-US" sz="1200" spc="-1" strike="noStrike">
                <a:solidFill>
                  <a:srgbClr val="e2e2e5"/>
                </a:solidFill>
                <a:uFill>
                  <a:solidFill>
                    <a:srgbClr val="ffffff"/>
                  </a:solidFill>
                </a:uFill>
                <a:latin typeface="Verdana"/>
                <a:ea typeface="Verdana"/>
              </a:rPr>
              <a:t>
</a:t>
            </a:r>
            <a:r>
              <a:rPr b="0" lang="en-US" sz="1200" spc="-1" strike="noStrike">
                <a:solidFill>
                  <a:srgbClr val="e2e2e5"/>
                </a:solidFill>
                <a:uFill>
                  <a:solidFill>
                    <a:srgbClr val="ffffff"/>
                  </a:solidFill>
                </a:uFill>
                <a:latin typeface="Verdana"/>
                <a:ea typeface="Verdana"/>
              </a:rPr>
              <a:t>}</a:t>
            </a:r>
            <a:r>
              <a:rPr b="0" lang="en-US" sz="1200" spc="-1" strike="noStrike">
                <a:solidFill>
                  <a:srgbClr val="e2e2e5"/>
                </a:solidFill>
                <a:uFill>
                  <a:solidFill>
                    <a:srgbClr val="ffffff"/>
                  </a:solidFill>
                </a:uFill>
                <a:latin typeface="Verdana"/>
                <a:ea typeface="Verdana"/>
              </a:rPr>
              <a:t>
</a:t>
            </a:r>
            <a:r>
              <a:rPr b="0" lang="en-US" sz="1200" spc="-1" strike="noStrike">
                <a:solidFill>
                  <a:srgbClr val="e2e2e5"/>
                </a:solidFill>
                <a:uFill>
                  <a:solidFill>
                    <a:srgbClr val="ffffff"/>
                  </a:solidFill>
                </a:uFill>
                <a:latin typeface="Verdana"/>
                <a:ea typeface="Verdana"/>
              </a:rPr>
              <a:t>
</a:t>
            </a:r>
            <a:r>
              <a:rPr b="0" lang="en-US" sz="1200" spc="-1" strike="noStrike">
                <a:solidFill>
                  <a:srgbClr val="7e8aa2"/>
                </a:solidFill>
                <a:uFill>
                  <a:solidFill>
                    <a:srgbClr val="ffffff"/>
                  </a:solidFill>
                </a:uFill>
                <a:latin typeface="Verdana"/>
                <a:ea typeface="Verdana"/>
              </a:rPr>
              <a:t>var</a:t>
            </a:r>
            <a:r>
              <a:rPr b="0" lang="en-US" sz="1200" spc="-1" strike="noStrike">
                <a:solidFill>
                  <a:srgbClr val="e2e2e5"/>
                </a:solidFill>
                <a:uFill>
                  <a:solidFill>
                    <a:srgbClr val="ffffff"/>
                  </a:solidFill>
                </a:uFill>
                <a:latin typeface="Verdana"/>
                <a:ea typeface="Verdana"/>
              </a:rPr>
              <a:t> c = impureFunction( values.a );</a:t>
            </a:r>
            <a:r>
              <a:rPr b="0" lang="en-US" sz="1200" spc="-1" strike="noStrike">
                <a:solidFill>
                  <a:srgbClr val="e2e2e5"/>
                </a:solidFill>
                <a:uFill>
                  <a:solidFill>
                    <a:srgbClr val="ffffff"/>
                  </a:solidFill>
                </a:uFill>
                <a:latin typeface="Verdana"/>
                <a:ea typeface="Verdana"/>
              </a:rPr>
              <a:t>
</a:t>
            </a:r>
            <a:r>
              <a:rPr b="0" i="1" lang="en-US" sz="1200" spc="-1" strike="noStrike">
                <a:solidFill>
                  <a:srgbClr val="808080"/>
                </a:solidFill>
                <a:uFill>
                  <a:solidFill>
                    <a:srgbClr val="ffffff"/>
                  </a:solidFill>
                </a:uFill>
                <a:latin typeface="Verdana"/>
                <a:ea typeface="Verdana"/>
              </a:rPr>
              <a:t>// Actually, the value of `c` will depend on the value of `b`.</a:t>
            </a:r>
            <a:r>
              <a:rPr b="0" lang="en-US" sz="1200" spc="-1" strike="noStrike">
                <a:solidFill>
                  <a:srgbClr val="e2e2e5"/>
                </a:solidFill>
                <a:uFill>
                  <a:solidFill>
                    <a:srgbClr val="ffffff"/>
                  </a:solidFill>
                </a:uFill>
                <a:latin typeface="Verdana"/>
                <a:ea typeface="Verdana"/>
              </a:rPr>
              <a:t>
</a:t>
            </a:r>
            <a:r>
              <a:rPr b="0" i="1" lang="en-US" sz="1200" spc="-1" strike="noStrike">
                <a:solidFill>
                  <a:srgbClr val="808080"/>
                </a:solidFill>
                <a:uFill>
                  <a:solidFill>
                    <a:srgbClr val="ffffff"/>
                  </a:solidFill>
                </a:uFill>
                <a:latin typeface="Verdana"/>
                <a:ea typeface="Verdana"/>
              </a:rPr>
              <a:t>// In a bigger codebase, you may forget about that, which may</a:t>
            </a:r>
            <a:r>
              <a:rPr b="0" lang="en-US" sz="1200" spc="-1" strike="noStrike">
                <a:solidFill>
                  <a:srgbClr val="e2e2e5"/>
                </a:solidFill>
                <a:uFill>
                  <a:solidFill>
                    <a:srgbClr val="ffffff"/>
                  </a:solidFill>
                </a:uFill>
                <a:latin typeface="Verdana"/>
                <a:ea typeface="Verdana"/>
              </a:rPr>
              <a:t>
</a:t>
            </a:r>
            <a:r>
              <a:rPr b="0" i="1" lang="en-US" sz="1200" spc="-1" strike="noStrike">
                <a:solidFill>
                  <a:srgbClr val="808080"/>
                </a:solidFill>
                <a:uFill>
                  <a:solidFill>
                    <a:srgbClr val="ffffff"/>
                  </a:solidFill>
                </a:uFill>
                <a:latin typeface="Verdana"/>
                <a:ea typeface="Verdana"/>
              </a:rPr>
              <a:t>// surprise you because the result can vary implicitly.</a:t>
            </a:r>
            <a:r>
              <a:rPr b="0" lang="en-US" sz="1200" spc="-1" strike="noStrike">
                <a:solidFill>
                  <a:srgbClr val="e2e2e5"/>
                </a:solidFill>
                <a:uFill>
                  <a:solidFill>
                    <a:srgbClr val="ffffff"/>
                  </a:solidFill>
                </a:uFill>
                <a:latin typeface="Verdana"/>
                <a:ea typeface="Verdana"/>
              </a:rPr>
              <a:t>
</a:t>
            </a:r>
            <a:r>
              <a:rPr b="0" lang="en-US" sz="1200" spc="-1" strike="noStrike">
                <a:solidFill>
                  <a:srgbClr val="e2e2e5"/>
                </a:solidFill>
                <a:uFill>
                  <a:solidFill>
                    <a:srgbClr val="ffffff"/>
                  </a:solidFill>
                </a:uFill>
                <a:latin typeface="Verdana"/>
                <a:ea typeface="Verdana"/>
              </a:rPr>
              <a:t>
</a:t>
            </a:r>
            <a:r>
              <a:rPr b="0" lang="en-US" sz="1200" spc="-1" strike="noStrike">
                <a:solidFill>
                  <a:srgbClr val="333333"/>
                </a:solidFill>
                <a:uFill>
                  <a:solidFill>
                    <a:srgbClr val="ffffff"/>
                  </a:solidFill>
                </a:uFill>
                <a:latin typeface="Roboto"/>
                <a:ea typeface="Roboto"/>
              </a:rPr>
              <a:t>Here, </a:t>
            </a:r>
            <a:r>
              <a:rPr b="1" lang="en-US" sz="1200" spc="-1" strike="noStrike">
                <a:solidFill>
                  <a:srgbClr val="445588"/>
                </a:solidFill>
                <a:uFill>
                  <a:solidFill>
                    <a:srgbClr val="ffffff"/>
                  </a:solidFill>
                </a:uFill>
                <a:latin typeface="Verdana"/>
                <a:ea typeface="Verdana"/>
              </a:rPr>
              <a:t>b</a:t>
            </a:r>
            <a:r>
              <a:rPr b="0" lang="en-US" sz="1200" spc="-1" strike="noStrike">
                <a:solidFill>
                  <a:srgbClr val="333333"/>
                </a:solidFill>
                <a:uFill>
                  <a:solidFill>
                    <a:srgbClr val="ffffff"/>
                  </a:solidFill>
                </a:uFill>
                <a:latin typeface="Roboto"/>
                <a:ea typeface="Roboto"/>
              </a:rPr>
              <a:t> is not in the scope of the function. The result will depend on the context: surprises expected!</a:t>
            </a:r>
            <a:r>
              <a:rPr b="0" lang="en-US" sz="1200" spc="-1" strike="noStrike">
                <a:solidFill>
                  <a:srgbClr val="333333"/>
                </a:solidFill>
                <a:uFill>
                  <a:solidFill>
                    <a:srgbClr val="ffffff"/>
                  </a:solidFill>
                </a:uFill>
                <a:latin typeface="Roboto"/>
                <a:ea typeface="Roboto"/>
              </a:rPr>
              <a:t>
</a:t>
            </a:r>
            <a:endParaRPr b="0" lang="en-US" sz="1400" spc="-1" strike="noStrike">
              <a:solidFill>
                <a:srgbClr val="000000"/>
              </a:solidFill>
              <a:uFill>
                <a:solidFill>
                  <a:srgbClr val="ffffff"/>
                </a:solidFill>
              </a:uFill>
              <a:latin typeface="Arial"/>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535680" y="712080"/>
            <a:ext cx="7901640" cy="767520"/>
          </a:xfrm>
          <a:prstGeom prst="rect">
            <a:avLst/>
          </a:prstGeom>
          <a:noFill/>
          <a:ln>
            <a:noFill/>
          </a:ln>
        </p:spPr>
        <p:txBody>
          <a:bodyPr tIns="91440" bIns="91440"/>
          <a:p>
            <a:pPr>
              <a:lnSpc>
                <a:spcPct val="100000"/>
              </a:lnSpc>
            </a:pPr>
            <a:r>
              <a:rPr b="1" lang="en-US" sz="3600" spc="-1" strike="noStrike">
                <a:solidFill>
                  <a:srgbClr val="f46524"/>
                </a:solidFill>
                <a:uFill>
                  <a:solidFill>
                    <a:srgbClr val="ffffff"/>
                  </a:solidFill>
                </a:uFill>
                <a:latin typeface="Raleway"/>
                <a:ea typeface="Raleway"/>
              </a:rPr>
              <a:t>Pure Function Example</a:t>
            </a:r>
            <a:endParaRPr b="0" lang="en-US" sz="1400" spc="-1" strike="noStrike">
              <a:solidFill>
                <a:srgbClr val="000000"/>
              </a:solidFill>
              <a:uFill>
                <a:solidFill>
                  <a:srgbClr val="ffffff"/>
                </a:solidFill>
              </a:uFill>
              <a:latin typeface="Arial"/>
            </a:endParaRPr>
          </a:p>
        </p:txBody>
      </p:sp>
      <p:sp>
        <p:nvSpPr>
          <p:cNvPr id="193" name="TextShape 2"/>
          <p:cNvSpPr txBox="1"/>
          <p:nvPr/>
        </p:nvSpPr>
        <p:spPr>
          <a:xfrm>
            <a:off x="535680" y="1480320"/>
            <a:ext cx="8179200" cy="3067200"/>
          </a:xfrm>
          <a:prstGeom prst="rect">
            <a:avLst/>
          </a:prstGeom>
          <a:solidFill>
            <a:srgbClr val="434343"/>
          </a:solidFill>
          <a:ln>
            <a:noFill/>
          </a:ln>
        </p:spPr>
        <p:txBody>
          <a:bodyPr tIns="91440" bIns="91440"/>
          <a:p>
            <a:pPr marL="228600" indent="-69480">
              <a:lnSpc>
                <a:spcPct val="115000"/>
              </a:lnSpc>
            </a:pPr>
            <a:r>
              <a:rPr b="0" lang="en-US" sz="1200" spc="-1" strike="noStrike">
                <a:solidFill>
                  <a:srgbClr val="7e8aa2"/>
                </a:solidFill>
                <a:uFill>
                  <a:solidFill>
                    <a:srgbClr val="ffffff"/>
                  </a:solidFill>
                </a:uFill>
                <a:latin typeface="Verdana"/>
                <a:ea typeface="Verdana"/>
              </a:rPr>
              <a:t>var</a:t>
            </a:r>
            <a:r>
              <a:rPr b="0" lang="en-US" sz="1200" spc="-1" strike="noStrike">
                <a:solidFill>
                  <a:srgbClr val="e2e2e5"/>
                </a:solidFill>
                <a:uFill>
                  <a:solidFill>
                    <a:srgbClr val="ffffff"/>
                  </a:solidFill>
                </a:uFill>
                <a:latin typeface="Verdana"/>
                <a:ea typeface="Verdana"/>
              </a:rPr>
              <a:t> values = { a: </a:t>
            </a:r>
            <a:r>
              <a:rPr b="0" lang="en-US" sz="1200" spc="-1" strike="noStrike">
                <a:solidFill>
                  <a:srgbClr val="ff9800"/>
                </a:solidFill>
                <a:uFill>
                  <a:solidFill>
                    <a:srgbClr val="ffffff"/>
                  </a:solidFill>
                </a:uFill>
                <a:latin typeface="Verdana"/>
                <a:ea typeface="Verdana"/>
              </a:rPr>
              <a:t>1</a:t>
            </a:r>
            <a:r>
              <a:rPr b="0" lang="en-US" sz="1200" spc="-1" strike="noStrike">
                <a:solidFill>
                  <a:srgbClr val="e2e2e5"/>
                </a:solidFill>
                <a:uFill>
                  <a:solidFill>
                    <a:srgbClr val="ffffff"/>
                  </a:solidFill>
                </a:uFill>
                <a:latin typeface="Verdana"/>
                <a:ea typeface="Verdana"/>
              </a:rPr>
              <a:t> };</a:t>
            </a:r>
            <a:r>
              <a:rPr b="0" lang="en-US" sz="1200" spc="-1" strike="noStrike">
                <a:solidFill>
                  <a:srgbClr val="e2e2e5"/>
                </a:solidFill>
                <a:uFill>
                  <a:solidFill>
                    <a:srgbClr val="ffffff"/>
                  </a:solidFill>
                </a:uFill>
                <a:latin typeface="Verdana"/>
                <a:ea typeface="Verdana"/>
              </a:rPr>
              <a:t>
</a:t>
            </a:r>
            <a:r>
              <a:rPr b="0" lang="en-US" sz="1200" spc="-1" strike="noStrike">
                <a:solidFill>
                  <a:srgbClr val="7e8aa2"/>
                </a:solidFill>
                <a:uFill>
                  <a:solidFill>
                    <a:srgbClr val="ffffff"/>
                  </a:solidFill>
                </a:uFill>
                <a:latin typeface="Verdana"/>
                <a:ea typeface="Verdana"/>
              </a:rPr>
              <a:t>var</a:t>
            </a:r>
            <a:r>
              <a:rPr b="0" lang="en-US" sz="1200" spc="-1" strike="noStrike">
                <a:solidFill>
                  <a:srgbClr val="e2e2e5"/>
                </a:solidFill>
                <a:uFill>
                  <a:solidFill>
                    <a:srgbClr val="ffffff"/>
                  </a:solidFill>
                </a:uFill>
                <a:latin typeface="Verdana"/>
                <a:ea typeface="Verdana"/>
              </a:rPr>
              <a:t> b = </a:t>
            </a:r>
            <a:r>
              <a:rPr b="0" lang="en-US" sz="1200" spc="-1" strike="noStrike">
                <a:solidFill>
                  <a:srgbClr val="ff9800"/>
                </a:solidFill>
                <a:uFill>
                  <a:solidFill>
                    <a:srgbClr val="ffffff"/>
                  </a:solidFill>
                </a:uFill>
                <a:latin typeface="Verdana"/>
                <a:ea typeface="Verdana"/>
              </a:rPr>
              <a:t>1</a:t>
            </a:r>
            <a:r>
              <a:rPr b="0" lang="en-US" sz="1200" spc="-1" strike="noStrike">
                <a:solidFill>
                  <a:srgbClr val="e2e2e5"/>
                </a:solidFill>
                <a:uFill>
                  <a:solidFill>
                    <a:srgbClr val="ffffff"/>
                  </a:solidFill>
                </a:uFill>
                <a:latin typeface="Verdana"/>
                <a:ea typeface="Verdana"/>
              </a:rPr>
              <a:t>;</a:t>
            </a:r>
            <a:r>
              <a:rPr b="0" lang="en-US" sz="1200" spc="-1" strike="noStrike">
                <a:solidFill>
                  <a:srgbClr val="e2e2e5"/>
                </a:solidFill>
                <a:uFill>
                  <a:solidFill>
                    <a:srgbClr val="ffffff"/>
                  </a:solidFill>
                </a:uFill>
                <a:latin typeface="Verdana"/>
                <a:ea typeface="Verdana"/>
              </a:rPr>
              <a:t>
</a:t>
            </a:r>
            <a:r>
              <a:rPr b="0" lang="en-US" sz="1200" spc="-1" strike="noStrike">
                <a:solidFill>
                  <a:srgbClr val="e2e2e5"/>
                </a:solidFill>
                <a:uFill>
                  <a:solidFill>
                    <a:srgbClr val="ffffff"/>
                  </a:solidFill>
                </a:uFill>
                <a:latin typeface="Verdana"/>
                <a:ea typeface="Verdana"/>
              </a:rPr>
              <a:t>
</a:t>
            </a:r>
            <a:r>
              <a:rPr b="0" lang="en-US" sz="1200" spc="-1" strike="noStrike">
                <a:solidFill>
                  <a:srgbClr val="7e8aa2"/>
                </a:solidFill>
                <a:uFill>
                  <a:solidFill>
                    <a:srgbClr val="ffffff"/>
                  </a:solidFill>
                </a:uFill>
                <a:latin typeface="Verdana"/>
                <a:ea typeface="Verdana"/>
              </a:rPr>
              <a:t>function</a:t>
            </a:r>
            <a:r>
              <a:rPr b="0" lang="en-US" sz="1200" spc="-1" strike="noStrike">
                <a:solidFill>
                  <a:srgbClr val="e2e2e5"/>
                </a:solidFill>
                <a:uFill>
                  <a:solidFill>
                    <a:srgbClr val="ffffff"/>
                  </a:solidFill>
                </a:uFill>
                <a:latin typeface="Verdana"/>
                <a:ea typeface="Verdana"/>
              </a:rPr>
              <a:t> pureFunction ( a, c ) {</a:t>
            </a:r>
            <a:r>
              <a:rPr b="0" lang="en-US" sz="1200" spc="-1" strike="noStrike">
                <a:solidFill>
                  <a:srgbClr val="e2e2e5"/>
                </a:solidFill>
                <a:uFill>
                  <a:solidFill>
                    <a:srgbClr val="ffffff"/>
                  </a:solidFill>
                </a:uFill>
                <a:latin typeface="Verdana"/>
                <a:ea typeface="Verdana"/>
              </a:rPr>
              <a:t>
</a:t>
            </a:r>
            <a:r>
              <a:rPr b="0" lang="en-US" sz="1200" spc="-1" strike="noStrike">
                <a:solidFill>
                  <a:srgbClr val="e2e2e5"/>
                </a:solidFill>
                <a:uFill>
                  <a:solidFill>
                    <a:srgbClr val="ffffff"/>
                  </a:solidFill>
                </a:uFill>
                <a:latin typeface="Verdana"/>
                <a:ea typeface="Verdana"/>
              </a:rPr>
              <a:t>  a = a * c + </a:t>
            </a:r>
            <a:r>
              <a:rPr b="0" lang="en-US" sz="1200" spc="-1" strike="noStrike">
                <a:solidFill>
                  <a:srgbClr val="ff9800"/>
                </a:solidFill>
                <a:uFill>
                  <a:solidFill>
                    <a:srgbClr val="ffffff"/>
                  </a:solidFill>
                </a:uFill>
                <a:latin typeface="Verdana"/>
                <a:ea typeface="Verdana"/>
              </a:rPr>
              <a:t>2</a:t>
            </a:r>
            <a:r>
              <a:rPr b="0" lang="en-US" sz="1200" spc="-1" strike="noStrike">
                <a:solidFill>
                  <a:srgbClr val="e2e2e5"/>
                </a:solidFill>
                <a:uFill>
                  <a:solidFill>
                    <a:srgbClr val="ffffff"/>
                  </a:solidFill>
                </a:uFill>
                <a:latin typeface="Verdana"/>
                <a:ea typeface="Verdana"/>
              </a:rPr>
              <a:t>;</a:t>
            </a:r>
            <a:r>
              <a:rPr b="0" lang="en-US" sz="1200" spc="-1" strike="noStrike">
                <a:solidFill>
                  <a:srgbClr val="e2e2e5"/>
                </a:solidFill>
                <a:uFill>
                  <a:solidFill>
                    <a:srgbClr val="ffffff"/>
                  </a:solidFill>
                </a:uFill>
                <a:latin typeface="Verdana"/>
                <a:ea typeface="Verdana"/>
              </a:rPr>
              <a:t>
</a:t>
            </a:r>
            <a:r>
              <a:rPr b="0" lang="en-US" sz="1200" spc="-1" strike="noStrike">
                <a:solidFill>
                  <a:srgbClr val="e2e2e5"/>
                </a:solidFill>
                <a:uFill>
                  <a:solidFill>
                    <a:srgbClr val="ffffff"/>
                  </a:solidFill>
                </a:uFill>
                <a:latin typeface="Verdana"/>
                <a:ea typeface="Verdana"/>
              </a:rPr>
              <a:t>
</a:t>
            </a:r>
            <a:r>
              <a:rPr b="0" lang="en-US" sz="1200" spc="-1" strike="noStrike">
                <a:solidFill>
                  <a:srgbClr val="e2e2e5"/>
                </a:solidFill>
                <a:uFill>
                  <a:solidFill>
                    <a:srgbClr val="ffffff"/>
                  </a:solidFill>
                </a:uFill>
                <a:latin typeface="Verdana"/>
                <a:ea typeface="Verdana"/>
              </a:rPr>
              <a:t>  </a:t>
            </a:r>
            <a:r>
              <a:rPr b="0" lang="en-US" sz="1200" spc="-1" strike="noStrike">
                <a:solidFill>
                  <a:srgbClr val="7e8aa2"/>
                </a:solidFill>
                <a:uFill>
                  <a:solidFill>
                    <a:srgbClr val="ffffff"/>
                  </a:solidFill>
                </a:uFill>
                <a:latin typeface="Verdana"/>
                <a:ea typeface="Verdana"/>
              </a:rPr>
              <a:t>return</a:t>
            </a:r>
            <a:r>
              <a:rPr b="0" lang="en-US" sz="1200" spc="-1" strike="noStrike">
                <a:solidFill>
                  <a:srgbClr val="e2e2e5"/>
                </a:solidFill>
                <a:uFill>
                  <a:solidFill>
                    <a:srgbClr val="ffffff"/>
                  </a:solidFill>
                </a:uFill>
                <a:latin typeface="Verdana"/>
                <a:ea typeface="Verdana"/>
              </a:rPr>
              <a:t> a;</a:t>
            </a:r>
            <a:r>
              <a:rPr b="0" lang="en-US" sz="1200" spc="-1" strike="noStrike">
                <a:solidFill>
                  <a:srgbClr val="e2e2e5"/>
                </a:solidFill>
                <a:uFill>
                  <a:solidFill>
                    <a:srgbClr val="ffffff"/>
                  </a:solidFill>
                </a:uFill>
                <a:latin typeface="Verdana"/>
                <a:ea typeface="Verdana"/>
              </a:rPr>
              <a:t>
</a:t>
            </a:r>
            <a:r>
              <a:rPr b="0" lang="en-US" sz="1200" spc="-1" strike="noStrike">
                <a:solidFill>
                  <a:srgbClr val="e2e2e5"/>
                </a:solidFill>
                <a:uFill>
                  <a:solidFill>
                    <a:srgbClr val="ffffff"/>
                  </a:solidFill>
                </a:uFill>
                <a:latin typeface="Verdana"/>
                <a:ea typeface="Verdana"/>
              </a:rPr>
              <a:t>}</a:t>
            </a:r>
            <a:r>
              <a:rPr b="0" lang="en-US" sz="1200" spc="-1" strike="noStrike">
                <a:solidFill>
                  <a:srgbClr val="e2e2e5"/>
                </a:solidFill>
                <a:uFill>
                  <a:solidFill>
                    <a:srgbClr val="ffffff"/>
                  </a:solidFill>
                </a:uFill>
                <a:latin typeface="Verdana"/>
                <a:ea typeface="Verdana"/>
              </a:rPr>
              <a:t>
</a:t>
            </a:r>
            <a:r>
              <a:rPr b="0" lang="en-US" sz="1200" spc="-1" strike="noStrike">
                <a:solidFill>
                  <a:srgbClr val="e2e2e5"/>
                </a:solidFill>
                <a:uFill>
                  <a:solidFill>
                    <a:srgbClr val="ffffff"/>
                  </a:solidFill>
                </a:uFill>
                <a:latin typeface="Verdana"/>
                <a:ea typeface="Verdana"/>
              </a:rPr>
              <a:t>
</a:t>
            </a:r>
            <a:r>
              <a:rPr b="0" lang="en-US" sz="1200" spc="-1" strike="noStrike">
                <a:solidFill>
                  <a:srgbClr val="7e8aa2"/>
                </a:solidFill>
                <a:uFill>
                  <a:solidFill>
                    <a:srgbClr val="ffffff"/>
                  </a:solidFill>
                </a:uFill>
                <a:latin typeface="Verdana"/>
                <a:ea typeface="Verdana"/>
              </a:rPr>
              <a:t>var</a:t>
            </a:r>
            <a:r>
              <a:rPr b="0" lang="en-US" sz="1200" spc="-1" strike="noStrike">
                <a:solidFill>
                  <a:srgbClr val="e2e2e5"/>
                </a:solidFill>
                <a:uFill>
                  <a:solidFill>
                    <a:srgbClr val="ffffff"/>
                  </a:solidFill>
                </a:uFill>
                <a:latin typeface="Verdana"/>
                <a:ea typeface="Verdana"/>
              </a:rPr>
              <a:t> c = pureFunction( values.a, b );</a:t>
            </a:r>
            <a:r>
              <a:rPr b="0" lang="en-US" sz="1200" spc="-1" strike="noStrike">
                <a:solidFill>
                  <a:srgbClr val="e2e2e5"/>
                </a:solidFill>
                <a:uFill>
                  <a:solidFill>
                    <a:srgbClr val="ffffff"/>
                  </a:solidFill>
                </a:uFill>
                <a:latin typeface="Verdana"/>
                <a:ea typeface="Verdana"/>
              </a:rPr>
              <a:t>
</a:t>
            </a:r>
            <a:r>
              <a:rPr b="0" i="1" lang="en-US" sz="1200" spc="-1" strike="noStrike">
                <a:solidFill>
                  <a:srgbClr val="808080"/>
                </a:solidFill>
                <a:uFill>
                  <a:solidFill>
                    <a:srgbClr val="ffffff"/>
                  </a:solidFill>
                </a:uFill>
                <a:latin typeface="Verdana"/>
                <a:ea typeface="Verdana"/>
              </a:rPr>
              <a:t>// Here it's made clear that the value of `c` will depend on</a:t>
            </a:r>
            <a:r>
              <a:rPr b="0" lang="en-US" sz="1200" spc="-1" strike="noStrike">
                <a:solidFill>
                  <a:srgbClr val="e2e2e5"/>
                </a:solidFill>
                <a:uFill>
                  <a:solidFill>
                    <a:srgbClr val="ffffff"/>
                  </a:solidFill>
                </a:uFill>
                <a:latin typeface="Verdana"/>
                <a:ea typeface="Verdana"/>
              </a:rPr>
              <a:t>
</a:t>
            </a:r>
            <a:r>
              <a:rPr b="0" i="1" lang="en-US" sz="1200" spc="-1" strike="noStrike">
                <a:solidFill>
                  <a:srgbClr val="808080"/>
                </a:solidFill>
                <a:uFill>
                  <a:solidFill>
                    <a:srgbClr val="ffffff"/>
                  </a:solidFill>
                </a:uFill>
                <a:latin typeface="Verdana"/>
                <a:ea typeface="Verdana"/>
              </a:rPr>
              <a:t>// the value of `b`. No sneaky surprise behind your back.</a:t>
            </a:r>
            <a:r>
              <a:rPr b="0" i="1" lang="en-US" sz="1200" spc="-1" strike="noStrike">
                <a:solidFill>
                  <a:srgbClr val="808080"/>
                </a:solidFill>
                <a:uFill>
                  <a:solidFill>
                    <a:srgbClr val="ffffff"/>
                  </a:solidFill>
                </a:uFill>
                <a:latin typeface="Verdana"/>
                <a:ea typeface="Verdana"/>
              </a:rPr>
              <a:t>
</a:t>
            </a:r>
            <a:endParaRPr b="0" lang="en-US" sz="1400" spc="-1" strike="noStrike">
              <a:solidFill>
                <a:srgbClr val="000000"/>
              </a:solidFill>
              <a:uFill>
                <a:solidFill>
                  <a:srgbClr val="ffffff"/>
                </a:solidFill>
              </a:uFill>
              <a:latin typeface="Arial"/>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535680" y="712080"/>
            <a:ext cx="7901640" cy="767520"/>
          </a:xfrm>
          <a:prstGeom prst="rect">
            <a:avLst/>
          </a:prstGeom>
          <a:noFill/>
          <a:ln>
            <a:noFill/>
          </a:ln>
        </p:spPr>
        <p:txBody>
          <a:bodyPr tIns="91440" bIns="91440"/>
          <a:p>
            <a:pPr>
              <a:lnSpc>
                <a:spcPct val="100000"/>
              </a:lnSpc>
            </a:pPr>
            <a:r>
              <a:rPr b="1" lang="en-US" sz="3600" spc="-1" strike="noStrike">
                <a:solidFill>
                  <a:srgbClr val="f46524"/>
                </a:solidFill>
                <a:uFill>
                  <a:solidFill>
                    <a:srgbClr val="ffffff"/>
                  </a:solidFill>
                </a:uFill>
                <a:latin typeface="Raleway"/>
                <a:ea typeface="Raleway"/>
              </a:rPr>
              <a:t>1.2.3  Referential transparency</a:t>
            </a:r>
            <a:endParaRPr b="0" lang="en-US" sz="1400" spc="-1" strike="noStrike">
              <a:solidFill>
                <a:srgbClr val="000000"/>
              </a:solidFill>
              <a:uFill>
                <a:solidFill>
                  <a:srgbClr val="ffffff"/>
                </a:solidFill>
              </a:uFill>
              <a:latin typeface="Arial"/>
            </a:endParaRPr>
          </a:p>
        </p:txBody>
      </p:sp>
      <p:sp>
        <p:nvSpPr>
          <p:cNvPr id="195" name="TextShape 2"/>
          <p:cNvSpPr txBox="1"/>
          <p:nvPr/>
        </p:nvSpPr>
        <p:spPr>
          <a:xfrm>
            <a:off x="535680" y="1480320"/>
            <a:ext cx="8179200" cy="3067200"/>
          </a:xfrm>
          <a:prstGeom prst="rect">
            <a:avLst/>
          </a:prstGeom>
          <a:noFill/>
          <a:ln>
            <a:noFill/>
          </a:ln>
        </p:spPr>
        <p:txBody>
          <a:bodyPr tIns="91440" bIns="91440"/>
          <a:p>
            <a:pPr>
              <a:lnSpc>
                <a:spcPct val="115000"/>
              </a:lnSpc>
            </a:pPr>
            <a:r>
              <a:rPr b="0" lang="en-US" sz="1150" spc="-1" strike="noStrike">
                <a:solidFill>
                  <a:srgbClr val="242729"/>
                </a:solidFill>
                <a:uFill>
                  <a:solidFill>
                    <a:srgbClr val="ffffff"/>
                  </a:solidFill>
                </a:uFill>
                <a:latin typeface="Arial"/>
                <a:ea typeface="Arial"/>
              </a:rPr>
              <a:t>Referential transparency, a term commonly used in functional programming, means that given a function and an input value, you will always receive the same output. That is to say there is no external state used in the function.</a:t>
            </a:r>
            <a:r>
              <a:rPr b="0" lang="en-US" sz="1150" spc="-1" strike="noStrike">
                <a:solidFill>
                  <a:srgbClr val="242729"/>
                </a:solidFill>
                <a:uFill>
                  <a:solidFill>
                    <a:srgbClr val="ffffff"/>
                  </a:solidFill>
                </a:uFill>
                <a:latin typeface="Arial"/>
                <a:ea typeface="Arial"/>
              </a:rPr>
              <a:t>
</a:t>
            </a:r>
            <a:r>
              <a:rPr b="0" lang="en-US" sz="1150" spc="-1" strike="noStrike">
                <a:solidFill>
                  <a:srgbClr val="242729"/>
                </a:solidFill>
                <a:uFill>
                  <a:solidFill>
                    <a:srgbClr val="ffffff"/>
                  </a:solidFill>
                </a:uFill>
                <a:latin typeface="Arial"/>
                <a:ea typeface="Arial"/>
              </a:rPr>
              <a:t>Here is an example of a referential transparent function:</a:t>
            </a:r>
            <a:r>
              <a:rPr b="0" lang="en-US" sz="1150" spc="-1" strike="noStrike">
                <a:solidFill>
                  <a:srgbClr val="242729"/>
                </a:solidFill>
                <a:uFill>
                  <a:solidFill>
                    <a:srgbClr val="ffffff"/>
                  </a:solidFill>
                </a:uFill>
                <a:latin typeface="Arial"/>
                <a:ea typeface="Arial"/>
              </a:rPr>
              <a:t>
</a:t>
            </a:r>
            <a:r>
              <a:rPr b="0" lang="en-US" sz="1000" spc="-1" strike="noStrike">
                <a:solidFill>
                  <a:srgbClr val="242729"/>
                </a:solidFill>
                <a:uFill>
                  <a:solidFill>
                    <a:srgbClr val="ffffff"/>
                  </a:solidFill>
                </a:uFill>
                <a:latin typeface="Courier New"/>
                <a:ea typeface="Courier New"/>
              </a:rPr>
              <a:t>function plusOne(int x) { return x+1; }</a:t>
            </a:r>
            <a:r>
              <a:rPr b="0" lang="en-US" sz="1000" spc="-1" strike="noStrike">
                <a:solidFill>
                  <a:srgbClr val="242729"/>
                </a:solidFill>
                <a:uFill>
                  <a:solidFill>
                    <a:srgbClr val="ffffff"/>
                  </a:solidFill>
                </a:uFill>
                <a:latin typeface="Courier New"/>
                <a:ea typeface="Courier New"/>
              </a:rPr>
              <a:t>
</a:t>
            </a:r>
            <a:r>
              <a:rPr b="0" lang="en-US" sz="1000" spc="-1" strike="noStrike">
                <a:solidFill>
                  <a:srgbClr val="242729"/>
                </a:solidFill>
                <a:uFill>
                  <a:solidFill>
                    <a:srgbClr val="ffffff"/>
                  </a:solidFill>
                </a:uFill>
                <a:latin typeface="Courier New"/>
                <a:ea typeface="Courier New"/>
              </a:rPr>
              <a:t>
</a:t>
            </a:r>
            <a:r>
              <a:rPr b="0" lang="en-US" sz="1150" spc="-1" strike="noStrike">
                <a:solidFill>
                  <a:srgbClr val="242729"/>
                </a:solidFill>
                <a:uFill>
                  <a:solidFill>
                    <a:srgbClr val="ffffff"/>
                  </a:solidFill>
                </a:uFill>
                <a:latin typeface="Arial"/>
                <a:ea typeface="Arial"/>
              </a:rPr>
              <a:t>A referentially transparent function is one which acts like a mathematical function; given the same inputs, it will always produce the same outputs. It implies that the state passed in is not modified, and that the function has no state of its own.</a:t>
            </a:r>
            <a:r>
              <a:rPr b="0" lang="en-US" sz="1150" spc="-1" strike="noStrike">
                <a:solidFill>
                  <a:srgbClr val="242729"/>
                </a:solidFill>
                <a:uFill>
                  <a:solidFill>
                    <a:srgbClr val="ffffff"/>
                  </a:solidFill>
                </a:uFill>
                <a:latin typeface="Arial"/>
                <a:ea typeface="Arial"/>
              </a:rPr>
              <a:t>
</a:t>
            </a:r>
            <a:r>
              <a:rPr b="0" lang="en-US" sz="1150" spc="-1" strike="noStrike">
                <a:solidFill>
                  <a:srgbClr val="242729"/>
                </a:solidFill>
                <a:uFill>
                  <a:solidFill>
                    <a:srgbClr val="ffffff"/>
                  </a:solidFill>
                </a:uFill>
                <a:latin typeface="Arial"/>
                <a:ea typeface="Arial"/>
              </a:rPr>
              <a:t>
</a:t>
            </a:r>
            <a:r>
              <a:rPr b="0" lang="en-US" sz="1150" spc="-1" strike="noStrike">
                <a:solidFill>
                  <a:srgbClr val="242729"/>
                </a:solidFill>
                <a:uFill>
                  <a:solidFill>
                    <a:srgbClr val="ffffff"/>
                  </a:solidFill>
                </a:uFill>
                <a:latin typeface="Arial"/>
                <a:ea typeface="Arial"/>
              </a:rPr>
              <a:t>
</a:t>
            </a:r>
            <a:r>
              <a:rPr b="0" lang="en-US" sz="1350" spc="-1" strike="noStrike">
                <a:solidFill>
                  <a:srgbClr val="666666"/>
                </a:solidFill>
                <a:uFill>
                  <a:solidFill>
                    <a:srgbClr val="ffffff"/>
                  </a:solidFill>
                </a:uFill>
                <a:latin typeface="Arial"/>
                <a:ea typeface="Arial"/>
              </a:rPr>
              <a:t>https://stackoverflow.com/questions/210835/what-is-referential-transparency</a:t>
            </a:r>
            <a:endParaRPr b="0" lang="en-US" sz="1400" spc="-1" strike="noStrike">
              <a:solidFill>
                <a:srgbClr val="000000"/>
              </a:solidFill>
              <a:uFill>
                <a:solidFill>
                  <a:srgbClr val="ffffff"/>
                </a:solidFill>
              </a:uFill>
              <a:latin typeface="Arial"/>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535680" y="712080"/>
            <a:ext cx="7901640" cy="767520"/>
          </a:xfrm>
          <a:prstGeom prst="rect">
            <a:avLst/>
          </a:prstGeom>
          <a:noFill/>
          <a:ln>
            <a:noFill/>
          </a:ln>
        </p:spPr>
        <p:txBody>
          <a:bodyPr tIns="91440" bIns="91440"/>
          <a:p>
            <a:pPr>
              <a:lnSpc>
                <a:spcPct val="100000"/>
              </a:lnSpc>
            </a:pPr>
            <a:r>
              <a:rPr b="1" lang="en-US" sz="3600" spc="-1" strike="noStrike">
                <a:solidFill>
                  <a:srgbClr val="f46524"/>
                </a:solidFill>
                <a:uFill>
                  <a:solidFill>
                    <a:srgbClr val="ffffff"/>
                  </a:solidFill>
                </a:uFill>
                <a:latin typeface="Raleway"/>
                <a:ea typeface="Raleway"/>
              </a:rPr>
              <a:t>1.2.4 Preserving immutable data</a:t>
            </a:r>
            <a:r>
              <a:rPr b="1" lang="en-US" sz="3600" spc="-1" strike="noStrike">
                <a:solidFill>
                  <a:srgbClr val="f46524"/>
                </a:solidFill>
                <a:uFill>
                  <a:solidFill>
                    <a:srgbClr val="ffffff"/>
                  </a:solidFill>
                </a:uFill>
                <a:latin typeface="Raleway"/>
                <a:ea typeface="Raleway"/>
              </a:rPr>
              <a:t>
</a:t>
            </a:r>
            <a:endParaRPr b="0" lang="en-US" sz="1400" spc="-1" strike="noStrike">
              <a:solidFill>
                <a:srgbClr val="000000"/>
              </a:solidFill>
              <a:uFill>
                <a:solidFill>
                  <a:srgbClr val="ffffff"/>
                </a:solidFill>
              </a:uFill>
              <a:latin typeface="Arial"/>
            </a:endParaRPr>
          </a:p>
        </p:txBody>
      </p:sp>
      <p:sp>
        <p:nvSpPr>
          <p:cNvPr id="197" name="TextShape 2"/>
          <p:cNvSpPr txBox="1"/>
          <p:nvPr/>
        </p:nvSpPr>
        <p:spPr>
          <a:xfrm>
            <a:off x="535680" y="1480320"/>
            <a:ext cx="8179200" cy="3067200"/>
          </a:xfrm>
          <a:prstGeom prst="rect">
            <a:avLst/>
          </a:prstGeom>
          <a:noFill/>
          <a:ln>
            <a:noFill/>
          </a:ln>
        </p:spPr>
        <p:txBody>
          <a:bodyPr tIns="91440" bIns="91440"/>
          <a:p>
            <a:pPr marL="457200" indent="-301320">
              <a:lnSpc>
                <a:spcPct val="115000"/>
              </a:lnSpc>
              <a:buClr>
                <a:srgbClr val="242729"/>
              </a:buClr>
              <a:buSzPct val="63000"/>
              <a:buFont typeface="Arial"/>
              <a:buChar char="●"/>
            </a:pPr>
            <a:r>
              <a:rPr b="0" lang="en-US" sz="1800" spc="-1" strike="noStrike">
                <a:solidFill>
                  <a:srgbClr val="000000"/>
                </a:solidFill>
                <a:uFill>
                  <a:solidFill>
                    <a:srgbClr val="ffffff"/>
                  </a:solidFill>
                </a:uFill>
                <a:latin typeface="Lato"/>
                <a:ea typeface="Lato"/>
              </a:rPr>
              <a:t>Immutable data is data that can’t be changed after it’s been created.</a:t>
            </a:r>
            <a:endParaRPr b="0" lang="en-US" sz="1400" spc="-1" strike="noStrike">
              <a:solidFill>
                <a:srgbClr val="000000"/>
              </a:solidFill>
              <a:uFill>
                <a:solidFill>
                  <a:srgbClr val="ffffff"/>
                </a:solidFill>
              </a:uFill>
              <a:latin typeface="Arial"/>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535680" y="712080"/>
            <a:ext cx="5196960" cy="767520"/>
          </a:xfrm>
          <a:prstGeom prst="rect">
            <a:avLst/>
          </a:prstGeom>
          <a:noFill/>
          <a:ln>
            <a:noFill/>
          </a:ln>
        </p:spPr>
        <p:txBody>
          <a:bodyPr tIns="91440" bIns="91440"/>
          <a:p>
            <a:pPr>
              <a:lnSpc>
                <a:spcPct val="100000"/>
              </a:lnSpc>
            </a:pPr>
            <a:r>
              <a:rPr b="1" lang="en-US" sz="3600" spc="-1" strike="noStrike">
                <a:solidFill>
                  <a:srgbClr val="f46524"/>
                </a:solidFill>
                <a:uFill>
                  <a:solidFill>
                    <a:srgbClr val="ffffff"/>
                  </a:solidFill>
                </a:uFill>
                <a:latin typeface="Raleway"/>
                <a:ea typeface="Raleway"/>
              </a:rPr>
              <a:t>What is Mutable?</a:t>
            </a:r>
            <a:endParaRPr b="0" lang="en-US" sz="1400" spc="-1" strike="noStrike">
              <a:solidFill>
                <a:srgbClr val="000000"/>
              </a:solidFill>
              <a:uFill>
                <a:solidFill>
                  <a:srgbClr val="ffffff"/>
                </a:solidFill>
              </a:uFill>
              <a:latin typeface="Arial"/>
            </a:endParaRPr>
          </a:p>
        </p:txBody>
      </p:sp>
      <p:sp>
        <p:nvSpPr>
          <p:cNvPr id="199" name="TextShape 2"/>
          <p:cNvSpPr txBox="1"/>
          <p:nvPr/>
        </p:nvSpPr>
        <p:spPr>
          <a:xfrm>
            <a:off x="535680" y="1480320"/>
            <a:ext cx="8052840" cy="3067200"/>
          </a:xfrm>
          <a:prstGeom prst="rect">
            <a:avLst/>
          </a:prstGeom>
          <a:noFill/>
          <a:ln>
            <a:noFill/>
          </a:ln>
        </p:spPr>
        <p:txBody>
          <a:bodyPr tIns="91440" bIns="91440"/>
          <a:p>
            <a:pPr marL="457200">
              <a:lnSpc>
                <a:spcPct val="115000"/>
              </a:lnSpc>
            </a:pPr>
            <a:r>
              <a:rPr b="0" lang="en-US" sz="1600" spc="-1" strike="noStrike">
                <a:solidFill>
                  <a:srgbClr val="000000"/>
                </a:solidFill>
                <a:uFill>
                  <a:solidFill>
                    <a:srgbClr val="ffffff"/>
                  </a:solidFill>
                </a:uFill>
                <a:latin typeface="Arial"/>
                <a:ea typeface="Arial"/>
              </a:rPr>
              <a:t>A mutable object is an object whose state can be modified after it is created. </a:t>
            </a:r>
            <a:r>
              <a:rPr b="0" lang="en-US" sz="1600" spc="-1" strike="noStrike">
                <a:solidFill>
                  <a:srgbClr val="000000"/>
                </a:solidFill>
                <a:uFill>
                  <a:solidFill>
                    <a:srgbClr val="ffffff"/>
                  </a:solidFill>
                </a:uFill>
                <a:latin typeface="Arial"/>
                <a:ea typeface="Arial"/>
              </a:rPr>
              <a:t>
</a:t>
            </a:r>
            <a:r>
              <a:rPr b="0" lang="en-US" sz="1600" spc="-1" strike="noStrike">
                <a:solidFill>
                  <a:srgbClr val="000000"/>
                </a:solidFill>
                <a:uFill>
                  <a:solidFill>
                    <a:srgbClr val="ffffff"/>
                  </a:solidFill>
                </a:uFill>
                <a:latin typeface="Arial"/>
                <a:ea typeface="Arial"/>
              </a:rPr>
              <a:t>
</a:t>
            </a:r>
            <a:r>
              <a:rPr b="0" lang="en-US" sz="1600" spc="-1" strike="noStrike">
                <a:solidFill>
                  <a:srgbClr val="000000"/>
                </a:solidFill>
                <a:uFill>
                  <a:solidFill>
                    <a:srgbClr val="ffffff"/>
                  </a:solidFill>
                </a:uFill>
                <a:latin typeface="Arial"/>
                <a:ea typeface="Arial"/>
              </a:rPr>
              <a:t>Examples of native JavaScript values that are mutable include objects, arrays, functions, classes, sets, and maps.</a:t>
            </a:r>
            <a:r>
              <a:rPr b="0" lang="en-US" sz="1600" spc="-1" strike="noStrike">
                <a:solidFill>
                  <a:srgbClr val="000000"/>
                </a:solidFill>
                <a:uFill>
                  <a:solidFill>
                    <a:srgbClr val="ffffff"/>
                  </a:solidFill>
                </a:uFill>
                <a:latin typeface="Arial"/>
                <a:ea typeface="Arial"/>
              </a:rPr>
              <a:t>
</a:t>
            </a:r>
            <a:r>
              <a:rPr b="0" lang="en-US" sz="1600" spc="-1" strike="noStrike">
                <a:solidFill>
                  <a:srgbClr val="000000"/>
                </a:solidFill>
                <a:uFill>
                  <a:solidFill>
                    <a:srgbClr val="ffffff"/>
                  </a:solidFill>
                </a:uFill>
                <a:latin typeface="Arial"/>
                <a:ea typeface="Arial"/>
              </a:rPr>
              <a:t>
</a:t>
            </a:r>
            <a:r>
              <a:rPr b="0" lang="en-US" sz="1600" spc="-1" strike="noStrike">
                <a:solidFill>
                  <a:srgbClr val="000000"/>
                </a:solidFill>
                <a:uFill>
                  <a:solidFill>
                    <a:srgbClr val="ffffff"/>
                  </a:solidFill>
                </a:uFill>
                <a:latin typeface="Arial"/>
                <a:ea typeface="Arial"/>
              </a:rPr>
              <a:t>
</a:t>
            </a:r>
            <a:r>
              <a:rPr b="0" lang="en-US" sz="1600" spc="-1" strike="noStrike">
                <a:solidFill>
                  <a:srgbClr val="000000"/>
                </a:solidFill>
                <a:uFill>
                  <a:solidFill>
                    <a:srgbClr val="ffffff"/>
                  </a:solidFill>
                </a:uFill>
                <a:latin typeface="Arial"/>
                <a:ea typeface="Arial"/>
              </a:rPr>
              <a:t>Finally, its worth noting that it’s still possible to treat JavaScript objects as immutable. This can first be done through </a:t>
            </a:r>
            <a:r>
              <a:rPr b="0" lang="en-US" sz="1600" spc="-1" strike="noStrike" u="sng">
                <a:solidFill>
                  <a:srgbClr val="0277bd"/>
                </a:solidFill>
                <a:uFill>
                  <a:solidFill>
                    <a:srgbClr val="ffffff"/>
                  </a:solidFill>
                </a:uFill>
                <a:latin typeface="Arial"/>
                <a:ea typeface="Arial"/>
                <a:hlinkClick r:id="rId1"/>
              </a:rPr>
              <a:t>Object.freeze</a:t>
            </a:r>
            <a:r>
              <a:rPr b="0" lang="en-US" sz="1600" spc="-1" strike="noStrike">
                <a:solidFill>
                  <a:srgbClr val="000000"/>
                </a:solidFill>
                <a:uFill>
                  <a:solidFill>
                    <a:srgbClr val="ffffff"/>
                  </a:solidFill>
                </a:uFill>
                <a:latin typeface="Arial"/>
                <a:ea typeface="Arial"/>
              </a:rPr>
              <a:t>, which shallowly renders a JavaScript object immutable. But it can also be done with programmer discipline. If we want to rely on object’s being immutable, it’s possible to enforce that all object updates are done through something like </a:t>
            </a:r>
            <a:r>
              <a:rPr b="0" lang="en-US" sz="1200" spc="-1" strike="noStrike">
                <a:solidFill>
                  <a:srgbClr val="000000"/>
                </a:solidFill>
                <a:uFill>
                  <a:solidFill>
                    <a:srgbClr val="ffffff"/>
                  </a:solidFill>
                </a:uFill>
                <a:latin typeface="Roboto Mono"/>
                <a:ea typeface="Roboto Mono"/>
              </a:rPr>
              <a:t>Object.assign(a, {foo: 'bar'})</a:t>
            </a:r>
            <a:r>
              <a:rPr b="0" lang="en-US" sz="1600" spc="-1" strike="noStrike">
                <a:solidFill>
                  <a:srgbClr val="000000"/>
                </a:solidFill>
                <a:uFill>
                  <a:solidFill>
                    <a:srgbClr val="ffffff"/>
                  </a:solidFill>
                </a:uFill>
                <a:latin typeface="Arial"/>
                <a:ea typeface="Arial"/>
              </a:rPr>
              <a:t> rather than </a:t>
            </a:r>
            <a:r>
              <a:rPr b="0" lang="en-US" sz="1200" spc="-1" strike="noStrike">
                <a:solidFill>
                  <a:srgbClr val="000000"/>
                </a:solidFill>
                <a:uFill>
                  <a:solidFill>
                    <a:srgbClr val="ffffff"/>
                  </a:solidFill>
                </a:uFill>
                <a:latin typeface="Roboto Mono"/>
                <a:ea typeface="Roboto Mono"/>
              </a:rPr>
              <a:t>a.foo = 'bar'</a:t>
            </a:r>
            <a:r>
              <a:rPr b="0" lang="en-US" sz="1600" spc="-1" strike="noStrike">
                <a:solidFill>
                  <a:srgbClr val="000000"/>
                </a:solidFill>
                <a:uFill>
                  <a:solidFill>
                    <a:srgbClr val="ffffff"/>
                  </a:solidFill>
                </a:uFill>
                <a:latin typeface="Arial"/>
                <a:ea typeface="Arial"/>
              </a:rPr>
              <a:t>, and all array updates are done through functions that generate new arrays like </a:t>
            </a:r>
            <a:r>
              <a:rPr b="0" lang="en-US" sz="1200" spc="-1" strike="noStrike">
                <a:solidFill>
                  <a:srgbClr val="000000"/>
                </a:solidFill>
                <a:uFill>
                  <a:solidFill>
                    <a:srgbClr val="ffffff"/>
                  </a:solidFill>
                </a:uFill>
                <a:latin typeface="Roboto Mono"/>
                <a:ea typeface="Roboto Mono"/>
              </a:rPr>
              <a:t>Array.prototype.map</a:t>
            </a:r>
            <a:r>
              <a:rPr b="0" lang="en-US" sz="1600" spc="-1" strike="noStrike">
                <a:solidFill>
                  <a:srgbClr val="000000"/>
                </a:solidFill>
                <a:uFill>
                  <a:solidFill>
                    <a:srgbClr val="ffffff"/>
                  </a:solidFill>
                </a:uFill>
                <a:latin typeface="Arial"/>
                <a:ea typeface="Arial"/>
              </a:rPr>
              <a:t>, </a:t>
            </a:r>
            <a:r>
              <a:rPr b="0" lang="en-US" sz="1200" spc="-1" strike="noStrike">
                <a:solidFill>
                  <a:srgbClr val="000000"/>
                </a:solidFill>
                <a:uFill>
                  <a:solidFill>
                    <a:srgbClr val="ffffff"/>
                  </a:solidFill>
                </a:uFill>
                <a:latin typeface="Roboto Mono"/>
                <a:ea typeface="Roboto Mono"/>
              </a:rPr>
              <a:t>Array.prototype.filter</a:t>
            </a:r>
            <a:r>
              <a:rPr b="0" lang="en-US" sz="1600" spc="-1" strike="noStrike">
                <a:solidFill>
                  <a:srgbClr val="000000"/>
                </a:solidFill>
                <a:uFill>
                  <a:solidFill>
                    <a:srgbClr val="ffffff"/>
                  </a:solidFill>
                </a:uFill>
                <a:latin typeface="Arial"/>
                <a:ea typeface="Arial"/>
              </a:rPr>
              <a:t>, or </a:t>
            </a:r>
            <a:r>
              <a:rPr b="0" lang="en-US" sz="1200" spc="-1" strike="noStrike">
                <a:solidFill>
                  <a:srgbClr val="000000"/>
                </a:solidFill>
                <a:uFill>
                  <a:solidFill>
                    <a:srgbClr val="ffffff"/>
                  </a:solidFill>
                </a:uFill>
                <a:latin typeface="Roboto Mono"/>
                <a:ea typeface="Roboto Mono"/>
              </a:rPr>
              <a:t>Array.prototype.concat</a:t>
            </a:r>
            <a:r>
              <a:rPr b="0" lang="en-US" sz="1600" spc="-1" strike="noStrike">
                <a:solidFill>
                  <a:srgbClr val="000000"/>
                </a:solidFill>
                <a:uFill>
                  <a:solidFill>
                    <a:srgbClr val="ffffff"/>
                  </a:solidFill>
                </a:uFill>
                <a:latin typeface="Arial"/>
                <a:ea typeface="Arial"/>
              </a:rPr>
              <a:t>, rather than mutating methods like </a:t>
            </a:r>
            <a:r>
              <a:rPr b="0" lang="en-US" sz="1200" spc="-1" strike="noStrike">
                <a:solidFill>
                  <a:srgbClr val="000000"/>
                </a:solidFill>
                <a:uFill>
                  <a:solidFill>
                    <a:srgbClr val="ffffff"/>
                  </a:solidFill>
                </a:uFill>
                <a:latin typeface="Roboto Mono"/>
                <a:ea typeface="Roboto Mono"/>
              </a:rPr>
              <a:t>Array.prototype.push</a:t>
            </a:r>
            <a:r>
              <a:rPr b="0" lang="en-US" sz="1600" spc="-1" strike="noStrike">
                <a:solidFill>
                  <a:srgbClr val="000000"/>
                </a:solidFill>
                <a:uFill>
                  <a:solidFill>
                    <a:srgbClr val="ffffff"/>
                  </a:solidFill>
                </a:uFill>
                <a:latin typeface="Arial"/>
                <a:ea typeface="Arial"/>
              </a:rPr>
              <a:t>, </a:t>
            </a:r>
            <a:r>
              <a:rPr b="0" lang="en-US" sz="1200" spc="-1" strike="noStrike">
                <a:solidFill>
                  <a:srgbClr val="000000"/>
                </a:solidFill>
                <a:uFill>
                  <a:solidFill>
                    <a:srgbClr val="ffffff"/>
                  </a:solidFill>
                </a:uFill>
                <a:latin typeface="Roboto Mono"/>
                <a:ea typeface="Roboto Mono"/>
              </a:rPr>
              <a:t>Array.prototye.pop</a:t>
            </a:r>
            <a:r>
              <a:rPr b="0" lang="en-US" sz="1600" spc="-1" strike="noStrike">
                <a:solidFill>
                  <a:srgbClr val="000000"/>
                </a:solidFill>
                <a:uFill>
                  <a:solidFill>
                    <a:srgbClr val="ffffff"/>
                  </a:solidFill>
                </a:uFill>
                <a:latin typeface="Arial"/>
                <a:ea typeface="Arial"/>
              </a:rPr>
              <a:t>, or </a:t>
            </a:r>
            <a:r>
              <a:rPr b="0" lang="en-US" sz="1200" spc="-1" strike="noStrike">
                <a:solidFill>
                  <a:srgbClr val="000000"/>
                </a:solidFill>
                <a:uFill>
                  <a:solidFill>
                    <a:srgbClr val="ffffff"/>
                  </a:solidFill>
                </a:uFill>
                <a:latin typeface="Roboto Mono"/>
                <a:ea typeface="Roboto Mono"/>
              </a:rPr>
              <a:t>Array.prototype.sort</a:t>
            </a:r>
            <a:r>
              <a:rPr b="0" lang="en-US" sz="1600" spc="-1" strike="noStrike">
                <a:solidFill>
                  <a:srgbClr val="000000"/>
                </a:solidFill>
                <a:uFill>
                  <a:solidFill>
                    <a:srgbClr val="ffffff"/>
                  </a:solidFill>
                </a:uFill>
                <a:latin typeface="Arial"/>
                <a:ea typeface="Arial"/>
              </a:rPr>
              <a:t>.</a:t>
            </a:r>
            <a:r>
              <a:rPr b="0" lang="en-US" sz="1600" spc="-1" strike="noStrike">
                <a:solidFill>
                  <a:srgbClr val="000000"/>
                </a:solidFill>
                <a:uFill>
                  <a:solidFill>
                    <a:srgbClr val="ffffff"/>
                  </a:solidFill>
                </a:uFill>
                <a:latin typeface="Arial"/>
                <a:ea typeface="Arial"/>
              </a:rPr>
              <a:t>
</a:t>
            </a:r>
            <a:endParaRPr b="0" lang="en-US" sz="1400" spc="-1" strike="noStrike">
              <a:solidFill>
                <a:srgbClr val="000000"/>
              </a:solidFill>
              <a:uFill>
                <a:solidFill>
                  <a:srgbClr val="ffffff"/>
                </a:solidFill>
              </a:uFill>
              <a:latin typeface="Arial"/>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535680" y="712080"/>
            <a:ext cx="5196960" cy="767520"/>
          </a:xfrm>
          <a:prstGeom prst="rect">
            <a:avLst/>
          </a:prstGeom>
          <a:noFill/>
          <a:ln>
            <a:noFill/>
          </a:ln>
        </p:spPr>
        <p:txBody>
          <a:bodyPr tIns="91440" bIns="91440"/>
          <a:p>
            <a:pPr>
              <a:lnSpc>
                <a:spcPct val="100000"/>
              </a:lnSpc>
            </a:pPr>
            <a:r>
              <a:rPr b="1" lang="en-US" sz="3600" spc="-1" strike="noStrike">
                <a:solidFill>
                  <a:srgbClr val="f46524"/>
                </a:solidFill>
                <a:uFill>
                  <a:solidFill>
                    <a:srgbClr val="ffffff"/>
                  </a:solidFill>
                </a:uFill>
                <a:latin typeface="Raleway"/>
                <a:ea typeface="Raleway"/>
              </a:rPr>
              <a:t>What is Immutable?</a:t>
            </a:r>
            <a:endParaRPr b="0" lang="en-US" sz="1400" spc="-1" strike="noStrike">
              <a:solidFill>
                <a:srgbClr val="000000"/>
              </a:solidFill>
              <a:uFill>
                <a:solidFill>
                  <a:srgbClr val="ffffff"/>
                </a:solidFill>
              </a:uFill>
              <a:latin typeface="Arial"/>
            </a:endParaRPr>
          </a:p>
        </p:txBody>
      </p:sp>
      <p:sp>
        <p:nvSpPr>
          <p:cNvPr id="201" name="TextShape 2"/>
          <p:cNvSpPr txBox="1"/>
          <p:nvPr/>
        </p:nvSpPr>
        <p:spPr>
          <a:xfrm>
            <a:off x="535680" y="1480320"/>
            <a:ext cx="8052840" cy="3067200"/>
          </a:xfrm>
          <a:prstGeom prst="rect">
            <a:avLst/>
          </a:prstGeom>
          <a:noFill/>
          <a:ln>
            <a:noFill/>
          </a:ln>
        </p:spPr>
        <p:txBody>
          <a:bodyPr tIns="91440" bIns="91440"/>
          <a:p>
            <a:pPr marL="457200">
              <a:lnSpc>
                <a:spcPct val="115000"/>
              </a:lnSpc>
            </a:pPr>
            <a:r>
              <a:rPr b="0" lang="en-US" sz="1600" spc="-1" strike="noStrike">
                <a:solidFill>
                  <a:srgbClr val="000000"/>
                </a:solidFill>
                <a:uFill>
                  <a:solidFill>
                    <a:srgbClr val="ffffff"/>
                  </a:solidFill>
                </a:uFill>
                <a:latin typeface="Arial"/>
                <a:ea typeface="Arial"/>
              </a:rPr>
              <a:t>An immutable object is an object whose state cannot be modified after it is created. </a:t>
            </a:r>
            <a:r>
              <a:rPr b="0" lang="en-US" sz="1600" spc="-1" strike="noStrike">
                <a:solidFill>
                  <a:srgbClr val="000000"/>
                </a:solidFill>
                <a:uFill>
                  <a:solidFill>
                    <a:srgbClr val="ffffff"/>
                  </a:solidFill>
                </a:uFill>
                <a:latin typeface="Arial"/>
                <a:ea typeface="Arial"/>
              </a:rPr>
              <a:t>
</a:t>
            </a:r>
            <a:r>
              <a:rPr b="0" lang="en-US" sz="1600" spc="-1" strike="noStrike">
                <a:solidFill>
                  <a:srgbClr val="000000"/>
                </a:solidFill>
                <a:uFill>
                  <a:solidFill>
                    <a:srgbClr val="ffffff"/>
                  </a:solidFill>
                </a:uFill>
                <a:latin typeface="Arial"/>
                <a:ea typeface="Arial"/>
              </a:rPr>
              <a:t>
</a:t>
            </a:r>
            <a:r>
              <a:rPr b="0" lang="en-US" sz="1600" spc="-1" strike="noStrike">
                <a:solidFill>
                  <a:srgbClr val="000000"/>
                </a:solidFill>
                <a:uFill>
                  <a:solidFill>
                    <a:srgbClr val="ffffff"/>
                  </a:solidFill>
                </a:uFill>
                <a:latin typeface="Arial"/>
                <a:ea typeface="Arial"/>
              </a:rPr>
              <a:t>Examples of native JavaScript values that are immutable are numbers and strings. </a:t>
            </a:r>
            <a:endParaRPr b="0" lang="en-US" sz="1400" spc="-1" strike="noStrike">
              <a:solidFill>
                <a:srgbClr val="000000"/>
              </a:solidFill>
              <a:uFill>
                <a:solidFill>
                  <a:srgbClr val="ffffff"/>
                </a:solidFill>
              </a:uFill>
              <a:latin typeface="Arial"/>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535680" y="712080"/>
            <a:ext cx="7901640" cy="767520"/>
          </a:xfrm>
          <a:prstGeom prst="rect">
            <a:avLst/>
          </a:prstGeom>
          <a:noFill/>
          <a:ln>
            <a:noFill/>
          </a:ln>
        </p:spPr>
        <p:txBody>
          <a:bodyPr tIns="91440" bIns="91440"/>
          <a:p>
            <a:endParaRPr b="0" lang="en-US" sz="1400" spc="-1" strike="noStrike">
              <a:solidFill>
                <a:srgbClr val="000000"/>
              </a:solidFill>
              <a:uFill>
                <a:solidFill>
                  <a:srgbClr val="ffffff"/>
                </a:solidFill>
              </a:uFill>
              <a:latin typeface="Arial"/>
            </a:endParaRPr>
          </a:p>
        </p:txBody>
      </p:sp>
      <p:sp>
        <p:nvSpPr>
          <p:cNvPr id="203" name="TextShape 2"/>
          <p:cNvSpPr txBox="1"/>
          <p:nvPr/>
        </p:nvSpPr>
        <p:spPr>
          <a:xfrm>
            <a:off x="535680" y="1480320"/>
            <a:ext cx="8179200" cy="3067200"/>
          </a:xfrm>
          <a:prstGeom prst="rect">
            <a:avLst/>
          </a:prstGeom>
          <a:noFill/>
          <a:ln>
            <a:noFill/>
          </a:ln>
        </p:spPr>
        <p:txBody>
          <a:bodyPr tIns="91440" bIns="91440"/>
          <a:p>
            <a:endParaRPr b="0" lang="en-US" sz="1400" spc="-1" strike="noStrike">
              <a:solidFill>
                <a:srgbClr val="000000"/>
              </a:solidFill>
              <a:uFill>
                <a:solidFill>
                  <a:srgbClr val="ffffff"/>
                </a:solidFill>
              </a:uFill>
              <a:latin typeface="Arial"/>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535680" y="712080"/>
            <a:ext cx="7901640" cy="767520"/>
          </a:xfrm>
          <a:prstGeom prst="rect">
            <a:avLst/>
          </a:prstGeom>
          <a:noFill/>
          <a:ln>
            <a:noFill/>
          </a:ln>
        </p:spPr>
        <p:txBody>
          <a:bodyPr tIns="91440" bIns="91440"/>
          <a:p>
            <a:endParaRPr b="0" lang="en-US" sz="1400" spc="-1" strike="noStrike">
              <a:solidFill>
                <a:srgbClr val="000000"/>
              </a:solidFill>
              <a:uFill>
                <a:solidFill>
                  <a:srgbClr val="ffffff"/>
                </a:solidFill>
              </a:uFill>
              <a:latin typeface="Arial"/>
            </a:endParaRPr>
          </a:p>
        </p:txBody>
      </p:sp>
      <p:sp>
        <p:nvSpPr>
          <p:cNvPr id="205" name="TextShape 2"/>
          <p:cNvSpPr txBox="1"/>
          <p:nvPr/>
        </p:nvSpPr>
        <p:spPr>
          <a:xfrm>
            <a:off x="535680" y="1480320"/>
            <a:ext cx="8179200" cy="3067200"/>
          </a:xfrm>
          <a:prstGeom prst="rect">
            <a:avLst/>
          </a:prstGeom>
          <a:noFill/>
          <a:ln>
            <a:noFill/>
          </a:ln>
        </p:spPr>
        <p:txBody>
          <a:bodyPr tIns="91440" bIns="91440"/>
          <a:p>
            <a:endParaRPr b="0" lang="en-US" sz="1400" spc="-1" strike="noStrike">
              <a:solidFill>
                <a:srgbClr val="000000"/>
              </a:solidFill>
              <a:uFill>
                <a:solidFill>
                  <a:srgbClr val="ffffff"/>
                </a:solidFill>
              </a:uFill>
              <a:latin typeface="Arial"/>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535680" y="712080"/>
            <a:ext cx="7901640" cy="767520"/>
          </a:xfrm>
          <a:prstGeom prst="rect">
            <a:avLst/>
          </a:prstGeom>
          <a:noFill/>
          <a:ln>
            <a:noFill/>
          </a:ln>
        </p:spPr>
        <p:txBody>
          <a:bodyPr tIns="91440" bIns="91440"/>
          <a:p>
            <a:endParaRPr b="0" lang="en-US" sz="1400" spc="-1" strike="noStrike">
              <a:solidFill>
                <a:srgbClr val="000000"/>
              </a:solidFill>
              <a:uFill>
                <a:solidFill>
                  <a:srgbClr val="ffffff"/>
                </a:solidFill>
              </a:uFill>
              <a:latin typeface="Arial"/>
            </a:endParaRPr>
          </a:p>
        </p:txBody>
      </p:sp>
      <p:sp>
        <p:nvSpPr>
          <p:cNvPr id="207" name="TextShape 2"/>
          <p:cNvSpPr txBox="1"/>
          <p:nvPr/>
        </p:nvSpPr>
        <p:spPr>
          <a:xfrm>
            <a:off x="535680" y="1480320"/>
            <a:ext cx="8179200" cy="3067200"/>
          </a:xfrm>
          <a:prstGeom prst="rect">
            <a:avLst/>
          </a:prstGeom>
          <a:noFill/>
          <a:ln>
            <a:noFill/>
          </a:ln>
        </p:spPr>
        <p:txBody>
          <a:bodyPr tIns="91440" bIns="91440"/>
          <a:p>
            <a:endParaRPr b="0" lang="en-US" sz="1400" spc="-1" strike="noStrike">
              <a:solidFill>
                <a:srgbClr val="000000"/>
              </a:solidFill>
              <a:uFill>
                <a:solidFill>
                  <a:srgbClr val="ffffff"/>
                </a:solidFill>
              </a:uFill>
              <a:latin typeface="Arial"/>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282960" y="712080"/>
            <a:ext cx="6243840" cy="3835080"/>
          </a:xfrm>
          <a:prstGeom prst="rect">
            <a:avLst/>
          </a:prstGeom>
          <a:noFill/>
          <a:ln>
            <a:noFill/>
          </a:ln>
        </p:spPr>
        <p:txBody>
          <a:bodyPr tIns="91440" bIns="91440"/>
          <a:p>
            <a:pPr>
              <a:lnSpc>
                <a:spcPct val="100000"/>
              </a:lnSpc>
            </a:pPr>
            <a:r>
              <a:rPr b="0" lang="en-US" sz="2300" spc="-1" strike="noStrike">
                <a:solidFill>
                  <a:srgbClr val="ffffff"/>
                </a:solidFill>
                <a:uFill>
                  <a:solidFill>
                    <a:srgbClr val="ffffff"/>
                  </a:solidFill>
                </a:uFill>
                <a:latin typeface="Raleway"/>
                <a:ea typeface="Raleway"/>
              </a:rPr>
              <a:t>It’s no surprise Marcos uses Google Translate in his shop regularly.</a:t>
            </a:r>
            <a:r>
              <a:rPr b="0" lang="en-US" sz="2300" spc="-1" strike="noStrike">
                <a:solidFill>
                  <a:srgbClr val="ffffff"/>
                </a:solidFill>
                <a:uFill>
                  <a:solidFill>
                    <a:srgbClr val="ffffff"/>
                  </a:solidFill>
                </a:uFill>
                <a:latin typeface="Raleway"/>
                <a:ea typeface="Raleway"/>
              </a:rPr>
              <a:t>
</a:t>
            </a:r>
            <a:r>
              <a:rPr b="1" lang="en-US" sz="4800" spc="-1" strike="noStrike">
                <a:solidFill>
                  <a:srgbClr val="ffffff"/>
                </a:solidFill>
                <a:uFill>
                  <a:solidFill>
                    <a:srgbClr val="ffffff"/>
                  </a:solidFill>
                </a:uFill>
                <a:latin typeface="Raleway"/>
                <a:ea typeface="Raleway"/>
              </a:rPr>
              <a:t>There are </a:t>
            </a:r>
            <a:r>
              <a:rPr b="1" lang="en-US" sz="4800" spc="-1" strike="noStrike">
                <a:solidFill>
                  <a:srgbClr val="fb8c00"/>
                </a:solidFill>
                <a:uFill>
                  <a:solidFill>
                    <a:srgbClr val="ffffff"/>
                  </a:solidFill>
                </a:uFill>
                <a:latin typeface="Raleway"/>
                <a:ea typeface="Raleway"/>
              </a:rPr>
              <a:t>23 officially</a:t>
            </a:r>
            <a:r>
              <a:rPr b="1" lang="en-US" sz="4800" spc="-1" strike="noStrike">
                <a:solidFill>
                  <a:srgbClr val="f46524"/>
                </a:solidFill>
                <a:uFill>
                  <a:solidFill>
                    <a:srgbClr val="ffffff"/>
                  </a:solidFill>
                </a:uFill>
                <a:latin typeface="Raleway"/>
                <a:ea typeface="Raleway"/>
              </a:rPr>
              <a:t> </a:t>
            </a:r>
            <a:r>
              <a:rPr b="1" lang="en-US" sz="4800" spc="-1" strike="noStrike">
                <a:solidFill>
                  <a:srgbClr val="fb8c00"/>
                </a:solidFill>
                <a:uFill>
                  <a:solidFill>
                    <a:srgbClr val="ffffff"/>
                  </a:solidFill>
                </a:uFill>
                <a:latin typeface="Raleway"/>
                <a:ea typeface="Raleway"/>
              </a:rPr>
              <a:t>recognized languages</a:t>
            </a:r>
            <a:r>
              <a:rPr b="1" lang="en-US" sz="4800" spc="-1" strike="noStrike">
                <a:solidFill>
                  <a:srgbClr val="ffffff"/>
                </a:solidFill>
                <a:uFill>
                  <a:solidFill>
                    <a:srgbClr val="ffffff"/>
                  </a:solidFill>
                </a:uFill>
                <a:latin typeface="Raleway"/>
                <a:ea typeface="Raleway"/>
              </a:rPr>
              <a:t> in the EU.</a:t>
            </a:r>
            <a:endParaRPr b="0" lang="en-US" sz="1400" spc="-1" strike="noStrike">
              <a:solidFill>
                <a:srgbClr val="000000"/>
              </a:solidFill>
              <a:uFill>
                <a:solidFill>
                  <a:srgbClr val="ffffff"/>
                </a:solidFill>
              </a:uFill>
              <a:latin typeface="Arial"/>
            </a:endParaRPr>
          </a:p>
        </p:txBody>
      </p:sp>
      <p:sp>
        <p:nvSpPr>
          <p:cNvPr id="209" name="CustomShape 2"/>
          <p:cNvSpPr/>
          <p:nvPr/>
        </p:nvSpPr>
        <p:spPr>
          <a:xfrm>
            <a:off x="282960" y="4654800"/>
            <a:ext cx="6243840" cy="257400"/>
          </a:xfrm>
          <a:prstGeom prst="rect">
            <a:avLst/>
          </a:prstGeom>
          <a:noFill/>
          <a:ln>
            <a:noFill/>
          </a:ln>
        </p:spPr>
        <p:style>
          <a:lnRef idx="0"/>
          <a:fillRef idx="0"/>
          <a:effectRef idx="0"/>
          <a:fontRef idx="minor"/>
        </p:style>
        <p:txBody>
          <a:bodyPr tIns="91440" bIns="91440" anchor="ctr"/>
          <a:p>
            <a:pPr>
              <a:lnSpc>
                <a:spcPct val="100000"/>
              </a:lnSpc>
            </a:pPr>
            <a:r>
              <a:rPr b="0" lang="en-US" sz="1200" spc="-1" strike="noStrike">
                <a:solidFill>
                  <a:srgbClr val="ffffff"/>
                </a:solidFill>
                <a:uFill>
                  <a:solidFill>
                    <a:srgbClr val="ffffff"/>
                  </a:solidFill>
                </a:uFill>
                <a:latin typeface="Lato"/>
                <a:ea typeface="Lato"/>
              </a:rPr>
              <a:t>Source: </a:t>
            </a:r>
            <a:r>
              <a:rPr b="0" lang="en-US" sz="1200" spc="-1" strike="noStrike" u="sng">
                <a:solidFill>
                  <a:srgbClr val="0277bd"/>
                </a:solidFill>
                <a:uFill>
                  <a:solidFill>
                    <a:srgbClr val="ffffff"/>
                  </a:solidFill>
                </a:uFill>
                <a:latin typeface="Lato"/>
                <a:ea typeface="Lato"/>
                <a:hlinkClick r:id="rId1"/>
              </a:rPr>
              <a:t>theguardian.com</a:t>
            </a:r>
            <a:endParaRPr b="0" lang="en-US" sz="1800" spc="-1" strike="noStrike">
              <a:solidFill>
                <a:srgbClr val="ffffff"/>
              </a:solidFill>
              <a:uFill>
                <a:solidFill>
                  <a:srgbClr val="ffffff"/>
                </a:solidFill>
              </a:uFill>
              <a:latin typeface="Arial"/>
            </a:endParaRPr>
          </a:p>
        </p:txBody>
      </p:sp>
      <p:pic>
        <p:nvPicPr>
          <p:cNvPr id="210" name="Shape 213" descr=""/>
          <p:cNvPicPr/>
          <p:nvPr/>
        </p:nvPicPr>
        <p:blipFill>
          <a:blip r:embed="rId2"/>
          <a:stretch/>
        </p:blipFill>
        <p:spPr>
          <a:xfrm>
            <a:off x="6781320" y="2496240"/>
            <a:ext cx="2211840" cy="2504520"/>
          </a:xfrm>
          <a:prstGeom prst="rect">
            <a:avLst/>
          </a:prstGeom>
          <a:ln>
            <a:noFill/>
          </a:ln>
        </p:spPr>
      </p:pic>
      <p:pic>
        <p:nvPicPr>
          <p:cNvPr id="211" name="Shape 214" descr=""/>
          <p:cNvPicPr/>
          <p:nvPr/>
        </p:nvPicPr>
        <p:blipFill>
          <a:blip r:embed="rId3"/>
          <a:srcRect l="9242" t="5927" r="2118" b="10007"/>
          <a:stretch/>
        </p:blipFill>
        <p:spPr>
          <a:xfrm rot="154800">
            <a:off x="7348680" y="2487960"/>
            <a:ext cx="1076760" cy="382320"/>
          </a:xfrm>
          <a:prstGeom prst="rect">
            <a:avLst/>
          </a:prstGeom>
          <a:ln>
            <a:noFill/>
          </a:ln>
        </p:spPr>
      </p:pic>
      <p:sp>
        <p:nvSpPr>
          <p:cNvPr id="212" name="CustomShape 3"/>
          <p:cNvSpPr/>
          <p:nvPr/>
        </p:nvSpPr>
        <p:spPr>
          <a:xfrm>
            <a:off x="6922800" y="2752920"/>
            <a:ext cx="1928520" cy="2003760"/>
          </a:xfrm>
          <a:prstGeom prst="rect">
            <a:avLst/>
          </a:prstGeom>
          <a:noFill/>
          <a:ln>
            <a:noFill/>
          </a:ln>
        </p:spPr>
        <p:style>
          <a:lnRef idx="0"/>
          <a:fillRef idx="0"/>
          <a:effectRef idx="0"/>
          <a:fontRef idx="minor"/>
        </p:style>
        <p:txBody>
          <a:bodyPr tIns="91440" bIns="91440"/>
          <a:p>
            <a:pPr>
              <a:lnSpc>
                <a:spcPct val="100000"/>
              </a:lnSpc>
            </a:pPr>
            <a:r>
              <a:rPr b="1" lang="en-US" sz="1400" spc="-1" strike="noStrike">
                <a:solidFill>
                  <a:srgbClr val="f46524"/>
                </a:solidFill>
                <a:uFill>
                  <a:solidFill>
                    <a:srgbClr val="ffffff"/>
                  </a:solidFill>
                </a:uFill>
                <a:latin typeface="Raleway"/>
                <a:ea typeface="Raleway"/>
              </a:rPr>
              <a:t>Tip</a:t>
            </a:r>
            <a:endParaRPr b="0" lang="en-US" sz="1800" spc="-1" strike="noStrike">
              <a:solidFill>
                <a:srgbClr val="ffffff"/>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Raleway"/>
                <a:ea typeface="Raleway"/>
              </a:rPr>
              <a:t>Don’t let data stand alone. Always relate it back to a story you’ve already told, in this case, Marco’s shop.</a:t>
            </a:r>
            <a:endParaRPr b="0" lang="en-US" sz="1800" spc="-1" strike="noStrike">
              <a:solidFill>
                <a:srgbClr val="ffffff"/>
              </a:solidFill>
              <a:uFill>
                <a:solidFill>
                  <a:srgbClr val="ffffff"/>
                </a:solidFill>
              </a:uFill>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535680" y="712080"/>
            <a:ext cx="7934040" cy="767520"/>
          </a:xfrm>
          <a:prstGeom prst="rect">
            <a:avLst/>
          </a:prstGeom>
          <a:noFill/>
          <a:ln>
            <a:noFill/>
          </a:ln>
        </p:spPr>
        <p:txBody>
          <a:bodyPr tIns="91440" bIns="91440"/>
          <a:p>
            <a:pPr>
              <a:lnSpc>
                <a:spcPct val="100000"/>
              </a:lnSpc>
            </a:pPr>
            <a:r>
              <a:rPr b="1" lang="en-US" sz="3600" spc="-1" strike="noStrike">
                <a:solidFill>
                  <a:srgbClr val="f46524"/>
                </a:solidFill>
                <a:uFill>
                  <a:solidFill>
                    <a:srgbClr val="ffffff"/>
                  </a:solidFill>
                </a:uFill>
                <a:latin typeface="Raleway"/>
                <a:ea typeface="Raleway"/>
              </a:rPr>
              <a:t>1.1 Functional Programing</a:t>
            </a:r>
            <a:endParaRPr b="0" lang="en-US" sz="1400" spc="-1" strike="noStrike">
              <a:solidFill>
                <a:srgbClr val="000000"/>
              </a:solidFill>
              <a:uFill>
                <a:solidFill>
                  <a:srgbClr val="ffffff"/>
                </a:solidFill>
              </a:uFill>
              <a:latin typeface="Arial"/>
            </a:endParaRPr>
          </a:p>
        </p:txBody>
      </p:sp>
      <p:sp>
        <p:nvSpPr>
          <p:cNvPr id="157" name="TextShape 2"/>
          <p:cNvSpPr txBox="1"/>
          <p:nvPr/>
        </p:nvSpPr>
        <p:spPr>
          <a:xfrm>
            <a:off x="535680" y="1480320"/>
            <a:ext cx="8052840" cy="3067200"/>
          </a:xfrm>
          <a:prstGeom prst="rect">
            <a:avLst/>
          </a:prstGeom>
          <a:noFill/>
          <a:ln>
            <a:noFill/>
          </a:ln>
        </p:spPr>
        <p:txBody>
          <a:bodyPr tIns="91440" bIns="91440"/>
          <a:p>
            <a:pPr marL="457200" indent="-342720">
              <a:lnSpc>
                <a:spcPct val="115000"/>
              </a:lnSpc>
              <a:buClr>
                <a:srgbClr val="808080"/>
              </a:buClr>
              <a:buFont typeface="Lato"/>
              <a:buChar char="●"/>
            </a:pPr>
            <a:r>
              <a:rPr b="0" lang="en-US" sz="1800" spc="-1" strike="noStrike">
                <a:solidFill>
                  <a:srgbClr val="808080"/>
                </a:solidFill>
                <a:uFill>
                  <a:solidFill>
                    <a:srgbClr val="ffffff"/>
                  </a:solidFill>
                </a:uFill>
                <a:latin typeface="Lato"/>
                <a:ea typeface="Lato"/>
              </a:rPr>
              <a:t>Functional programming is a programming paradigm, meaning that it is a way of thinking about software construction based on some fundamental.</a:t>
            </a:r>
            <a:r>
              <a:rPr b="0" lang="en-US" sz="1800" spc="-1" strike="noStrike">
                <a:solidFill>
                  <a:srgbClr val="808080"/>
                </a:solidFill>
                <a:uFill>
                  <a:solidFill>
                    <a:srgbClr val="ffffff"/>
                  </a:solidFill>
                </a:uFill>
                <a:latin typeface="Lato"/>
                <a:ea typeface="Lato"/>
              </a:rPr>
              <a:t>
</a:t>
            </a:r>
            <a:r>
              <a:rPr b="0" lang="en-US" sz="1800" spc="-1" strike="noStrike">
                <a:solidFill>
                  <a:srgbClr val="333333"/>
                </a:solidFill>
                <a:uFill>
                  <a:solidFill>
                    <a:srgbClr val="ffffff"/>
                  </a:solidFill>
                </a:uFill>
                <a:latin typeface="Lato"/>
                <a:ea typeface="Lato"/>
              </a:rPr>
              <a:t>In simple terms, functional programming is a software development style that places a major emphasis on the use of functions. You might say, “Well, I already use functions on a day-to-day basis at work; what’s the difference?”  FP requires you to think a bit differently about how to approach the tasks you’re facing. It’s not a matter of just applying functions to come up with a result; the goal, rather, is to </a:t>
            </a:r>
            <a:r>
              <a:rPr b="0" i="1" lang="en-US" sz="1800" spc="-1" strike="noStrike">
                <a:solidFill>
                  <a:srgbClr val="333333"/>
                </a:solidFill>
                <a:uFill>
                  <a:solidFill>
                    <a:srgbClr val="ffffff"/>
                  </a:solidFill>
                </a:uFill>
                <a:latin typeface="Lato"/>
                <a:ea typeface="Lato"/>
              </a:rPr>
              <a:t>abstract control flows</a:t>
            </a:r>
            <a:r>
              <a:rPr b="0" lang="en-US" sz="1800" spc="-1" strike="noStrike">
                <a:solidFill>
                  <a:srgbClr val="333333"/>
                </a:solidFill>
                <a:uFill>
                  <a:solidFill>
                    <a:srgbClr val="ffffff"/>
                  </a:solidFill>
                </a:uFill>
                <a:latin typeface="Lato"/>
                <a:ea typeface="Lato"/>
              </a:rPr>
              <a:t> </a:t>
            </a:r>
            <a:r>
              <a:rPr b="0" i="1" lang="en-US" sz="1800" spc="-1" strike="noStrike">
                <a:solidFill>
                  <a:srgbClr val="333333"/>
                </a:solidFill>
                <a:uFill>
                  <a:solidFill>
                    <a:srgbClr val="ffffff"/>
                  </a:solidFill>
                </a:uFill>
                <a:latin typeface="Lato"/>
                <a:ea typeface="Lato"/>
              </a:rPr>
              <a:t>and operations </a:t>
            </a:r>
            <a:r>
              <a:rPr b="0" lang="en-US" sz="1800" spc="-1" strike="noStrike">
                <a:solidFill>
                  <a:srgbClr val="333333"/>
                </a:solidFill>
                <a:uFill>
                  <a:solidFill>
                    <a:srgbClr val="ffffff"/>
                  </a:solidFill>
                </a:uFill>
                <a:latin typeface="Lato"/>
                <a:ea typeface="Lato"/>
              </a:rPr>
              <a:t>on data with functions in order to </a:t>
            </a:r>
            <a:r>
              <a:rPr b="0" i="1" lang="en-US" sz="1800" spc="-1" strike="noStrike">
                <a:solidFill>
                  <a:srgbClr val="333333"/>
                </a:solidFill>
                <a:uFill>
                  <a:solidFill>
                    <a:srgbClr val="ffffff"/>
                  </a:solidFill>
                </a:uFill>
                <a:latin typeface="Lato"/>
                <a:ea typeface="Lato"/>
              </a:rPr>
              <a:t>avoid side effects</a:t>
            </a:r>
            <a:r>
              <a:rPr b="0" lang="en-US" sz="1800" spc="-1" strike="noStrike">
                <a:solidFill>
                  <a:srgbClr val="333333"/>
                </a:solidFill>
                <a:uFill>
                  <a:solidFill>
                    <a:srgbClr val="ffffff"/>
                  </a:solidFill>
                </a:uFill>
                <a:latin typeface="Lato"/>
                <a:ea typeface="Lato"/>
              </a:rPr>
              <a:t> and </a:t>
            </a:r>
            <a:r>
              <a:rPr b="0" i="1" lang="en-US" sz="1800" spc="-1" strike="noStrike">
                <a:solidFill>
                  <a:srgbClr val="333333"/>
                </a:solidFill>
                <a:uFill>
                  <a:solidFill>
                    <a:srgbClr val="ffffff"/>
                  </a:solidFill>
                </a:uFill>
                <a:latin typeface="Lato"/>
                <a:ea typeface="Lato"/>
              </a:rPr>
              <a:t>reduce mutation of state</a:t>
            </a:r>
            <a:r>
              <a:rPr b="0" lang="en-US" sz="1800" spc="-1" strike="noStrike">
                <a:solidFill>
                  <a:srgbClr val="333333"/>
                </a:solidFill>
                <a:uFill>
                  <a:solidFill>
                    <a:srgbClr val="ffffff"/>
                  </a:solidFill>
                </a:uFill>
                <a:latin typeface="Lato"/>
                <a:ea typeface="Lato"/>
              </a:rPr>
              <a:t> in your application</a:t>
            </a:r>
            <a:r>
              <a:rPr b="0" lang="en-US" sz="1800" spc="-1" strike="noStrike">
                <a:solidFill>
                  <a:srgbClr val="333333"/>
                </a:solidFill>
                <a:uFill>
                  <a:solidFill>
                    <a:srgbClr val="ffffff"/>
                  </a:solidFill>
                </a:uFill>
                <a:latin typeface="Lato"/>
                <a:ea typeface="Lato"/>
              </a:rPr>
              <a:t>
</a:t>
            </a:r>
            <a:r>
              <a:rPr b="0" lang="en-US" sz="1800" spc="-1" strike="noStrike">
                <a:solidFill>
                  <a:srgbClr val="333333"/>
                </a:solidFill>
                <a:uFill>
                  <a:solidFill>
                    <a:srgbClr val="ffffff"/>
                  </a:solidFill>
                </a:uFill>
                <a:latin typeface="Lato"/>
                <a:ea typeface="Lato"/>
              </a:rPr>
              <a:t>
</a:t>
            </a:r>
            <a:r>
              <a:rPr b="0" lang="en-US" sz="1800" spc="-1" strike="noStrike">
                <a:solidFill>
                  <a:srgbClr val="000000"/>
                </a:solidFill>
                <a:uFill>
                  <a:solidFill>
                    <a:srgbClr val="ffffff"/>
                  </a:solidFill>
                </a:uFill>
                <a:latin typeface="Lato"/>
                <a:ea typeface="Lato"/>
              </a:rPr>
              <a:t>Url: https://blog.redelastic.com/what-is-reactive-programming-bc9fa7f4a7fc </a:t>
            </a:r>
            <a:endParaRPr b="0" lang="en-US" sz="14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Shape 1"/>
          <p:cNvSpPr txBox="1"/>
          <p:nvPr/>
        </p:nvSpPr>
        <p:spPr>
          <a:xfrm>
            <a:off x="303480" y="411480"/>
            <a:ext cx="8520120" cy="639360"/>
          </a:xfrm>
          <a:prstGeom prst="rect">
            <a:avLst/>
          </a:prstGeom>
          <a:noFill/>
          <a:ln>
            <a:noFill/>
          </a:ln>
        </p:spPr>
        <p:txBody>
          <a:bodyPr tIns="91440" bIns="91440"/>
          <a:p>
            <a:pPr>
              <a:lnSpc>
                <a:spcPct val="100000"/>
              </a:lnSpc>
            </a:pPr>
            <a:r>
              <a:rPr b="1" lang="en-US" sz="3000" spc="-1" strike="noStrike">
                <a:solidFill>
                  <a:srgbClr val="757575"/>
                </a:solidFill>
                <a:uFill>
                  <a:solidFill>
                    <a:srgbClr val="ffffff"/>
                  </a:solidFill>
                </a:uFill>
                <a:latin typeface="Raleway"/>
                <a:ea typeface="Raleway"/>
              </a:rPr>
              <a:t>Milestones</a:t>
            </a:r>
            <a:endParaRPr b="0" lang="en-US" sz="1400" spc="-1" strike="noStrike">
              <a:solidFill>
                <a:srgbClr val="000000"/>
              </a:solidFill>
              <a:uFill>
                <a:solidFill>
                  <a:srgbClr val="ffffff"/>
                </a:solidFill>
              </a:uFill>
              <a:latin typeface="Arial"/>
            </a:endParaRPr>
          </a:p>
        </p:txBody>
      </p:sp>
      <p:graphicFrame>
        <p:nvGraphicFramePr>
          <p:cNvPr id="214" name="Table 2"/>
          <p:cNvGraphicFramePr/>
          <p:nvPr/>
        </p:nvGraphicFramePr>
        <p:xfrm>
          <a:off x="323280" y="2394000"/>
          <a:ext cx="8522280" cy="718920"/>
        </p:xfrm>
        <a:graphic>
          <a:graphicData uri="http://schemas.openxmlformats.org/drawingml/2006/table">
            <a:tbl>
              <a:tblPr/>
              <a:tblGrid>
                <a:gridCol w="2513160"/>
                <a:gridCol w="1037520"/>
                <a:gridCol w="709920"/>
                <a:gridCol w="709920"/>
                <a:gridCol w="709920"/>
                <a:gridCol w="709920"/>
                <a:gridCol w="709920"/>
                <a:gridCol w="709920"/>
                <a:gridCol w="712080"/>
              </a:tblGrid>
              <a:tr h="718920">
                <a:tc>
                  <a:txBody>
                    <a:bodyPr lIns="91080" rIns="91080" tIns="91080" bIns="91080" anchor="ctr"/>
                    <a:p>
                      <a:pPr algn="ctr">
                        <a:lnSpc>
                          <a:spcPct val="100000"/>
                        </a:lnSpc>
                      </a:pPr>
                      <a:r>
                        <a:rPr b="0" lang="en-US" sz="1800" spc="-1" strike="noStrike">
                          <a:solidFill>
                            <a:srgbClr val="ffffff"/>
                          </a:solidFill>
                          <a:uFill>
                            <a:solidFill>
                              <a:srgbClr val="ffffff"/>
                            </a:solidFill>
                          </a:uFill>
                          <a:latin typeface="Arial"/>
                          <a:ea typeface="Arial"/>
                        </a:rPr>
                        <a:t>2014</a:t>
                      </a:r>
                      <a:endParaRPr b="0" lang="en-US"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27c7bd"/>
                    </a:solidFill>
                  </a:tcPr>
                </a:tc>
                <a:tc>
                  <a:tcPr>
                    <a:solidFill>
                      <a:srgbClr val="729fcf"/>
                    </a:solidFill>
                  </a:tcPr>
                </a:tc>
                <a:tc>
                  <a:tcPr>
                    <a:solidFill>
                      <a:srgbClr val="729fcf"/>
                    </a:solidFill>
                  </a:tcPr>
                </a:tc>
                <a:tc>
                  <a:tcPr>
                    <a:solidFill>
                      <a:srgbClr val="729fcf"/>
                    </a:solidFill>
                  </a:tcPr>
                </a:tc>
                <a:tc>
                  <a:txBody>
                    <a:bodyPr lIns="91080" rIns="91080" tIns="91080" bIns="91080" anchor="ctr"/>
                    <a:p>
                      <a:pPr algn="ctr">
                        <a:lnSpc>
                          <a:spcPct val="100000"/>
                        </a:lnSpc>
                      </a:pPr>
                      <a:r>
                        <a:rPr b="0" lang="en-US" sz="1800" spc="-1" strike="noStrike">
                          <a:solidFill>
                            <a:srgbClr val="ffffff"/>
                          </a:solidFill>
                          <a:uFill>
                            <a:solidFill>
                              <a:srgbClr val="ffffff"/>
                            </a:solidFill>
                          </a:uFill>
                          <a:latin typeface="Arial"/>
                          <a:ea typeface="Arial"/>
                        </a:rPr>
                        <a:t>2015</a:t>
                      </a:r>
                      <a:endParaRPr b="0" lang="en-US"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f46524"/>
                    </a:solidFill>
                  </a:tcPr>
                </a:tc>
                <a:tc>
                  <a:tcPr>
                    <a:solidFill>
                      <a:srgbClr val="729fcf"/>
                    </a:solidFill>
                  </a:tcPr>
                </a:tc>
                <a:tc>
                  <a:tcPr>
                    <a:solidFill>
                      <a:srgbClr val="729fcf"/>
                    </a:solidFill>
                  </a:tcPr>
                </a:tc>
                <a:tc>
                  <a:tcPr>
                    <a:solidFill>
                      <a:srgbClr val="729fcf"/>
                    </a:solidFill>
                  </a:tcPr>
                </a:tc>
                <a:tc>
                  <a:tcPr>
                    <a:solidFill>
                      <a:srgbClr val="729fcf"/>
                    </a:solidFill>
                  </a:tcPr>
                </a:tc>
              </a:tr>
            </a:tbl>
          </a:graphicData>
        </a:graphic>
      </p:graphicFrame>
      <p:sp>
        <p:nvSpPr>
          <p:cNvPr id="215" name="CustomShape 3"/>
          <p:cNvSpPr/>
          <p:nvPr/>
        </p:nvSpPr>
        <p:spPr>
          <a:xfrm rot="10800000">
            <a:off x="569880" y="2394000"/>
            <a:ext cx="360" cy="954360"/>
          </a:xfrm>
          <a:custGeom>
            <a:avLst/>
            <a:gdLst/>
            <a:ahLst/>
            <a:rect l="l" t="t" r="r" b="b"/>
            <a:pathLst>
              <a:path w="21600" h="21600">
                <a:moveTo>
                  <a:pt x="0" y="0"/>
                </a:moveTo>
                <a:lnTo>
                  <a:pt x="21600" y="21600"/>
                </a:lnTo>
              </a:path>
            </a:pathLst>
          </a:custGeom>
          <a:noFill/>
          <a:ln w="9360">
            <a:solidFill>
              <a:schemeClr val="dk2"/>
            </a:solidFill>
            <a:round/>
            <a:tailEnd len="lg" type="oval" w="lg"/>
          </a:ln>
        </p:spPr>
        <p:style>
          <a:lnRef idx="0"/>
          <a:fillRef idx="0"/>
          <a:effectRef idx="0"/>
          <a:fontRef idx="minor"/>
        </p:style>
      </p:sp>
      <p:sp>
        <p:nvSpPr>
          <p:cNvPr id="216" name="TextShape 4"/>
          <p:cNvSpPr txBox="1"/>
          <p:nvPr/>
        </p:nvSpPr>
        <p:spPr>
          <a:xfrm>
            <a:off x="646200" y="1235160"/>
            <a:ext cx="2315160" cy="391680"/>
          </a:xfrm>
          <a:prstGeom prst="rect">
            <a:avLst/>
          </a:prstGeom>
          <a:noFill/>
          <a:ln>
            <a:noFill/>
          </a:ln>
        </p:spPr>
        <p:txBody>
          <a:bodyPr tIns="91440" bIns="91440" anchor="ctr"/>
          <a:p>
            <a:pPr>
              <a:lnSpc>
                <a:spcPct val="100000"/>
              </a:lnSpc>
            </a:pPr>
            <a:r>
              <a:rPr b="1" lang="en-US" sz="1800" spc="-1" strike="noStrike">
                <a:solidFill>
                  <a:srgbClr val="f46524"/>
                </a:solidFill>
                <a:uFill>
                  <a:solidFill>
                    <a:srgbClr val="ffffff"/>
                  </a:solidFill>
                </a:uFill>
                <a:latin typeface="Raleway"/>
                <a:ea typeface="Raleway"/>
              </a:rPr>
              <a:t>October 2014</a:t>
            </a:r>
            <a:endParaRPr b="0" lang="en-US" sz="1400" spc="-1" strike="noStrike">
              <a:solidFill>
                <a:srgbClr val="000000"/>
              </a:solidFill>
              <a:uFill>
                <a:solidFill>
                  <a:srgbClr val="ffffff"/>
                </a:solidFill>
              </a:uFill>
              <a:latin typeface="Arial"/>
            </a:endParaRPr>
          </a:p>
        </p:txBody>
      </p:sp>
      <p:sp>
        <p:nvSpPr>
          <p:cNvPr id="217" name="TextShape 5"/>
          <p:cNvSpPr txBox="1"/>
          <p:nvPr/>
        </p:nvSpPr>
        <p:spPr>
          <a:xfrm>
            <a:off x="646200" y="1560600"/>
            <a:ext cx="2315160" cy="578520"/>
          </a:xfrm>
          <a:prstGeom prst="rect">
            <a:avLst/>
          </a:prstGeom>
          <a:noFill/>
          <a:ln>
            <a:noFill/>
          </a:ln>
        </p:spPr>
        <p:txBody>
          <a:bodyPr tIns="91440" bIns="91440"/>
          <a:p>
            <a:pPr>
              <a:lnSpc>
                <a:spcPct val="100000"/>
              </a:lnSpc>
            </a:pPr>
            <a:r>
              <a:rPr b="0" lang="en-US" sz="1400" spc="-1" strike="noStrike">
                <a:solidFill>
                  <a:srgbClr val="000000"/>
                </a:solidFill>
                <a:uFill>
                  <a:solidFill>
                    <a:srgbClr val="ffffff"/>
                  </a:solidFill>
                </a:uFill>
                <a:latin typeface="Lato"/>
                <a:ea typeface="Lato"/>
              </a:rPr>
              <a:t>Translate web pages with Chrome extension</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
        <p:nvSpPr>
          <p:cNvPr id="218" name="TextShape 6"/>
          <p:cNvSpPr txBox="1"/>
          <p:nvPr/>
        </p:nvSpPr>
        <p:spPr>
          <a:xfrm>
            <a:off x="3251160" y="3668400"/>
            <a:ext cx="2315160" cy="391680"/>
          </a:xfrm>
          <a:prstGeom prst="rect">
            <a:avLst/>
          </a:prstGeom>
          <a:noFill/>
          <a:ln>
            <a:noFill/>
          </a:ln>
        </p:spPr>
        <p:txBody>
          <a:bodyPr tIns="91440" bIns="91440" anchor="ctr"/>
          <a:p>
            <a:pPr>
              <a:lnSpc>
                <a:spcPct val="100000"/>
              </a:lnSpc>
            </a:pPr>
            <a:r>
              <a:rPr b="1" lang="en-US" sz="1800" spc="-1" strike="noStrike">
                <a:solidFill>
                  <a:srgbClr val="f46524"/>
                </a:solidFill>
                <a:uFill>
                  <a:solidFill>
                    <a:srgbClr val="ffffff"/>
                  </a:solidFill>
                </a:uFill>
                <a:latin typeface="Raleway"/>
                <a:ea typeface="Raleway"/>
              </a:rPr>
              <a:t>August 2015</a:t>
            </a:r>
            <a:endParaRPr b="0" lang="en-US" sz="1400" spc="-1" strike="noStrike">
              <a:solidFill>
                <a:srgbClr val="000000"/>
              </a:solidFill>
              <a:uFill>
                <a:solidFill>
                  <a:srgbClr val="ffffff"/>
                </a:solidFill>
              </a:uFill>
              <a:latin typeface="Arial"/>
            </a:endParaRPr>
          </a:p>
        </p:txBody>
      </p:sp>
      <p:sp>
        <p:nvSpPr>
          <p:cNvPr id="219" name="TextShape 7"/>
          <p:cNvSpPr txBox="1"/>
          <p:nvPr/>
        </p:nvSpPr>
        <p:spPr>
          <a:xfrm>
            <a:off x="3251160" y="3993840"/>
            <a:ext cx="2315160" cy="578520"/>
          </a:xfrm>
          <a:prstGeom prst="rect">
            <a:avLst/>
          </a:prstGeom>
          <a:noFill/>
          <a:ln>
            <a:noFill/>
          </a:ln>
        </p:spPr>
        <p:txBody>
          <a:bodyPr tIns="91440" bIns="91440"/>
          <a:p>
            <a:pPr>
              <a:lnSpc>
                <a:spcPct val="100000"/>
              </a:lnSpc>
            </a:pPr>
            <a:r>
              <a:rPr b="0" lang="en-US" sz="1400" spc="-1" strike="noStrike">
                <a:solidFill>
                  <a:srgbClr val="000000"/>
                </a:solidFill>
                <a:uFill>
                  <a:solidFill>
                    <a:srgbClr val="ffffff"/>
                  </a:solidFill>
                </a:uFill>
                <a:latin typeface="Lato"/>
                <a:ea typeface="Lato"/>
              </a:rPr>
              <a:t>Translate conversations through your Android watch</a:t>
            </a:r>
            <a:endParaRPr b="0" lang="en-US" sz="1400" spc="-1" strike="noStrike">
              <a:solidFill>
                <a:srgbClr val="000000"/>
              </a:solidFill>
              <a:uFill>
                <a:solidFill>
                  <a:srgbClr val="ffffff"/>
                </a:solidFill>
              </a:uFill>
              <a:latin typeface="Arial"/>
            </a:endParaRPr>
          </a:p>
        </p:txBody>
      </p:sp>
      <p:sp>
        <p:nvSpPr>
          <p:cNvPr id="220" name="TextShape 8"/>
          <p:cNvSpPr txBox="1"/>
          <p:nvPr/>
        </p:nvSpPr>
        <p:spPr>
          <a:xfrm>
            <a:off x="5091120" y="1235160"/>
            <a:ext cx="2352960" cy="391680"/>
          </a:xfrm>
          <a:prstGeom prst="rect">
            <a:avLst/>
          </a:prstGeom>
          <a:noFill/>
          <a:ln>
            <a:noFill/>
          </a:ln>
        </p:spPr>
        <p:txBody>
          <a:bodyPr tIns="91440" bIns="91440" anchor="ctr"/>
          <a:p>
            <a:pPr>
              <a:lnSpc>
                <a:spcPct val="100000"/>
              </a:lnSpc>
            </a:pPr>
            <a:r>
              <a:rPr b="1" lang="en-US" sz="1800" spc="-1" strike="noStrike">
                <a:solidFill>
                  <a:srgbClr val="f46524"/>
                </a:solidFill>
                <a:uFill>
                  <a:solidFill>
                    <a:srgbClr val="ffffff"/>
                  </a:solidFill>
                </a:uFill>
                <a:latin typeface="Raleway"/>
                <a:ea typeface="Raleway"/>
              </a:rPr>
              <a:t>October 2015</a:t>
            </a:r>
            <a:endParaRPr b="0" lang="en-US" sz="1400" spc="-1" strike="noStrike">
              <a:solidFill>
                <a:srgbClr val="000000"/>
              </a:solidFill>
              <a:uFill>
                <a:solidFill>
                  <a:srgbClr val="ffffff"/>
                </a:solidFill>
              </a:uFill>
              <a:latin typeface="Arial"/>
            </a:endParaRPr>
          </a:p>
        </p:txBody>
      </p:sp>
      <p:sp>
        <p:nvSpPr>
          <p:cNvPr id="221" name="TextShape 9"/>
          <p:cNvSpPr txBox="1"/>
          <p:nvPr/>
        </p:nvSpPr>
        <p:spPr>
          <a:xfrm>
            <a:off x="5091120" y="1560600"/>
            <a:ext cx="2352960" cy="578520"/>
          </a:xfrm>
          <a:prstGeom prst="rect">
            <a:avLst/>
          </a:prstGeom>
          <a:noFill/>
          <a:ln>
            <a:noFill/>
          </a:ln>
        </p:spPr>
        <p:txBody>
          <a:bodyPr tIns="91440" bIns="91440"/>
          <a:p>
            <a:pPr>
              <a:lnSpc>
                <a:spcPct val="100000"/>
              </a:lnSpc>
            </a:pPr>
            <a:r>
              <a:rPr b="0" lang="en-US" sz="1400" spc="-1" strike="noStrike">
                <a:solidFill>
                  <a:srgbClr val="000000"/>
                </a:solidFill>
                <a:uFill>
                  <a:solidFill>
                    <a:srgbClr val="ffffff"/>
                  </a:solidFill>
                </a:uFill>
                <a:latin typeface="Lato"/>
                <a:ea typeface="Lato"/>
              </a:rPr>
              <a:t>Translate text within an app</a:t>
            </a:r>
            <a:endParaRPr b="0" lang="en-US" sz="1400" spc="-1" strike="noStrike">
              <a:solidFill>
                <a:srgbClr val="000000"/>
              </a:solidFill>
              <a:uFill>
                <a:solidFill>
                  <a:srgbClr val="ffffff"/>
                </a:solidFill>
              </a:uFill>
              <a:latin typeface="Arial"/>
            </a:endParaRPr>
          </a:p>
        </p:txBody>
      </p:sp>
      <p:sp>
        <p:nvSpPr>
          <p:cNvPr id="222" name="TextShape 10"/>
          <p:cNvSpPr txBox="1"/>
          <p:nvPr/>
        </p:nvSpPr>
        <p:spPr>
          <a:xfrm>
            <a:off x="6245280" y="3668400"/>
            <a:ext cx="2352960" cy="391680"/>
          </a:xfrm>
          <a:prstGeom prst="rect">
            <a:avLst/>
          </a:prstGeom>
          <a:noFill/>
          <a:ln>
            <a:noFill/>
          </a:ln>
        </p:spPr>
        <p:txBody>
          <a:bodyPr tIns="91440" bIns="91440" anchor="ctr"/>
          <a:p>
            <a:pPr>
              <a:lnSpc>
                <a:spcPct val="100000"/>
              </a:lnSpc>
            </a:pPr>
            <a:r>
              <a:rPr b="1" lang="en-US" sz="1800" spc="-1" strike="noStrike">
                <a:solidFill>
                  <a:srgbClr val="f46524"/>
                </a:solidFill>
                <a:uFill>
                  <a:solidFill>
                    <a:srgbClr val="ffffff"/>
                  </a:solidFill>
                </a:uFill>
                <a:latin typeface="Raleway"/>
                <a:ea typeface="Raleway"/>
              </a:rPr>
              <a:t>November 2015</a:t>
            </a:r>
            <a:endParaRPr b="0" lang="en-US" sz="1400" spc="-1" strike="noStrike">
              <a:solidFill>
                <a:srgbClr val="000000"/>
              </a:solidFill>
              <a:uFill>
                <a:solidFill>
                  <a:srgbClr val="ffffff"/>
                </a:solidFill>
              </a:uFill>
              <a:latin typeface="Arial"/>
            </a:endParaRPr>
          </a:p>
        </p:txBody>
      </p:sp>
      <p:sp>
        <p:nvSpPr>
          <p:cNvPr id="223" name="TextShape 11"/>
          <p:cNvSpPr txBox="1"/>
          <p:nvPr/>
        </p:nvSpPr>
        <p:spPr>
          <a:xfrm>
            <a:off x="6245280" y="3993840"/>
            <a:ext cx="2352960" cy="578520"/>
          </a:xfrm>
          <a:prstGeom prst="rect">
            <a:avLst/>
          </a:prstGeom>
          <a:noFill/>
          <a:ln>
            <a:noFill/>
          </a:ln>
        </p:spPr>
        <p:txBody>
          <a:bodyPr tIns="91440" bIns="91440"/>
          <a:p>
            <a:pPr>
              <a:lnSpc>
                <a:spcPct val="100000"/>
              </a:lnSpc>
            </a:pPr>
            <a:r>
              <a:rPr b="0" lang="en-US" sz="1400" spc="-1" strike="noStrike">
                <a:solidFill>
                  <a:srgbClr val="000000"/>
                </a:solidFill>
                <a:uFill>
                  <a:solidFill>
                    <a:srgbClr val="ffffff"/>
                  </a:solidFill>
                </a:uFill>
                <a:latin typeface="Lato"/>
                <a:ea typeface="Lato"/>
              </a:rPr>
              <a:t>Translate written text from English or German to Arabic with the click of a camera</a:t>
            </a:r>
            <a:endParaRPr b="0" lang="en-US" sz="1400" spc="-1" strike="noStrike">
              <a:solidFill>
                <a:srgbClr val="000000"/>
              </a:solidFill>
              <a:uFill>
                <a:solidFill>
                  <a:srgbClr val="ffffff"/>
                </a:solidFill>
              </a:uFill>
              <a:latin typeface="Arial"/>
            </a:endParaRPr>
          </a:p>
        </p:txBody>
      </p:sp>
      <p:sp>
        <p:nvSpPr>
          <p:cNvPr id="224" name="CustomShape 12"/>
          <p:cNvSpPr/>
          <p:nvPr/>
        </p:nvSpPr>
        <p:spPr>
          <a:xfrm>
            <a:off x="3174840" y="3113280"/>
            <a:ext cx="360" cy="827640"/>
          </a:xfrm>
          <a:custGeom>
            <a:avLst/>
            <a:gdLst/>
            <a:ahLst/>
            <a:rect l="l" t="t" r="r" b="b"/>
            <a:pathLst>
              <a:path w="21600" h="21600">
                <a:moveTo>
                  <a:pt x="0" y="0"/>
                </a:moveTo>
                <a:lnTo>
                  <a:pt x="21600" y="21600"/>
                </a:lnTo>
              </a:path>
            </a:pathLst>
          </a:custGeom>
          <a:noFill/>
          <a:ln w="9360">
            <a:solidFill>
              <a:schemeClr val="dk2"/>
            </a:solidFill>
            <a:round/>
            <a:tailEnd len="lg" type="oval" w="lg"/>
          </a:ln>
        </p:spPr>
        <p:style>
          <a:lnRef idx="0"/>
          <a:fillRef idx="0"/>
          <a:effectRef idx="0"/>
          <a:fontRef idx="minor"/>
        </p:style>
      </p:sp>
      <p:sp>
        <p:nvSpPr>
          <p:cNvPr id="225" name="CustomShape 13"/>
          <p:cNvSpPr/>
          <p:nvPr/>
        </p:nvSpPr>
        <p:spPr>
          <a:xfrm rot="10800000">
            <a:off x="4997880" y="2394000"/>
            <a:ext cx="360" cy="954360"/>
          </a:xfrm>
          <a:custGeom>
            <a:avLst/>
            <a:gdLst/>
            <a:ahLst/>
            <a:rect l="l" t="t" r="r" b="b"/>
            <a:pathLst>
              <a:path w="21600" h="21600">
                <a:moveTo>
                  <a:pt x="0" y="0"/>
                </a:moveTo>
                <a:lnTo>
                  <a:pt x="21600" y="21600"/>
                </a:lnTo>
              </a:path>
            </a:pathLst>
          </a:custGeom>
          <a:noFill/>
          <a:ln w="9360">
            <a:solidFill>
              <a:schemeClr val="dk2"/>
            </a:solidFill>
            <a:round/>
            <a:tailEnd len="lg" type="oval" w="lg"/>
          </a:ln>
        </p:spPr>
        <p:style>
          <a:lnRef idx="0"/>
          <a:fillRef idx="0"/>
          <a:effectRef idx="0"/>
          <a:fontRef idx="minor"/>
        </p:style>
      </p:sp>
      <p:sp>
        <p:nvSpPr>
          <p:cNvPr id="226" name="CustomShape 14"/>
          <p:cNvSpPr/>
          <p:nvPr/>
        </p:nvSpPr>
        <p:spPr>
          <a:xfrm>
            <a:off x="6168960" y="3113280"/>
            <a:ext cx="360" cy="827640"/>
          </a:xfrm>
          <a:custGeom>
            <a:avLst/>
            <a:gdLst/>
            <a:ahLst/>
            <a:rect l="l" t="t" r="r" b="b"/>
            <a:pathLst>
              <a:path w="21600" h="21600">
                <a:moveTo>
                  <a:pt x="0" y="0"/>
                </a:moveTo>
                <a:lnTo>
                  <a:pt x="21600" y="21600"/>
                </a:lnTo>
              </a:path>
            </a:pathLst>
          </a:custGeom>
          <a:noFill/>
          <a:ln w="9360">
            <a:solidFill>
              <a:schemeClr val="dk2"/>
            </a:solidFill>
            <a:round/>
            <a:tailEnd len="lg" type="oval" w="lg"/>
          </a:ln>
        </p:spPr>
        <p:style>
          <a:lnRef idx="0"/>
          <a:fillRef idx="0"/>
          <a:effectRef idx="0"/>
          <a:fontRef idx="minor"/>
        </p:style>
      </p:sp>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282960" y="712080"/>
            <a:ext cx="8620200" cy="1019160"/>
          </a:xfrm>
          <a:prstGeom prst="rect">
            <a:avLst/>
          </a:prstGeom>
          <a:noFill/>
          <a:ln>
            <a:noFill/>
          </a:ln>
        </p:spPr>
        <p:txBody>
          <a:bodyPr tIns="91440" bIns="91440"/>
          <a:p>
            <a:pPr>
              <a:lnSpc>
                <a:spcPct val="100000"/>
              </a:lnSpc>
            </a:pPr>
            <a:r>
              <a:rPr b="1" lang="en-US" sz="4800" spc="-1" strike="noStrike">
                <a:solidFill>
                  <a:srgbClr val="ffffff"/>
                </a:solidFill>
                <a:uFill>
                  <a:solidFill>
                    <a:srgbClr val="ffffff"/>
                  </a:solidFill>
                </a:uFill>
                <a:latin typeface="Raleway"/>
                <a:ea typeface="Raleway"/>
              </a:rPr>
              <a:t>What people are saying</a:t>
            </a:r>
            <a:endParaRPr b="0" lang="en-US" sz="1400" spc="-1" strike="noStrike">
              <a:solidFill>
                <a:srgbClr val="000000"/>
              </a:solidFill>
              <a:uFill>
                <a:solidFill>
                  <a:srgbClr val="ffffff"/>
                </a:solidFill>
              </a:uFill>
              <a:latin typeface="Arial"/>
            </a:endParaRPr>
          </a:p>
        </p:txBody>
      </p:sp>
      <p:sp>
        <p:nvSpPr>
          <p:cNvPr id="228" name="CustomShape 2"/>
          <p:cNvSpPr/>
          <p:nvPr/>
        </p:nvSpPr>
        <p:spPr>
          <a:xfrm>
            <a:off x="371880" y="1989000"/>
            <a:ext cx="2629080" cy="2244600"/>
          </a:xfrm>
          <a:prstGeom prst="wedgeRectCallout">
            <a:avLst>
              <a:gd name="adj1" fmla="val -20833"/>
              <a:gd name="adj2" fmla="val 62500"/>
            </a:avLst>
          </a:prstGeom>
          <a:solidFill>
            <a:schemeClr val="accent2"/>
          </a:solidFill>
          <a:ln>
            <a:noFill/>
          </a:ln>
        </p:spPr>
        <p:style>
          <a:lnRef idx="0"/>
          <a:fillRef idx="0"/>
          <a:effectRef idx="0"/>
          <a:fontRef idx="minor"/>
        </p:style>
      </p:sp>
      <p:sp>
        <p:nvSpPr>
          <p:cNvPr id="229" name="CustomShape 3"/>
          <p:cNvSpPr/>
          <p:nvPr/>
        </p:nvSpPr>
        <p:spPr>
          <a:xfrm>
            <a:off x="3210480" y="1989000"/>
            <a:ext cx="2629080" cy="2244600"/>
          </a:xfrm>
          <a:prstGeom prst="wedgeRectCallout">
            <a:avLst>
              <a:gd name="adj1" fmla="val -20833"/>
              <a:gd name="adj2" fmla="val 62500"/>
            </a:avLst>
          </a:prstGeom>
          <a:solidFill>
            <a:schemeClr val="accent5"/>
          </a:solidFill>
          <a:ln>
            <a:noFill/>
          </a:ln>
        </p:spPr>
        <p:style>
          <a:lnRef idx="0"/>
          <a:fillRef idx="0"/>
          <a:effectRef idx="0"/>
          <a:fontRef idx="minor"/>
        </p:style>
      </p:sp>
      <p:sp>
        <p:nvSpPr>
          <p:cNvPr id="230" name="CustomShape 4"/>
          <p:cNvSpPr/>
          <p:nvPr/>
        </p:nvSpPr>
        <p:spPr>
          <a:xfrm>
            <a:off x="6049080" y="1989000"/>
            <a:ext cx="2629080" cy="2244600"/>
          </a:xfrm>
          <a:prstGeom prst="wedgeRectCallout">
            <a:avLst>
              <a:gd name="adj1" fmla="val -20833"/>
              <a:gd name="adj2" fmla="val 62500"/>
            </a:avLst>
          </a:prstGeom>
          <a:solidFill>
            <a:schemeClr val="dk1"/>
          </a:solidFill>
          <a:ln>
            <a:noFill/>
          </a:ln>
        </p:spPr>
        <p:style>
          <a:lnRef idx="0"/>
          <a:fillRef idx="0"/>
          <a:effectRef idx="0"/>
          <a:fontRef idx="minor"/>
        </p:style>
      </p:sp>
      <p:sp>
        <p:nvSpPr>
          <p:cNvPr id="231" name="TextShape 5"/>
          <p:cNvSpPr txBox="1"/>
          <p:nvPr/>
        </p:nvSpPr>
        <p:spPr>
          <a:xfrm>
            <a:off x="6125400" y="2062080"/>
            <a:ext cx="2481120" cy="2005560"/>
          </a:xfrm>
          <a:prstGeom prst="rect">
            <a:avLst/>
          </a:prstGeom>
          <a:noFill/>
          <a:ln>
            <a:noFill/>
          </a:ln>
        </p:spPr>
        <p:txBody>
          <a:bodyPr tIns="91440" bIns="91440"/>
          <a:p>
            <a:pPr>
              <a:lnSpc>
                <a:spcPct val="100000"/>
              </a:lnSpc>
            </a:pPr>
            <a:r>
              <a:rPr b="1" lang="en-US" sz="2100" spc="-1" strike="noStrike">
                <a:solidFill>
                  <a:srgbClr val="ffffff"/>
                </a:solidFill>
                <a:uFill>
                  <a:solidFill>
                    <a:srgbClr val="ffffff"/>
                  </a:solidFill>
                </a:uFill>
                <a:latin typeface="Raleway"/>
                <a:ea typeface="Raleway"/>
              </a:rPr>
              <a:t>Translate has officially inspired me to learn French </a:t>
            </a:r>
            <a:r>
              <a:rPr b="1" lang="en-US" sz="2100" spc="-1" strike="noStrike">
                <a:solidFill>
                  <a:srgbClr val="ffffff"/>
                </a:solidFill>
                <a:uFill>
                  <a:solidFill>
                    <a:srgbClr val="ffffff"/>
                  </a:solidFill>
                </a:uFill>
                <a:latin typeface="Raleway"/>
                <a:ea typeface="Raleway"/>
              </a:rPr>
              <a:t>
</a:t>
            </a:r>
            <a:r>
              <a:rPr b="0" lang="en-US" sz="1400" spc="-1" strike="noStrike">
                <a:solidFill>
                  <a:srgbClr val="ffffff"/>
                </a:solidFill>
                <a:uFill>
                  <a:solidFill>
                    <a:srgbClr val="ffffff"/>
                  </a:solidFill>
                </a:uFill>
                <a:latin typeface="Raleway"/>
                <a:ea typeface="Raleway"/>
              </a:rPr>
              <a:t>Abby Author, NYC</a:t>
            </a:r>
            <a:endParaRPr b="0" lang="en-US" sz="1400" spc="-1" strike="noStrike">
              <a:solidFill>
                <a:srgbClr val="000000"/>
              </a:solidFill>
              <a:uFill>
                <a:solidFill>
                  <a:srgbClr val="ffffff"/>
                </a:solidFill>
              </a:uFill>
              <a:latin typeface="Arial"/>
            </a:endParaRPr>
          </a:p>
        </p:txBody>
      </p:sp>
      <p:sp>
        <p:nvSpPr>
          <p:cNvPr id="232" name="TextShape 6"/>
          <p:cNvSpPr txBox="1"/>
          <p:nvPr/>
        </p:nvSpPr>
        <p:spPr>
          <a:xfrm>
            <a:off x="447840" y="2062080"/>
            <a:ext cx="2481120" cy="2005560"/>
          </a:xfrm>
          <a:prstGeom prst="rect">
            <a:avLst/>
          </a:prstGeom>
          <a:noFill/>
          <a:ln>
            <a:noFill/>
          </a:ln>
        </p:spPr>
        <p:txBody>
          <a:bodyPr tIns="91440" bIns="91440"/>
          <a:p>
            <a:pPr>
              <a:lnSpc>
                <a:spcPct val="100000"/>
              </a:lnSpc>
            </a:pPr>
            <a:r>
              <a:rPr b="1" lang="en-US" sz="2100" spc="-1" strike="noStrike">
                <a:solidFill>
                  <a:srgbClr val="ffffff"/>
                </a:solidFill>
                <a:uFill>
                  <a:solidFill>
                    <a:srgbClr val="ffffff"/>
                  </a:solidFill>
                </a:uFill>
                <a:latin typeface="Raleway"/>
                <a:ea typeface="Raleway"/>
              </a:rPr>
              <a:t>With this app, I’m confident to plan a trip to rural Vietnam</a:t>
            </a:r>
            <a:r>
              <a:rPr b="1" lang="en-US" sz="2100" spc="-1" strike="noStrike">
                <a:solidFill>
                  <a:srgbClr val="ffffff"/>
                </a:solidFill>
                <a:uFill>
                  <a:solidFill>
                    <a:srgbClr val="ffffff"/>
                  </a:solidFill>
                </a:uFill>
                <a:latin typeface="Raleway"/>
                <a:ea typeface="Raleway"/>
              </a:rPr>
              <a:t>
</a:t>
            </a:r>
            <a:r>
              <a:rPr b="0" lang="en-US" sz="1400" spc="-1" strike="noStrike">
                <a:solidFill>
                  <a:srgbClr val="ffffff"/>
                </a:solidFill>
                <a:uFill>
                  <a:solidFill>
                    <a:srgbClr val="ffffff"/>
                  </a:solidFill>
                </a:uFill>
                <a:latin typeface="Raleway"/>
                <a:ea typeface="Raleway"/>
              </a:rPr>
              <a:t>Wendy Writer, CA</a:t>
            </a:r>
            <a:endParaRPr b="0" lang="en-US" sz="1400" spc="-1" strike="noStrike">
              <a:solidFill>
                <a:srgbClr val="000000"/>
              </a:solidFill>
              <a:uFill>
                <a:solidFill>
                  <a:srgbClr val="ffffff"/>
                </a:solidFill>
              </a:uFill>
              <a:latin typeface="Arial"/>
            </a:endParaRPr>
          </a:p>
        </p:txBody>
      </p:sp>
      <p:sp>
        <p:nvSpPr>
          <p:cNvPr id="233" name="TextShape 7"/>
          <p:cNvSpPr txBox="1"/>
          <p:nvPr/>
        </p:nvSpPr>
        <p:spPr>
          <a:xfrm>
            <a:off x="3286800" y="2062080"/>
            <a:ext cx="2481120" cy="2005560"/>
          </a:xfrm>
          <a:prstGeom prst="rect">
            <a:avLst/>
          </a:prstGeom>
          <a:noFill/>
          <a:ln>
            <a:noFill/>
          </a:ln>
        </p:spPr>
        <p:txBody>
          <a:bodyPr tIns="91440" bIns="91440"/>
          <a:p>
            <a:pPr>
              <a:lnSpc>
                <a:spcPct val="100000"/>
              </a:lnSpc>
            </a:pPr>
            <a:r>
              <a:rPr b="1" lang="en-US" sz="2100" spc="-1" strike="noStrike">
                <a:solidFill>
                  <a:srgbClr val="ffffff"/>
                </a:solidFill>
                <a:uFill>
                  <a:solidFill>
                    <a:srgbClr val="ffffff"/>
                  </a:solidFill>
                </a:uFill>
                <a:latin typeface="Raleway"/>
                <a:ea typeface="Raleway"/>
              </a:rPr>
              <a:t>Visual translation feels like magic</a:t>
            </a:r>
            <a:r>
              <a:rPr b="1" lang="en-US" sz="2100" spc="-1" strike="noStrike">
                <a:solidFill>
                  <a:srgbClr val="ffffff"/>
                </a:solidFill>
                <a:uFill>
                  <a:solidFill>
                    <a:srgbClr val="ffffff"/>
                  </a:solidFill>
                </a:uFill>
                <a:latin typeface="Raleway"/>
                <a:ea typeface="Raleway"/>
              </a:rPr>
              <a:t>
</a:t>
            </a:r>
            <a:r>
              <a:rPr b="0" lang="en-US" sz="1400" spc="-1" strike="noStrike">
                <a:solidFill>
                  <a:srgbClr val="ffffff"/>
                </a:solidFill>
                <a:uFill>
                  <a:solidFill>
                    <a:srgbClr val="ffffff"/>
                  </a:solidFill>
                </a:uFill>
                <a:latin typeface="Raleway"/>
                <a:ea typeface="Raleway"/>
              </a:rPr>
              <a:t>Ronny Reader, NYC</a:t>
            </a:r>
            <a:endParaRPr b="0" lang="en-US" sz="1400" spc="-1" strike="noStrike">
              <a:solidFill>
                <a:srgbClr val="000000"/>
              </a:solidFill>
              <a:uFill>
                <a:solidFill>
                  <a:srgbClr val="ffffff"/>
                </a:solidFill>
              </a:uFill>
              <a:latin typeface="Arial"/>
            </a:endParaRPr>
          </a:p>
        </p:txBody>
      </p:sp>
      <p:sp>
        <p:nvSpPr>
          <p:cNvPr id="234" name="CustomShape 8"/>
          <p:cNvSpPr/>
          <p:nvPr/>
        </p:nvSpPr>
        <p:spPr>
          <a:xfrm>
            <a:off x="282960" y="4654800"/>
            <a:ext cx="6243840" cy="257400"/>
          </a:xfrm>
          <a:prstGeom prst="rect">
            <a:avLst/>
          </a:prstGeom>
          <a:noFill/>
          <a:ln>
            <a:noFill/>
          </a:ln>
        </p:spPr>
        <p:style>
          <a:lnRef idx="0"/>
          <a:fillRef idx="0"/>
          <a:effectRef idx="0"/>
          <a:fontRef idx="minor"/>
        </p:style>
        <p:txBody>
          <a:bodyPr tIns="91440" bIns="91440" anchor="ctr"/>
          <a:p>
            <a:pPr>
              <a:lnSpc>
                <a:spcPct val="100000"/>
              </a:lnSpc>
            </a:pPr>
            <a:r>
              <a:rPr b="0" i="1" lang="en-US" sz="1200" spc="-1" strike="noStrike">
                <a:solidFill>
                  <a:srgbClr val="ffffff"/>
                </a:solidFill>
                <a:uFill>
                  <a:solidFill>
                    <a:srgbClr val="ffffff"/>
                  </a:solidFill>
                </a:uFill>
                <a:latin typeface="Lato"/>
                <a:ea typeface="Lato"/>
              </a:rPr>
              <a:t>Quotes for illustration purposes only</a:t>
            </a:r>
            <a:endParaRPr b="0" lang="en-US" sz="1800" spc="-1" strike="noStrike">
              <a:solidFill>
                <a:srgbClr val="ffffff"/>
              </a:solidFill>
              <a:uFill>
                <a:solidFill>
                  <a:srgbClr val="ffffff"/>
                </a:solidFill>
              </a:uFill>
              <a:latin typeface="Arial"/>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282960" y="712080"/>
            <a:ext cx="8620200" cy="1019520"/>
          </a:xfrm>
          <a:prstGeom prst="rect">
            <a:avLst/>
          </a:prstGeom>
          <a:noFill/>
          <a:ln>
            <a:noFill/>
          </a:ln>
        </p:spPr>
        <p:txBody>
          <a:bodyPr tIns="91440" bIns="91440"/>
          <a:p>
            <a:pPr>
              <a:lnSpc>
                <a:spcPct val="100000"/>
              </a:lnSpc>
            </a:pPr>
            <a:r>
              <a:rPr b="1" lang="en-US" sz="4800" spc="-1" strike="noStrike">
                <a:solidFill>
                  <a:srgbClr val="ffffff"/>
                </a:solidFill>
                <a:uFill>
                  <a:solidFill>
                    <a:srgbClr val="ffffff"/>
                  </a:solidFill>
                </a:uFill>
                <a:latin typeface="Raleway"/>
                <a:ea typeface="Raleway"/>
              </a:rPr>
              <a:t>URLS</a:t>
            </a:r>
            <a:endParaRPr b="0" lang="en-US" sz="1400" spc="-1" strike="noStrike">
              <a:solidFill>
                <a:srgbClr val="000000"/>
              </a:solidFill>
              <a:uFill>
                <a:solidFill>
                  <a:srgbClr val="ffffff"/>
                </a:solidFill>
              </a:uFill>
              <a:latin typeface="Arial"/>
            </a:endParaRPr>
          </a:p>
        </p:txBody>
      </p:sp>
      <p:sp>
        <p:nvSpPr>
          <p:cNvPr id="236" name="TextShape 2"/>
          <p:cNvSpPr txBox="1"/>
          <p:nvPr/>
        </p:nvSpPr>
        <p:spPr>
          <a:xfrm>
            <a:off x="447840" y="2062080"/>
            <a:ext cx="8455320" cy="2005560"/>
          </a:xfrm>
          <a:prstGeom prst="rect">
            <a:avLst/>
          </a:prstGeom>
          <a:noFill/>
          <a:ln>
            <a:noFill/>
          </a:ln>
        </p:spPr>
        <p:txBody>
          <a:bodyPr tIns="91440" bIns="91440"/>
          <a:p>
            <a:pPr marL="457200" indent="-317160">
              <a:lnSpc>
                <a:spcPct val="100000"/>
              </a:lnSpc>
              <a:buClr>
                <a:srgbClr val="ffffff"/>
              </a:buClr>
              <a:buFont typeface="Raleway"/>
              <a:buChar char="●"/>
            </a:pPr>
            <a:r>
              <a:rPr b="0" lang="en-US" sz="1400" spc="-1" strike="noStrike" u="sng">
                <a:solidFill>
                  <a:srgbClr val="0277bd"/>
                </a:solidFill>
                <a:uFill>
                  <a:solidFill>
                    <a:srgbClr val="ffffff"/>
                  </a:solidFill>
                </a:uFill>
                <a:latin typeface="Raleway"/>
                <a:ea typeface="Raleway"/>
                <a:hlinkClick r:id="rId1"/>
              </a:rPr>
              <a:t>https://alistapart.com/article/making-your-javascript-pure</a:t>
            </a:r>
            <a:r>
              <a:rPr b="0" lang="en-US" sz="1400" spc="-1" strike="noStrike" u="sng">
                <a:solidFill>
                  <a:srgbClr val="0277bd"/>
                </a:solidFill>
                <a:uFill>
                  <a:solidFill>
                    <a:srgbClr val="ffffff"/>
                  </a:solidFill>
                </a:uFill>
                <a:latin typeface="Raleway"/>
                <a:ea typeface="Raleway"/>
              </a:rPr>
              <a:t>
</a:t>
            </a:r>
            <a:r>
              <a:rPr b="0" lang="en-US" sz="1400" spc="-1" strike="noStrike" u="sng">
                <a:solidFill>
                  <a:srgbClr val="0277bd"/>
                </a:solidFill>
                <a:uFill>
                  <a:solidFill>
                    <a:srgbClr val="ffffff"/>
                  </a:solidFill>
                </a:uFill>
                <a:latin typeface="Raleway"/>
                <a:ea typeface="Raleway"/>
              </a:rPr>
              <a:t>https://medium.com/javascript-scene/master-the-javascript-interview-what-is-a-pure-function-d1c076bec976</a:t>
            </a:r>
            <a:endParaRPr b="0" lang="en-US" sz="1400" spc="-1" strike="noStrike">
              <a:solidFill>
                <a:srgbClr val="000000"/>
              </a:solidFill>
              <a:uFill>
                <a:solidFill>
                  <a:srgbClr val="ffffff"/>
                </a:solidFill>
              </a:uFill>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535680" y="712080"/>
            <a:ext cx="7863120" cy="767520"/>
          </a:xfrm>
          <a:prstGeom prst="rect">
            <a:avLst/>
          </a:prstGeom>
          <a:noFill/>
          <a:ln>
            <a:noFill/>
          </a:ln>
        </p:spPr>
        <p:txBody>
          <a:bodyPr tIns="91440" bIns="91440"/>
          <a:p>
            <a:pPr>
              <a:lnSpc>
                <a:spcPct val="100000"/>
              </a:lnSpc>
            </a:pPr>
            <a:r>
              <a:rPr b="1" lang="en-US" sz="3600" spc="-1" strike="noStrike">
                <a:solidFill>
                  <a:srgbClr val="f46524"/>
                </a:solidFill>
                <a:uFill>
                  <a:solidFill>
                    <a:srgbClr val="ffffff"/>
                  </a:solidFill>
                </a:uFill>
                <a:latin typeface="Raleway"/>
                <a:ea typeface="Raleway"/>
              </a:rPr>
              <a:t>1.2 Why Functional Programing?</a:t>
            </a:r>
            <a:endParaRPr b="0" lang="en-US" sz="1400" spc="-1" strike="noStrike">
              <a:solidFill>
                <a:srgbClr val="000000"/>
              </a:solidFill>
              <a:uFill>
                <a:solidFill>
                  <a:srgbClr val="ffffff"/>
                </a:solidFill>
              </a:uFill>
              <a:latin typeface="Arial"/>
            </a:endParaRPr>
          </a:p>
        </p:txBody>
      </p:sp>
      <p:sp>
        <p:nvSpPr>
          <p:cNvPr id="159" name="TextShape 2"/>
          <p:cNvSpPr txBox="1"/>
          <p:nvPr/>
        </p:nvSpPr>
        <p:spPr>
          <a:xfrm>
            <a:off x="535680" y="1480320"/>
            <a:ext cx="8052840" cy="3067200"/>
          </a:xfrm>
          <a:prstGeom prst="rect">
            <a:avLst/>
          </a:prstGeom>
          <a:noFill/>
          <a:ln>
            <a:noFill/>
          </a:ln>
        </p:spPr>
        <p:txBody>
          <a:bodyPr tIns="91440" bIns="91440"/>
          <a:p>
            <a:pPr marL="457200" indent="-342720">
              <a:lnSpc>
                <a:spcPct val="115000"/>
              </a:lnSpc>
              <a:buClr>
                <a:srgbClr val="000000"/>
              </a:buClr>
              <a:buFont typeface="Lato"/>
              <a:buChar char="●"/>
            </a:pPr>
            <a:r>
              <a:rPr b="0" lang="en-US" sz="1800" spc="-1" strike="noStrike">
                <a:solidFill>
                  <a:srgbClr val="000000"/>
                </a:solidFill>
                <a:uFill>
                  <a:solidFill>
                    <a:srgbClr val="ffffff"/>
                  </a:solidFill>
                </a:uFill>
                <a:latin typeface="Lato"/>
                <a:ea typeface="Lato"/>
              </a:rPr>
              <a:t>Extensibility—</a:t>
            </a:r>
            <a:r>
              <a:rPr b="0" lang="en-US" sz="1800" spc="-1" strike="noStrike">
                <a:solidFill>
                  <a:srgbClr val="9e9e9e"/>
                </a:solidFill>
                <a:uFill>
                  <a:solidFill>
                    <a:srgbClr val="ffffff"/>
                  </a:solidFill>
                </a:uFill>
                <a:latin typeface="Lato"/>
                <a:ea typeface="Lato"/>
              </a:rPr>
              <a:t>Do I constantly refactor my code to support additional functionality?</a:t>
            </a:r>
            <a:r>
              <a:rPr b="0" lang="en-US" sz="1800" spc="-1" strike="noStrike">
                <a:solidFill>
                  <a:srgbClr val="9e9e9e"/>
                </a:solidFill>
                <a:uFill>
                  <a:solidFill>
                    <a:srgbClr val="ffffff"/>
                  </a:solidFill>
                </a:uFill>
                <a:latin typeface="Lato"/>
                <a:ea typeface="Lato"/>
              </a:rPr>
              <a:t>
</a:t>
            </a:r>
            <a:r>
              <a:rPr b="0" lang="en-US" sz="1800" spc="-1" strike="noStrike">
                <a:solidFill>
                  <a:srgbClr val="000000"/>
                </a:solidFill>
                <a:uFill>
                  <a:solidFill>
                    <a:srgbClr val="ffffff"/>
                  </a:solidFill>
                </a:uFill>
                <a:latin typeface="Lato"/>
                <a:ea typeface="Lato"/>
              </a:rPr>
              <a:t>Easy to modularize—</a:t>
            </a:r>
            <a:r>
              <a:rPr b="0" lang="en-US" sz="1800" spc="-1" strike="noStrike">
                <a:solidFill>
                  <a:srgbClr val="757575"/>
                </a:solidFill>
                <a:uFill>
                  <a:solidFill>
                    <a:srgbClr val="ffffff"/>
                  </a:solidFill>
                </a:uFill>
                <a:latin typeface="Lato"/>
                <a:ea typeface="Lato"/>
              </a:rPr>
              <a:t>If I change one file, is another file affected?</a:t>
            </a:r>
            <a:r>
              <a:rPr b="0" lang="en-US" sz="1800" spc="-1" strike="noStrike">
                <a:solidFill>
                  <a:srgbClr val="757575"/>
                </a:solidFill>
                <a:uFill>
                  <a:solidFill>
                    <a:srgbClr val="ffffff"/>
                  </a:solidFill>
                </a:uFill>
                <a:latin typeface="Lato"/>
                <a:ea typeface="Lato"/>
              </a:rPr>
              <a:t>
</a:t>
            </a:r>
            <a:r>
              <a:rPr b="0" lang="en-US" sz="1800" spc="-1" strike="noStrike">
                <a:solidFill>
                  <a:srgbClr val="000000"/>
                </a:solidFill>
                <a:uFill>
                  <a:solidFill>
                    <a:srgbClr val="ffffff"/>
                  </a:solidFill>
                </a:uFill>
                <a:latin typeface="Lato"/>
                <a:ea typeface="Lato"/>
              </a:rPr>
              <a:t>Reusability—</a:t>
            </a:r>
            <a:r>
              <a:rPr b="0" lang="en-US" sz="1800" spc="-1" strike="noStrike">
                <a:solidFill>
                  <a:srgbClr val="757575"/>
                </a:solidFill>
                <a:uFill>
                  <a:solidFill>
                    <a:srgbClr val="ffffff"/>
                  </a:solidFill>
                </a:uFill>
                <a:latin typeface="Lato"/>
                <a:ea typeface="Lato"/>
              </a:rPr>
              <a:t>Is there a lot of duplication?</a:t>
            </a:r>
            <a:r>
              <a:rPr b="0" lang="en-US" sz="1800" spc="-1" strike="noStrike">
                <a:solidFill>
                  <a:srgbClr val="757575"/>
                </a:solidFill>
                <a:uFill>
                  <a:solidFill>
                    <a:srgbClr val="ffffff"/>
                  </a:solidFill>
                </a:uFill>
                <a:latin typeface="Lato"/>
                <a:ea typeface="Lato"/>
              </a:rPr>
              <a:t>
</a:t>
            </a:r>
            <a:r>
              <a:rPr b="0" lang="en-US" sz="1800" spc="-1" strike="noStrike">
                <a:solidFill>
                  <a:srgbClr val="000000"/>
                </a:solidFill>
                <a:uFill>
                  <a:solidFill>
                    <a:srgbClr val="ffffff"/>
                  </a:solidFill>
                </a:uFill>
                <a:latin typeface="Lato"/>
                <a:ea typeface="Lato"/>
              </a:rPr>
              <a:t>Testability—</a:t>
            </a:r>
            <a:r>
              <a:rPr b="0" lang="en-US" sz="1800" spc="-1" strike="noStrike">
                <a:solidFill>
                  <a:srgbClr val="757575"/>
                </a:solidFill>
                <a:uFill>
                  <a:solidFill>
                    <a:srgbClr val="ffffff"/>
                  </a:solidFill>
                </a:uFill>
                <a:latin typeface="Lato"/>
                <a:ea typeface="Lato"/>
              </a:rPr>
              <a:t>Do I struggle to unit test my functions?</a:t>
            </a:r>
            <a:r>
              <a:rPr b="0" lang="en-US" sz="1800" spc="-1" strike="noStrike">
                <a:solidFill>
                  <a:srgbClr val="757575"/>
                </a:solidFill>
                <a:uFill>
                  <a:solidFill>
                    <a:srgbClr val="ffffff"/>
                  </a:solidFill>
                </a:uFill>
                <a:latin typeface="Lato"/>
                <a:ea typeface="Lato"/>
              </a:rPr>
              <a:t>
</a:t>
            </a:r>
            <a:r>
              <a:rPr b="0" lang="en-US" sz="1800" spc="-1" strike="noStrike">
                <a:solidFill>
                  <a:srgbClr val="000000"/>
                </a:solidFill>
                <a:uFill>
                  <a:solidFill>
                    <a:srgbClr val="ffffff"/>
                  </a:solidFill>
                </a:uFill>
                <a:latin typeface="Lato"/>
                <a:ea typeface="Lato"/>
              </a:rPr>
              <a:t>Easy to reason about—</a:t>
            </a:r>
            <a:r>
              <a:rPr b="0" lang="en-US" sz="1800" spc="-1" strike="noStrike">
                <a:solidFill>
                  <a:srgbClr val="757575"/>
                </a:solidFill>
                <a:uFill>
                  <a:solidFill>
                    <a:srgbClr val="ffffff"/>
                  </a:solidFill>
                </a:uFill>
                <a:latin typeface="Lato"/>
                <a:ea typeface="Lato"/>
              </a:rPr>
              <a:t>Is my code unstructured and hard to follow?</a:t>
            </a:r>
            <a:endParaRPr b="0" lang="en-US" sz="14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535680" y="712080"/>
            <a:ext cx="5196960" cy="767520"/>
          </a:xfrm>
          <a:prstGeom prst="rect">
            <a:avLst/>
          </a:prstGeom>
          <a:noFill/>
          <a:ln>
            <a:noFill/>
          </a:ln>
        </p:spPr>
        <p:txBody>
          <a:bodyPr tIns="91440" bIns="91440"/>
          <a:p>
            <a:pPr>
              <a:lnSpc>
                <a:spcPct val="100000"/>
              </a:lnSpc>
            </a:pPr>
            <a:r>
              <a:rPr b="1" lang="en-US" sz="3600" spc="-1" strike="noStrike">
                <a:solidFill>
                  <a:srgbClr val="f46524"/>
                </a:solidFill>
                <a:uFill>
                  <a:solidFill>
                    <a:srgbClr val="ffffff"/>
                  </a:solidFill>
                </a:uFill>
                <a:latin typeface="Raleway"/>
                <a:ea typeface="Raleway"/>
              </a:rPr>
              <a:t>What is Function?</a:t>
            </a:r>
            <a:endParaRPr b="0" lang="en-US" sz="1400" spc="-1" strike="noStrike">
              <a:solidFill>
                <a:srgbClr val="000000"/>
              </a:solidFill>
              <a:uFill>
                <a:solidFill>
                  <a:srgbClr val="ffffff"/>
                </a:solidFill>
              </a:uFill>
              <a:latin typeface="Arial"/>
            </a:endParaRPr>
          </a:p>
        </p:txBody>
      </p:sp>
      <p:sp>
        <p:nvSpPr>
          <p:cNvPr id="161" name="TextShape 2"/>
          <p:cNvSpPr txBox="1"/>
          <p:nvPr/>
        </p:nvSpPr>
        <p:spPr>
          <a:xfrm>
            <a:off x="535680" y="1480320"/>
            <a:ext cx="8052840" cy="3067200"/>
          </a:xfrm>
          <a:prstGeom prst="rect">
            <a:avLst/>
          </a:prstGeom>
          <a:noFill/>
          <a:ln>
            <a:noFill/>
          </a:ln>
        </p:spPr>
        <p:txBody>
          <a:bodyPr tIns="91440" bIns="91440"/>
          <a:p>
            <a:pPr marL="457200" indent="-342720">
              <a:lnSpc>
                <a:spcPct val="115000"/>
              </a:lnSpc>
              <a:buClr>
                <a:srgbClr val="000000"/>
              </a:buClr>
              <a:buFont typeface="Lato"/>
              <a:buChar char="●"/>
            </a:pPr>
            <a:r>
              <a:rPr b="0" lang="en-US" sz="1800" spc="-1" strike="noStrike">
                <a:solidFill>
                  <a:srgbClr val="000000"/>
                </a:solidFill>
                <a:uFill>
                  <a:solidFill>
                    <a:srgbClr val="ffffff"/>
                  </a:solidFill>
                </a:uFill>
                <a:latin typeface="Lato"/>
                <a:ea typeface="Lato"/>
              </a:rPr>
              <a:t>A function is a process which takes some input, called arguments, and produces some output called a return value.</a:t>
            </a:r>
            <a:r>
              <a:rPr b="0" lang="en-US" sz="1800" spc="-1" strike="noStrike">
                <a:solidFill>
                  <a:srgbClr val="000000"/>
                </a:solidFill>
                <a:uFill>
                  <a:solidFill>
                    <a:srgbClr val="ffffff"/>
                  </a:solidFill>
                </a:uFill>
                <a:latin typeface="Lato"/>
                <a:ea typeface="Lato"/>
              </a:rPr>
              <a:t>
</a:t>
            </a:r>
            <a:r>
              <a:rPr b="0" lang="en-US" sz="1800" spc="-1" strike="noStrike">
                <a:solidFill>
                  <a:srgbClr val="000000"/>
                </a:solidFill>
                <a:uFill>
                  <a:solidFill>
                    <a:srgbClr val="ffffff"/>
                  </a:solidFill>
                </a:uFill>
                <a:latin typeface="Lato"/>
                <a:ea typeface="Lato"/>
              </a:rPr>
              <a:t>
</a:t>
            </a:r>
            <a:r>
              <a:rPr b="0" lang="en-US" sz="1800" spc="-1" strike="noStrike">
                <a:solidFill>
                  <a:srgbClr val="000000"/>
                </a:solidFill>
                <a:uFill>
                  <a:solidFill>
                    <a:srgbClr val="ffffff"/>
                  </a:solidFill>
                </a:uFill>
                <a:latin typeface="Lato"/>
                <a:ea typeface="Lato"/>
              </a:rPr>
              <a:t>A JavaScript function is a block of code designed to perform a particular task. A JavaScript function is executed when "something" invokes it (calls it).</a:t>
            </a:r>
            <a:r>
              <a:rPr b="0" lang="en-US" sz="1800" spc="-1" strike="noStrike">
                <a:solidFill>
                  <a:srgbClr val="000000"/>
                </a:solidFill>
                <a:uFill>
                  <a:solidFill>
                    <a:srgbClr val="ffffff"/>
                  </a:solidFill>
                </a:uFill>
                <a:latin typeface="Lato"/>
                <a:ea typeface="Lato"/>
              </a:rPr>
              <a:t>
</a:t>
            </a:r>
            <a:r>
              <a:rPr b="0" lang="en-US" sz="1800" spc="-1" strike="noStrike">
                <a:solidFill>
                  <a:srgbClr val="000000"/>
                </a:solidFill>
                <a:uFill>
                  <a:solidFill>
                    <a:srgbClr val="ffffff"/>
                  </a:solidFill>
                </a:uFill>
                <a:latin typeface="Lato"/>
                <a:ea typeface="Lato"/>
              </a:rPr>
              <a:t>Syxtax:</a:t>
            </a:r>
            <a:r>
              <a:rPr b="0" lang="en-US" sz="1800" spc="-1" strike="noStrike">
                <a:solidFill>
                  <a:srgbClr val="000000"/>
                </a:solidFill>
                <a:uFill>
                  <a:solidFill>
                    <a:srgbClr val="ffffff"/>
                  </a:solidFill>
                </a:uFill>
                <a:latin typeface="Lato"/>
                <a:ea typeface="Lato"/>
              </a:rPr>
              <a:t>
</a:t>
            </a:r>
            <a:r>
              <a:rPr b="0" lang="en-US" sz="1800" spc="-1" strike="noStrike">
                <a:solidFill>
                  <a:srgbClr val="000000"/>
                </a:solidFill>
                <a:uFill>
                  <a:solidFill>
                    <a:srgbClr val="ffffff"/>
                  </a:solidFill>
                </a:uFill>
                <a:latin typeface="Lato"/>
                <a:ea typeface="Lato"/>
              </a:rPr>
              <a:t>function fncName() {</a:t>
            </a:r>
            <a:r>
              <a:rPr b="0" lang="en-US" sz="1800" spc="-1" strike="noStrike">
                <a:solidFill>
                  <a:srgbClr val="000000"/>
                </a:solidFill>
                <a:uFill>
                  <a:solidFill>
                    <a:srgbClr val="ffffff"/>
                  </a:solidFill>
                </a:uFill>
                <a:latin typeface="Lato"/>
                <a:ea typeface="Lato"/>
              </a:rPr>
              <a:t>
</a:t>
            </a:r>
            <a:r>
              <a:rPr b="0" lang="en-US" sz="1800" spc="-1" strike="noStrike">
                <a:solidFill>
                  <a:srgbClr val="000000"/>
                </a:solidFill>
                <a:uFill>
                  <a:solidFill>
                    <a:srgbClr val="ffffff"/>
                  </a:solidFill>
                </a:uFill>
                <a:latin typeface="Lato"/>
                <a:ea typeface="Lato"/>
              </a:rPr>
              <a:t>
</a:t>
            </a:r>
            <a:r>
              <a:rPr b="0" lang="en-US" sz="1800" spc="-1" strike="noStrike">
                <a:solidFill>
                  <a:srgbClr val="000000"/>
                </a:solidFill>
                <a:uFill>
                  <a:solidFill>
                    <a:srgbClr val="ffffff"/>
                  </a:solidFill>
                </a:uFill>
                <a:latin typeface="Lato"/>
                <a:ea typeface="Lato"/>
              </a:rPr>
              <a:t>}</a:t>
            </a:r>
            <a:r>
              <a:rPr b="0" lang="en-US" sz="1800" spc="-1" strike="noStrike">
                <a:solidFill>
                  <a:srgbClr val="000000"/>
                </a:solidFill>
                <a:uFill>
                  <a:solidFill>
                    <a:srgbClr val="ffffff"/>
                  </a:solidFill>
                </a:uFill>
                <a:latin typeface="Lato"/>
                <a:ea typeface="Lato"/>
              </a:rPr>
              <a:t>
</a:t>
            </a:r>
            <a:r>
              <a:rPr b="0" lang="en-US" sz="1800" spc="-1" strike="noStrike">
                <a:solidFill>
                  <a:srgbClr val="000000"/>
                </a:solidFill>
                <a:uFill>
                  <a:solidFill>
                    <a:srgbClr val="ffffff"/>
                  </a:solidFill>
                </a:uFill>
                <a:latin typeface="Lato"/>
              </a:rPr>
              <a:t> </a:t>
            </a:r>
            <a:endParaRPr b="0" lang="en-US" sz="14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535680" y="712080"/>
            <a:ext cx="7863120" cy="767520"/>
          </a:xfrm>
          <a:prstGeom prst="rect">
            <a:avLst/>
          </a:prstGeom>
          <a:noFill/>
          <a:ln>
            <a:noFill/>
          </a:ln>
        </p:spPr>
        <p:txBody>
          <a:bodyPr tIns="91440" bIns="91440"/>
          <a:p>
            <a:pPr>
              <a:lnSpc>
                <a:spcPct val="100000"/>
              </a:lnSpc>
            </a:pPr>
            <a:r>
              <a:rPr b="1" lang="en-US" sz="3600" spc="-1" strike="noStrike">
                <a:solidFill>
                  <a:srgbClr val="f46524"/>
                </a:solidFill>
                <a:uFill>
                  <a:solidFill>
                    <a:srgbClr val="ffffff"/>
                  </a:solidFill>
                </a:uFill>
                <a:latin typeface="Raleway"/>
                <a:ea typeface="Raleway"/>
              </a:rPr>
              <a:t>1.2 Example: Old Way</a:t>
            </a:r>
            <a:endParaRPr b="0" lang="en-US" sz="1400" spc="-1" strike="noStrike">
              <a:solidFill>
                <a:srgbClr val="000000"/>
              </a:solidFill>
              <a:uFill>
                <a:solidFill>
                  <a:srgbClr val="ffffff"/>
                </a:solidFill>
              </a:uFill>
              <a:latin typeface="Arial"/>
            </a:endParaRPr>
          </a:p>
        </p:txBody>
      </p:sp>
      <p:sp>
        <p:nvSpPr>
          <p:cNvPr id="163" name="TextShape 2"/>
          <p:cNvSpPr txBox="1"/>
          <p:nvPr/>
        </p:nvSpPr>
        <p:spPr>
          <a:xfrm>
            <a:off x="535680" y="1480320"/>
            <a:ext cx="8052840" cy="3067200"/>
          </a:xfrm>
          <a:prstGeom prst="rect">
            <a:avLst/>
          </a:prstGeom>
          <a:noFill/>
          <a:ln>
            <a:noFill/>
          </a:ln>
        </p:spPr>
        <p:txBody>
          <a:bodyPr tIns="91440" bIns="91440"/>
          <a:p>
            <a:pPr>
              <a:lnSpc>
                <a:spcPct val="100000"/>
              </a:lnSpc>
            </a:pPr>
            <a:r>
              <a:rPr b="0" lang="en-US" sz="1800" spc="-1" strike="noStrike">
                <a:solidFill>
                  <a:srgbClr val="000000"/>
                </a:solidFill>
                <a:uFill>
                  <a:solidFill>
                    <a:srgbClr val="ffffff"/>
                  </a:solidFill>
                </a:uFill>
                <a:latin typeface="Raleway"/>
                <a:ea typeface="Raleway"/>
              </a:rPr>
              <a:t>In this example the program is simple, but because everything is hardcoded, you can’t use it to display messages dynamically.</a:t>
            </a:r>
            <a:r>
              <a:rPr b="0" lang="en-US" sz="1800" spc="-1" strike="noStrike">
                <a:solidFill>
                  <a:srgbClr val="000000"/>
                </a:solidFill>
                <a:uFill>
                  <a:solidFill>
                    <a:srgbClr val="ffffff"/>
                  </a:solidFill>
                </a:uFill>
                <a:latin typeface="Raleway"/>
                <a:ea typeface="Raleway"/>
              </a:rPr>
              <a:t>
</a:t>
            </a:r>
            <a:r>
              <a:rPr b="0" lang="en-US" sz="1800" spc="-1" strike="noStrike">
                <a:solidFill>
                  <a:srgbClr val="000000"/>
                </a:solidFill>
                <a:uFill>
                  <a:solidFill>
                    <a:srgbClr val="ffffff"/>
                  </a:solidFill>
                </a:uFill>
                <a:latin typeface="Raleway"/>
                <a:ea typeface="Raleway"/>
              </a:rPr>
              <a:t>
</a:t>
            </a:r>
            <a:r>
              <a:rPr b="0" lang="en-US" sz="1800" spc="-1" strike="noStrike">
                <a:solidFill>
                  <a:srgbClr val="000000"/>
                </a:solidFill>
                <a:uFill>
                  <a:solidFill>
                    <a:srgbClr val="ffffff"/>
                  </a:solidFill>
                </a:uFill>
                <a:latin typeface="Raleway"/>
                <a:ea typeface="Raleway"/>
              </a:rPr>
              <a:t>Say you wanted to change the formatting, the content, or</a:t>
            </a:r>
            <a:r>
              <a:rPr b="0" lang="en-US" sz="1800" spc="-1" strike="noStrike">
                <a:solidFill>
                  <a:srgbClr val="000000"/>
                </a:solidFill>
                <a:uFill>
                  <a:solidFill>
                    <a:srgbClr val="ffffff"/>
                  </a:solidFill>
                </a:uFill>
                <a:latin typeface="Raleway"/>
                <a:ea typeface="Raleway"/>
              </a:rPr>
              <a:t>
</a:t>
            </a:r>
            <a:r>
              <a:rPr b="0" lang="en-US" sz="1800" spc="-1" strike="noStrike">
                <a:solidFill>
                  <a:srgbClr val="000000"/>
                </a:solidFill>
                <a:uFill>
                  <a:solidFill>
                    <a:srgbClr val="ffffff"/>
                  </a:solidFill>
                </a:uFill>
                <a:latin typeface="Raleway"/>
                <a:ea typeface="Raleway"/>
              </a:rPr>
              <a:t>perhaps the target element; you’d need to rewrite this entire expression.</a:t>
            </a:r>
            <a:r>
              <a:rPr b="0" lang="en-US" sz="1800" spc="-1" strike="noStrike">
                <a:solidFill>
                  <a:srgbClr val="000000"/>
                </a:solidFill>
                <a:uFill>
                  <a:solidFill>
                    <a:srgbClr val="ffffff"/>
                  </a:solidFill>
                </a:uFill>
                <a:latin typeface="Raleway"/>
                <a:ea typeface="Raleway"/>
              </a:rPr>
              <a:t>
</a:t>
            </a:r>
            <a:r>
              <a:rPr b="0" lang="en-US" sz="1800" spc="-1" strike="noStrike">
                <a:solidFill>
                  <a:srgbClr val="000000"/>
                </a:solidFill>
                <a:uFill>
                  <a:solidFill>
                    <a:srgbClr val="ffffff"/>
                  </a:solidFill>
                </a:uFill>
                <a:latin typeface="Raleway"/>
                <a:ea typeface="Raleway"/>
              </a:rPr>
              <a:t>
</a:t>
            </a:r>
            <a:r>
              <a:rPr b="0" lang="en-US" sz="1800" spc="-1" strike="noStrike">
                <a:solidFill>
                  <a:srgbClr val="000000"/>
                </a:solidFill>
                <a:uFill>
                  <a:solidFill>
                    <a:srgbClr val="ffffff"/>
                  </a:solidFill>
                </a:uFill>
                <a:latin typeface="Raleway"/>
                <a:ea typeface="Raleway"/>
              </a:rPr>
              <a:t>document.querySelector('#mydiv').innerHTML = '&lt;h1&gt;Hello World&lt;/h1&gt;';</a:t>
            </a:r>
            <a:endParaRPr b="0" lang="en-US" sz="14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535680" y="712080"/>
            <a:ext cx="7863120" cy="767520"/>
          </a:xfrm>
          <a:prstGeom prst="rect">
            <a:avLst/>
          </a:prstGeom>
          <a:noFill/>
          <a:ln>
            <a:noFill/>
          </a:ln>
        </p:spPr>
        <p:txBody>
          <a:bodyPr tIns="91440" bIns="91440"/>
          <a:p>
            <a:pPr>
              <a:lnSpc>
                <a:spcPct val="100000"/>
              </a:lnSpc>
            </a:pPr>
            <a:r>
              <a:rPr b="1" lang="en-US" sz="3600" spc="-1" strike="noStrike">
                <a:solidFill>
                  <a:srgbClr val="f46524"/>
                </a:solidFill>
                <a:uFill>
                  <a:solidFill>
                    <a:srgbClr val="ffffff"/>
                  </a:solidFill>
                </a:uFill>
                <a:latin typeface="Raleway"/>
                <a:ea typeface="Raleway"/>
              </a:rPr>
              <a:t>1.2 Example: Somewhat Functional</a:t>
            </a:r>
            <a:endParaRPr b="0" lang="en-US" sz="1400" spc="-1" strike="noStrike">
              <a:solidFill>
                <a:srgbClr val="000000"/>
              </a:solidFill>
              <a:uFill>
                <a:solidFill>
                  <a:srgbClr val="ffffff"/>
                </a:solidFill>
              </a:uFill>
              <a:latin typeface="Arial"/>
            </a:endParaRPr>
          </a:p>
        </p:txBody>
      </p:sp>
      <p:sp>
        <p:nvSpPr>
          <p:cNvPr id="165" name="TextShape 2"/>
          <p:cNvSpPr txBox="1"/>
          <p:nvPr/>
        </p:nvSpPr>
        <p:spPr>
          <a:xfrm>
            <a:off x="535680" y="1480320"/>
            <a:ext cx="8052840" cy="3067200"/>
          </a:xfrm>
          <a:prstGeom prst="rect">
            <a:avLst/>
          </a:prstGeom>
          <a:noFill/>
          <a:ln>
            <a:noFill/>
          </a:ln>
        </p:spPr>
        <p:txBody>
          <a:bodyPr tIns="91440" bIns="91440"/>
          <a:p>
            <a:pPr>
              <a:lnSpc>
                <a:spcPct val="100000"/>
              </a:lnSpc>
            </a:pPr>
            <a:r>
              <a:rPr b="0" lang="en-US" sz="1800" spc="-1" strike="noStrike">
                <a:solidFill>
                  <a:srgbClr val="000000"/>
                </a:solidFill>
                <a:uFill>
                  <a:solidFill>
                    <a:srgbClr val="ffffff"/>
                  </a:solidFill>
                </a:uFill>
                <a:latin typeface="Raleway"/>
                <a:ea typeface="Raleway"/>
              </a:rPr>
              <a:t>An improvement, indeed, but still not a completely reusable piece of code</a:t>
            </a:r>
            <a:r>
              <a:rPr b="0" lang="en-US" sz="1800" spc="-1" strike="noStrike">
                <a:solidFill>
                  <a:srgbClr val="000000"/>
                </a:solidFill>
                <a:uFill>
                  <a:solidFill>
                    <a:srgbClr val="ffffff"/>
                  </a:solidFill>
                </a:uFill>
                <a:latin typeface="Raleway"/>
                <a:ea typeface="Raleway"/>
              </a:rPr>
              <a:t>
</a:t>
            </a:r>
            <a:r>
              <a:rPr b="0" lang="en-US" sz="1800" spc="-1" strike="noStrike">
                <a:solidFill>
                  <a:srgbClr val="000000"/>
                </a:solidFill>
                <a:uFill>
                  <a:solidFill>
                    <a:srgbClr val="ffffff"/>
                  </a:solidFill>
                </a:uFill>
                <a:latin typeface="Raleway"/>
                <a:ea typeface="Raleway"/>
              </a:rPr>
              <a:t>
</a:t>
            </a:r>
            <a:r>
              <a:rPr b="0" lang="en-US" sz="1600" spc="-1" strike="noStrike">
                <a:solidFill>
                  <a:srgbClr val="000000"/>
                </a:solidFill>
                <a:uFill>
                  <a:solidFill>
                    <a:srgbClr val="ffffff"/>
                  </a:solidFill>
                </a:uFill>
                <a:latin typeface="Raleway"/>
                <a:ea typeface="Raleway"/>
              </a:rPr>
              <a:t>function printMessage(elementId, format, message){</a:t>
            </a:r>
            <a:r>
              <a:rPr b="0" lang="en-US" sz="1600" spc="-1" strike="noStrike">
                <a:solidFill>
                  <a:srgbClr val="000000"/>
                </a:solidFill>
                <a:uFill>
                  <a:solidFill>
                    <a:srgbClr val="ffffff"/>
                  </a:solidFill>
                </a:uFill>
                <a:latin typeface="Raleway"/>
                <a:ea typeface="Raleway"/>
              </a:rPr>
              <a:t>
</a:t>
            </a:r>
            <a:r>
              <a:rPr b="0" lang="en-US" sz="1600" spc="-1" strike="noStrike">
                <a:solidFill>
                  <a:srgbClr val="000000"/>
                </a:solidFill>
                <a:uFill>
                  <a:solidFill>
                    <a:srgbClr val="ffffff"/>
                  </a:solidFill>
                </a:uFill>
                <a:latin typeface="Raleway"/>
                <a:ea typeface="Raleway"/>
              </a:rPr>
              <a:t>                      document.querySelector('#'+elementId).innerHTML = '&lt;'+format+'&gt;'+message+'&lt;/'+format+'&gt;'</a:t>
            </a:r>
            <a:r>
              <a:rPr b="0" lang="en-US" sz="1600" spc="-1" strike="noStrike">
                <a:solidFill>
                  <a:srgbClr val="000000"/>
                </a:solidFill>
                <a:uFill>
                  <a:solidFill>
                    <a:srgbClr val="ffffff"/>
                  </a:solidFill>
                </a:uFill>
                <a:latin typeface="Raleway"/>
                <a:ea typeface="Raleway"/>
              </a:rPr>
              <a:t>
</a:t>
            </a:r>
            <a:r>
              <a:rPr b="0" lang="en-US" sz="1600" spc="-1" strike="noStrike">
                <a:solidFill>
                  <a:srgbClr val="000000"/>
                </a:solidFill>
                <a:uFill>
                  <a:solidFill>
                    <a:srgbClr val="ffffff"/>
                  </a:solidFill>
                </a:uFill>
                <a:latin typeface="Raleway"/>
                <a:ea typeface="Raleway"/>
              </a:rPr>
              <a:t>}</a:t>
            </a:r>
            <a:r>
              <a:rPr b="0" lang="en-US" sz="1600" spc="-1" strike="noStrike">
                <a:solidFill>
                  <a:srgbClr val="000000"/>
                </a:solidFill>
                <a:uFill>
                  <a:solidFill>
                    <a:srgbClr val="ffffff"/>
                  </a:solidFill>
                </a:uFill>
                <a:latin typeface="Raleway"/>
                <a:ea typeface="Raleway"/>
              </a:rPr>
              <a:t>
</a:t>
            </a:r>
            <a:r>
              <a:rPr b="0" lang="en-US" sz="1600" spc="-1" strike="noStrike">
                <a:solidFill>
                  <a:srgbClr val="000000"/>
                </a:solidFill>
                <a:uFill>
                  <a:solidFill>
                    <a:srgbClr val="ffffff"/>
                  </a:solidFill>
                </a:uFill>
                <a:latin typeface="Raleway"/>
                <a:ea typeface="Raleway"/>
              </a:rPr>
              <a:t>
</a:t>
            </a:r>
            <a:r>
              <a:rPr b="0" lang="en-US" sz="1600" spc="-1" strike="noStrike">
                <a:solidFill>
                  <a:srgbClr val="000000"/>
                </a:solidFill>
                <a:uFill>
                  <a:solidFill>
                    <a:srgbClr val="ffffff"/>
                  </a:solidFill>
                </a:uFill>
                <a:latin typeface="Raleway"/>
                <a:ea typeface="Raleway"/>
              </a:rPr>
              <a:t>printMessage("mydiv1","h1","Hello")</a:t>
            </a:r>
            <a:r>
              <a:rPr b="0" lang="en-US" sz="1600" spc="-1" strike="noStrike">
                <a:solidFill>
                  <a:srgbClr val="000000"/>
                </a:solidFill>
                <a:uFill>
                  <a:solidFill>
                    <a:srgbClr val="ffffff"/>
                  </a:solidFill>
                </a:uFill>
                <a:latin typeface="Raleway"/>
                <a:ea typeface="Raleway"/>
              </a:rPr>
              <a:t>
</a:t>
            </a:r>
            <a:r>
              <a:rPr b="0" lang="en-US" sz="1600" spc="-1" strike="noStrike">
                <a:solidFill>
                  <a:srgbClr val="000000"/>
                </a:solidFill>
                <a:uFill>
                  <a:solidFill>
                    <a:srgbClr val="ffffff"/>
                  </a:solidFill>
                </a:uFill>
                <a:latin typeface="Raleway"/>
                <a:ea typeface="Raleway"/>
              </a:rPr>
              <a:t>printMessage("mydiv","h2","Hello World")</a:t>
            </a:r>
            <a:endParaRPr b="0" lang="en-US" sz="14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535680" y="712080"/>
            <a:ext cx="7863120" cy="767520"/>
          </a:xfrm>
          <a:prstGeom prst="rect">
            <a:avLst/>
          </a:prstGeom>
          <a:noFill/>
          <a:ln>
            <a:noFill/>
          </a:ln>
        </p:spPr>
        <p:txBody>
          <a:bodyPr tIns="91440" bIns="91440"/>
          <a:p>
            <a:pPr>
              <a:lnSpc>
                <a:spcPct val="100000"/>
              </a:lnSpc>
            </a:pPr>
            <a:r>
              <a:rPr b="1" lang="en-US" sz="3600" spc="-1" strike="noStrike">
                <a:solidFill>
                  <a:srgbClr val="f46524"/>
                </a:solidFill>
                <a:uFill>
                  <a:solidFill>
                    <a:srgbClr val="ffffff"/>
                  </a:solidFill>
                </a:uFill>
                <a:latin typeface="Raleway"/>
                <a:ea typeface="Raleway"/>
              </a:rPr>
              <a:t>1.2 Fundamental Concepts of FP</a:t>
            </a:r>
            <a:endParaRPr b="0" lang="en-US" sz="1400" spc="-1" strike="noStrike">
              <a:solidFill>
                <a:srgbClr val="000000"/>
              </a:solidFill>
              <a:uFill>
                <a:solidFill>
                  <a:srgbClr val="ffffff"/>
                </a:solidFill>
              </a:uFill>
              <a:latin typeface="Arial"/>
            </a:endParaRPr>
          </a:p>
        </p:txBody>
      </p:sp>
      <p:sp>
        <p:nvSpPr>
          <p:cNvPr id="167" name="TextShape 2"/>
          <p:cNvSpPr txBox="1"/>
          <p:nvPr/>
        </p:nvSpPr>
        <p:spPr>
          <a:xfrm>
            <a:off x="535680" y="1480320"/>
            <a:ext cx="8052840" cy="3067200"/>
          </a:xfrm>
          <a:prstGeom prst="rect">
            <a:avLst/>
          </a:prstGeom>
          <a:noFill/>
          <a:ln>
            <a:noFill/>
          </a:ln>
        </p:spPr>
        <p:txBody>
          <a:bodyPr tIns="91440" bIns="91440"/>
          <a:p>
            <a:pPr>
              <a:lnSpc>
                <a:spcPct val="100000"/>
              </a:lnSpc>
            </a:pPr>
            <a:r>
              <a:rPr b="0" lang="en-US" sz="1800" spc="-1" strike="noStrike">
                <a:solidFill>
                  <a:srgbClr val="000000"/>
                </a:solidFill>
                <a:uFill>
                  <a:solidFill>
                    <a:srgbClr val="ffffff"/>
                  </a:solidFill>
                </a:uFill>
                <a:latin typeface="Raleway"/>
                <a:ea typeface="Raleway"/>
              </a:rPr>
              <a:t>In order to fully understand functional programming,</a:t>
            </a:r>
            <a:r>
              <a:rPr b="0" lang="en-US" sz="1800" spc="-1" strike="noStrike">
                <a:solidFill>
                  <a:srgbClr val="000000"/>
                </a:solidFill>
                <a:uFill>
                  <a:solidFill>
                    <a:srgbClr val="ffffff"/>
                  </a:solidFill>
                </a:uFill>
                <a:latin typeface="Raleway"/>
                <a:ea typeface="Raleway"/>
              </a:rPr>
              <a:t>
</a:t>
            </a:r>
            <a:r>
              <a:rPr b="0" lang="en-US" sz="1800" spc="-1" strike="noStrike">
                <a:solidFill>
                  <a:srgbClr val="000000"/>
                </a:solidFill>
                <a:uFill>
                  <a:solidFill>
                    <a:srgbClr val="ffffff"/>
                  </a:solidFill>
                </a:uFill>
                <a:latin typeface="Raleway"/>
                <a:ea typeface="Raleway"/>
              </a:rPr>
              <a:t>first you must learn the fundamental concepts on which it’s based:</a:t>
            </a:r>
            <a:r>
              <a:rPr b="0" lang="en-US" sz="1800" spc="-1" strike="noStrike">
                <a:solidFill>
                  <a:srgbClr val="000000"/>
                </a:solidFill>
                <a:uFill>
                  <a:solidFill>
                    <a:srgbClr val="ffffff"/>
                  </a:solidFill>
                </a:uFill>
                <a:latin typeface="Raleway"/>
                <a:ea typeface="Raleway"/>
              </a:rPr>
              <a:t>
</a:t>
            </a:r>
            <a:r>
              <a:rPr b="0" lang="en-US" sz="1800" spc="-1" strike="noStrike">
                <a:solidFill>
                  <a:srgbClr val="000000"/>
                </a:solidFill>
                <a:uFill>
                  <a:solidFill>
                    <a:srgbClr val="ffffff"/>
                  </a:solidFill>
                </a:uFill>
                <a:latin typeface="Raleway"/>
                <a:ea typeface="Raleway"/>
              </a:rPr>
              <a:t>■ Declarative programming</a:t>
            </a:r>
            <a:r>
              <a:rPr b="0" lang="en-US" sz="1800" spc="-1" strike="noStrike">
                <a:solidFill>
                  <a:srgbClr val="000000"/>
                </a:solidFill>
                <a:uFill>
                  <a:solidFill>
                    <a:srgbClr val="ffffff"/>
                  </a:solidFill>
                </a:uFill>
                <a:latin typeface="Raleway"/>
                <a:ea typeface="Raleway"/>
              </a:rPr>
              <a:t>
</a:t>
            </a:r>
            <a:r>
              <a:rPr b="0" lang="en-US" sz="1800" spc="-1" strike="noStrike">
                <a:solidFill>
                  <a:srgbClr val="000000"/>
                </a:solidFill>
                <a:uFill>
                  <a:solidFill>
                    <a:srgbClr val="ffffff"/>
                  </a:solidFill>
                </a:uFill>
                <a:latin typeface="Raleway"/>
                <a:ea typeface="Raleway"/>
              </a:rPr>
              <a:t>■ Pure functions</a:t>
            </a:r>
            <a:r>
              <a:rPr b="0" lang="en-US" sz="1800" spc="-1" strike="noStrike">
                <a:solidFill>
                  <a:srgbClr val="000000"/>
                </a:solidFill>
                <a:uFill>
                  <a:solidFill>
                    <a:srgbClr val="ffffff"/>
                  </a:solidFill>
                </a:uFill>
                <a:latin typeface="Raleway"/>
                <a:ea typeface="Raleway"/>
              </a:rPr>
              <a:t>
</a:t>
            </a:r>
            <a:r>
              <a:rPr b="0" lang="en-US" sz="1800" spc="-1" strike="noStrike">
                <a:solidFill>
                  <a:srgbClr val="000000"/>
                </a:solidFill>
                <a:uFill>
                  <a:solidFill>
                    <a:srgbClr val="ffffff"/>
                  </a:solidFill>
                </a:uFill>
                <a:latin typeface="Raleway"/>
                <a:ea typeface="Raleway"/>
              </a:rPr>
              <a:t>■ Referential transparency</a:t>
            </a:r>
            <a:r>
              <a:rPr b="0" lang="en-US" sz="1800" spc="-1" strike="noStrike">
                <a:solidFill>
                  <a:srgbClr val="000000"/>
                </a:solidFill>
                <a:uFill>
                  <a:solidFill>
                    <a:srgbClr val="ffffff"/>
                  </a:solidFill>
                </a:uFill>
                <a:latin typeface="Raleway"/>
                <a:ea typeface="Raleway"/>
              </a:rPr>
              <a:t>
</a:t>
            </a:r>
            <a:r>
              <a:rPr b="0" lang="en-US" sz="1800" spc="-1" strike="noStrike">
                <a:solidFill>
                  <a:srgbClr val="000000"/>
                </a:solidFill>
                <a:uFill>
                  <a:solidFill>
                    <a:srgbClr val="ffffff"/>
                  </a:solidFill>
                </a:uFill>
                <a:latin typeface="Raleway"/>
                <a:ea typeface="Raleway"/>
              </a:rPr>
              <a:t>■ Immutability</a:t>
            </a:r>
            <a:endParaRPr b="0" lang="en-US" sz="14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535680" y="712080"/>
            <a:ext cx="7957800" cy="767520"/>
          </a:xfrm>
          <a:prstGeom prst="rect">
            <a:avLst/>
          </a:prstGeom>
          <a:noFill/>
          <a:ln>
            <a:noFill/>
          </a:ln>
        </p:spPr>
        <p:txBody>
          <a:bodyPr tIns="91440" bIns="91440"/>
          <a:p>
            <a:pPr>
              <a:lnSpc>
                <a:spcPct val="100000"/>
              </a:lnSpc>
            </a:pPr>
            <a:r>
              <a:rPr b="1" lang="en-US" sz="3600" spc="-1" strike="noStrike">
                <a:solidFill>
                  <a:srgbClr val="f46524"/>
                </a:solidFill>
                <a:uFill>
                  <a:solidFill>
                    <a:srgbClr val="ffffff"/>
                  </a:solidFill>
                </a:uFill>
                <a:latin typeface="Raleway"/>
                <a:ea typeface="Raleway"/>
              </a:rPr>
              <a:t>1.2.1 Programming Paradigms</a:t>
            </a:r>
            <a:endParaRPr b="0" lang="en-US" sz="1400" spc="-1" strike="noStrike">
              <a:solidFill>
                <a:srgbClr val="000000"/>
              </a:solidFill>
              <a:uFill>
                <a:solidFill>
                  <a:srgbClr val="ffffff"/>
                </a:solidFill>
              </a:uFill>
              <a:latin typeface="Arial"/>
            </a:endParaRPr>
          </a:p>
        </p:txBody>
      </p:sp>
      <p:sp>
        <p:nvSpPr>
          <p:cNvPr id="169" name="TextShape 2"/>
          <p:cNvSpPr txBox="1"/>
          <p:nvPr/>
        </p:nvSpPr>
        <p:spPr>
          <a:xfrm>
            <a:off x="535680" y="1480320"/>
            <a:ext cx="8052840" cy="3067200"/>
          </a:xfrm>
          <a:prstGeom prst="rect">
            <a:avLst/>
          </a:prstGeom>
          <a:noFill/>
          <a:ln>
            <a:noFill/>
          </a:ln>
        </p:spPr>
        <p:txBody>
          <a:bodyPr tIns="91440" bIns="91440"/>
          <a:p>
            <a:pPr>
              <a:lnSpc>
                <a:spcPct val="115000"/>
              </a:lnSpc>
            </a:pPr>
            <a:r>
              <a:rPr b="0" lang="en-US" sz="1150" spc="-1" strike="noStrike">
                <a:solidFill>
                  <a:srgbClr val="242729"/>
                </a:solidFill>
                <a:uFill>
                  <a:solidFill>
                    <a:srgbClr val="ffffff"/>
                  </a:solidFill>
                </a:uFill>
                <a:latin typeface="Arial"/>
                <a:ea typeface="Arial"/>
              </a:rPr>
              <a:t>A </a:t>
            </a:r>
            <a:r>
              <a:rPr b="0" lang="en-US" sz="1150" spc="-1" strike="noStrike" u="sng">
                <a:solidFill>
                  <a:srgbClr val="0277bd"/>
                </a:solidFill>
                <a:uFill>
                  <a:solidFill>
                    <a:srgbClr val="ffffff"/>
                  </a:solidFill>
                </a:uFill>
                <a:latin typeface="Arial"/>
                <a:ea typeface="Arial"/>
                <a:hlinkClick r:id="rId1"/>
              </a:rPr>
              <a:t>programming paradigm</a:t>
            </a:r>
            <a:r>
              <a:rPr b="0" lang="en-US" sz="1150" spc="-1" strike="noStrike">
                <a:solidFill>
                  <a:srgbClr val="242729"/>
                </a:solidFill>
                <a:uFill>
                  <a:solidFill>
                    <a:srgbClr val="ffffff"/>
                  </a:solidFill>
                </a:uFill>
                <a:latin typeface="Arial"/>
                <a:ea typeface="Arial"/>
              </a:rPr>
              <a:t> is a fundamental style of computer programming. There are four main paradigms: imperative, declarative, functional (which is considered a subset of the declarative paradigm) and object-oriented.</a:t>
            </a:r>
            <a:r>
              <a:rPr b="0" lang="en-US" sz="1150" spc="-1" strike="noStrike">
                <a:solidFill>
                  <a:srgbClr val="242729"/>
                </a:solidFill>
                <a:uFill>
                  <a:solidFill>
                    <a:srgbClr val="ffffff"/>
                  </a:solidFill>
                </a:uFill>
                <a:latin typeface="Arial"/>
                <a:ea typeface="Arial"/>
              </a:rPr>
              <a:t>
</a:t>
            </a:r>
            <a:r>
              <a:rPr b="0" lang="en-US" sz="1150" spc="-1" strike="noStrike" u="sng">
                <a:solidFill>
                  <a:srgbClr val="0277bd"/>
                </a:solidFill>
                <a:uFill>
                  <a:solidFill>
                    <a:srgbClr val="ffffff"/>
                  </a:solidFill>
                </a:uFill>
                <a:latin typeface="Arial"/>
                <a:ea typeface="Arial"/>
                <a:hlinkClick r:id="rId2"/>
              </a:rPr>
              <a:t>Declarative programming</a:t>
            </a:r>
            <a:r>
              <a:rPr b="0" lang="en-US" sz="1150" spc="-1" strike="noStrike">
                <a:solidFill>
                  <a:srgbClr val="242729"/>
                </a:solidFill>
                <a:uFill>
                  <a:solidFill>
                    <a:srgbClr val="ffffff"/>
                  </a:solidFill>
                </a:uFill>
                <a:latin typeface="Arial"/>
                <a:ea typeface="Arial"/>
              </a:rPr>
              <a:t> : (Declarative -&gt; </a:t>
            </a:r>
            <a:r>
              <a:rPr b="0" lang="en-US" sz="1000" spc="-1" strike="noStrike">
                <a:solidFill>
                  <a:srgbClr val="242729"/>
                </a:solidFill>
                <a:uFill>
                  <a:solidFill>
                    <a:srgbClr val="ffffff"/>
                  </a:solidFill>
                </a:uFill>
                <a:latin typeface="Courier New"/>
                <a:ea typeface="Courier New"/>
              </a:rPr>
              <a:t>what</a:t>
            </a:r>
            <a:r>
              <a:rPr b="0" lang="en-US" sz="1150" spc="-1" strike="noStrike">
                <a:solidFill>
                  <a:srgbClr val="242729"/>
                </a:solidFill>
                <a:uFill>
                  <a:solidFill>
                    <a:srgbClr val="ffffff"/>
                  </a:solidFill>
                </a:uFill>
                <a:latin typeface="Arial"/>
                <a:ea typeface="Arial"/>
              </a:rPr>
              <a:t> you want done) is a programming paradigm that expresses the logic of a computation(What do) without describing its control flow(How do). Some well-known examples of declarative domain specific languages (DSLs) include CSS, regular expressions, and a subset of SQL (SELECT queries, for example)</a:t>
            </a:r>
            <a:r>
              <a:rPr b="0" lang="en-US" sz="1150" spc="-1" strike="noStrike">
                <a:solidFill>
                  <a:srgbClr val="242729"/>
                </a:solidFill>
                <a:uFill>
                  <a:solidFill>
                    <a:srgbClr val="ffffff"/>
                  </a:solidFill>
                </a:uFill>
                <a:latin typeface="Arial"/>
                <a:ea typeface="Arial"/>
              </a:rPr>
              <a:t>
</a:t>
            </a:r>
            <a:r>
              <a:rPr b="0" lang="en-US" sz="1150" spc="-1" strike="noStrike" u="sng">
                <a:solidFill>
                  <a:srgbClr val="0277bd"/>
                </a:solidFill>
                <a:uFill>
                  <a:solidFill>
                    <a:srgbClr val="ffffff"/>
                  </a:solidFill>
                </a:uFill>
                <a:latin typeface="Arial"/>
                <a:ea typeface="Arial"/>
                <a:hlinkClick r:id="rId3"/>
              </a:rPr>
              <a:t>Imperative programming</a:t>
            </a:r>
            <a:r>
              <a:rPr b="0" lang="en-US" sz="1150" spc="-1" strike="noStrike">
                <a:solidFill>
                  <a:srgbClr val="242729"/>
                </a:solidFill>
                <a:uFill>
                  <a:solidFill>
                    <a:srgbClr val="ffffff"/>
                  </a:solidFill>
                </a:uFill>
                <a:latin typeface="Arial"/>
                <a:ea typeface="Arial"/>
              </a:rPr>
              <a:t> : (Imperative -&gt; </a:t>
            </a:r>
            <a:r>
              <a:rPr b="0" lang="en-US" sz="1000" spc="-1" strike="noStrike">
                <a:solidFill>
                  <a:srgbClr val="242729"/>
                </a:solidFill>
                <a:uFill>
                  <a:solidFill>
                    <a:srgbClr val="ffffff"/>
                  </a:solidFill>
                </a:uFill>
                <a:latin typeface="Courier New"/>
                <a:ea typeface="Courier New"/>
              </a:rPr>
              <a:t>how</a:t>
            </a:r>
            <a:r>
              <a:rPr b="0" lang="en-US" sz="1150" spc="-1" strike="noStrike">
                <a:solidFill>
                  <a:srgbClr val="242729"/>
                </a:solidFill>
                <a:uFill>
                  <a:solidFill>
                    <a:srgbClr val="ffffff"/>
                  </a:solidFill>
                </a:uFill>
                <a:latin typeface="Arial"/>
                <a:ea typeface="Arial"/>
              </a:rPr>
              <a:t> you want it done) is a programming paradigm that describes computation in terms of statements that change a program state. Imperative programming tells the computer, in great detail, how to perform a certain task.</a:t>
            </a:r>
            <a:r>
              <a:rPr b="0" lang="en-US" sz="1150" spc="-1" strike="noStrike">
                <a:solidFill>
                  <a:srgbClr val="242729"/>
                </a:solidFill>
                <a:uFill>
                  <a:solidFill>
                    <a:srgbClr val="ffffff"/>
                  </a:solidFill>
                </a:uFill>
                <a:latin typeface="Arial"/>
                <a:ea typeface="Arial"/>
              </a:rPr>
              <a:t>
</a:t>
            </a:r>
            <a:r>
              <a:rPr b="0" lang="en-US" sz="1150" spc="-1" strike="noStrike">
                <a:solidFill>
                  <a:srgbClr val="242729"/>
                </a:solidFill>
                <a:uFill>
                  <a:solidFill>
                    <a:srgbClr val="ffffff"/>
                  </a:solidFill>
                </a:uFill>
                <a:latin typeface="Arial"/>
                <a:ea typeface="Arial"/>
              </a:rPr>
              <a:t>
</a:t>
            </a:r>
            <a:r>
              <a:rPr b="0" lang="en-US" sz="1150" spc="-1" strike="noStrike" u="sng">
                <a:solidFill>
                  <a:srgbClr val="005999"/>
                </a:solidFill>
                <a:uFill>
                  <a:solidFill>
                    <a:srgbClr val="ffffff"/>
                  </a:solidFill>
                </a:uFill>
                <a:latin typeface="Arial"/>
                <a:ea typeface="Arial"/>
              </a:rPr>
              <a:t>Functional programming </a:t>
            </a:r>
            <a:r>
              <a:rPr b="0" lang="en-US" sz="1150" spc="-1" strike="noStrike">
                <a:solidFill>
                  <a:srgbClr val="242729"/>
                </a:solidFill>
                <a:uFill>
                  <a:solidFill>
                    <a:srgbClr val="ffffff"/>
                  </a:solidFill>
                </a:uFill>
                <a:latin typeface="Arial"/>
                <a:ea typeface="Arial"/>
              </a:rPr>
              <a:t>: is a programming paradigm that treats computation as the evaluation of mathematical functions and avoids state and mutable data. It emphasizes the application of functions, in contrast to the imperative programming style, which emphasizes changes in state. In a pure functional language, such as Haskell, all functions are without side effects, and state changes are only represented as functions that transform the state.</a:t>
            </a:r>
            <a:r>
              <a:rPr b="0" lang="en-US" sz="1150" spc="-1" strike="noStrike">
                <a:solidFill>
                  <a:srgbClr val="242729"/>
                </a:solidFill>
                <a:uFill>
                  <a:solidFill>
                    <a:srgbClr val="ffffff"/>
                  </a:solidFill>
                </a:uFill>
                <a:latin typeface="Arial"/>
                <a:ea typeface="Arial"/>
              </a:rPr>
              <a:t>
</a:t>
            </a:r>
            <a:endParaRPr b="0" lang="en-US" sz="14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173</TotalTime>
  <Application>LibreOffice/5.1.4.2$Linux_X86_64 LibreOffice_project/10m0$Build-2</Application>
  <Words>1334</Words>
  <Paragraphs>146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2017-06-03T22:01:34Z</dcterms:modified>
  <cp:revision>15</cp:revision>
  <dc:subject/>
  <dc:title>Advance Javascript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32</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32</vt:i4>
  </property>
</Properties>
</file>