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37"/>
  </p:notesMasterIdLst>
  <p:sldIdLst>
    <p:sldId id="376" r:id="rId2"/>
    <p:sldId id="354" r:id="rId3"/>
    <p:sldId id="373" r:id="rId4"/>
    <p:sldId id="257" r:id="rId5"/>
    <p:sldId id="258" r:id="rId6"/>
    <p:sldId id="356" r:id="rId7"/>
    <p:sldId id="374" r:id="rId8"/>
    <p:sldId id="259" r:id="rId9"/>
    <p:sldId id="372" r:id="rId10"/>
    <p:sldId id="261" r:id="rId11"/>
    <p:sldId id="375" r:id="rId12"/>
    <p:sldId id="264" r:id="rId13"/>
    <p:sldId id="371" r:id="rId14"/>
    <p:sldId id="361" r:id="rId15"/>
    <p:sldId id="362" r:id="rId16"/>
    <p:sldId id="363" r:id="rId17"/>
    <p:sldId id="364" r:id="rId18"/>
    <p:sldId id="358" r:id="rId19"/>
    <p:sldId id="384" r:id="rId20"/>
    <p:sldId id="383" r:id="rId21"/>
    <p:sldId id="366" r:id="rId22"/>
    <p:sldId id="382" r:id="rId23"/>
    <p:sldId id="378" r:id="rId24"/>
    <p:sldId id="357" r:id="rId25"/>
    <p:sldId id="270" r:id="rId26"/>
    <p:sldId id="368" r:id="rId27"/>
    <p:sldId id="272" r:id="rId28"/>
    <p:sldId id="276" r:id="rId29"/>
    <p:sldId id="379" r:id="rId30"/>
    <p:sldId id="359" r:id="rId31"/>
    <p:sldId id="380" r:id="rId32"/>
    <p:sldId id="381" r:id="rId33"/>
    <p:sldId id="385" r:id="rId34"/>
    <p:sldId id="386" r:id="rId35"/>
    <p:sldId id="360" r:id="rId36"/>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ctr"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ctr"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ctr"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ctr"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44493-A15D-448E-A6FC-0A18EEF04FC2}" v="10" dt="2023-02-07T03:22:56.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28" autoAdjust="0"/>
  </p:normalViewPr>
  <p:slideViewPr>
    <p:cSldViewPr snapToGrid="0">
      <p:cViewPr varScale="1">
        <p:scale>
          <a:sx n="70" d="100"/>
          <a:sy n="70" d="100"/>
        </p:scale>
        <p:origin x="13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32544493-A15D-448E-A6FC-0A18EEF04FC2}"/>
    <pc:docChg chg="undo custSel addSld delSld modSld">
      <pc:chgData name="Juena Ahmed Noshin" userId="df4442bb-949b-4849-8a28-5716394ec665" providerId="ADAL" clId="{32544493-A15D-448E-A6FC-0A18EEF04FC2}" dt="2023-02-08T11:43:33.737" v="457" actId="1076"/>
      <pc:docMkLst>
        <pc:docMk/>
      </pc:docMkLst>
      <pc:sldChg chg="add">
        <pc:chgData name="Juena Ahmed Noshin" userId="df4442bb-949b-4849-8a28-5716394ec665" providerId="ADAL" clId="{32544493-A15D-448E-A6FC-0A18EEF04FC2}" dt="2023-02-07T02:25:27.770" v="25"/>
        <pc:sldMkLst>
          <pc:docMk/>
          <pc:sldMk cId="0" sldId="270"/>
        </pc:sldMkLst>
      </pc:sldChg>
      <pc:sldChg chg="add">
        <pc:chgData name="Juena Ahmed Noshin" userId="df4442bb-949b-4849-8a28-5716394ec665" providerId="ADAL" clId="{32544493-A15D-448E-A6FC-0A18EEF04FC2}" dt="2023-02-07T02:25:27.770" v="25"/>
        <pc:sldMkLst>
          <pc:docMk/>
          <pc:sldMk cId="0" sldId="272"/>
        </pc:sldMkLst>
      </pc:sldChg>
      <pc:sldChg chg="add">
        <pc:chgData name="Juena Ahmed Noshin" userId="df4442bb-949b-4849-8a28-5716394ec665" providerId="ADAL" clId="{32544493-A15D-448E-A6FC-0A18EEF04FC2}" dt="2023-02-07T02:25:27.770" v="25"/>
        <pc:sldMkLst>
          <pc:docMk/>
          <pc:sldMk cId="0" sldId="276"/>
        </pc:sldMkLst>
      </pc:sldChg>
      <pc:sldChg chg="add del modTransition">
        <pc:chgData name="Juena Ahmed Noshin" userId="df4442bb-949b-4849-8a28-5716394ec665" providerId="ADAL" clId="{32544493-A15D-448E-A6FC-0A18EEF04FC2}" dt="2023-02-07T02:29:18.319" v="67" actId="47"/>
        <pc:sldMkLst>
          <pc:docMk/>
          <pc:sldMk cId="2134390752" sldId="291"/>
        </pc:sldMkLst>
      </pc:sldChg>
      <pc:sldChg chg="add del">
        <pc:chgData name="Juena Ahmed Noshin" userId="df4442bb-949b-4849-8a28-5716394ec665" providerId="ADAL" clId="{32544493-A15D-448E-A6FC-0A18EEF04FC2}" dt="2023-02-07T03:14:39.328" v="418" actId="47"/>
        <pc:sldMkLst>
          <pc:docMk/>
          <pc:sldMk cId="0" sldId="353"/>
        </pc:sldMkLst>
      </pc:sldChg>
      <pc:sldChg chg="modSp mod">
        <pc:chgData name="Juena Ahmed Noshin" userId="df4442bb-949b-4849-8a28-5716394ec665" providerId="ADAL" clId="{32544493-A15D-448E-A6FC-0A18EEF04FC2}" dt="2023-02-07T03:23:36.663" v="452" actId="403"/>
        <pc:sldMkLst>
          <pc:docMk/>
          <pc:sldMk cId="0" sldId="354"/>
        </pc:sldMkLst>
        <pc:spChg chg="mod">
          <ac:chgData name="Juena Ahmed Noshin" userId="df4442bb-949b-4849-8a28-5716394ec665" providerId="ADAL" clId="{32544493-A15D-448E-A6FC-0A18EEF04FC2}" dt="2023-02-07T03:23:36.663" v="452" actId="403"/>
          <ac:spMkLst>
            <pc:docMk/>
            <pc:sldMk cId="0" sldId="354"/>
            <ac:spMk id="3" creationId="{00000000-0000-0000-0000-000000000000}"/>
          </ac:spMkLst>
        </pc:spChg>
      </pc:sldChg>
      <pc:sldChg chg="add del">
        <pc:chgData name="Juena Ahmed Noshin" userId="df4442bb-949b-4849-8a28-5716394ec665" providerId="ADAL" clId="{32544493-A15D-448E-A6FC-0A18EEF04FC2}" dt="2023-02-07T03:16:04.344" v="433" actId="47"/>
        <pc:sldMkLst>
          <pc:docMk/>
          <pc:sldMk cId="0" sldId="355"/>
        </pc:sldMkLst>
      </pc:sldChg>
      <pc:sldChg chg="add">
        <pc:chgData name="Juena Ahmed Noshin" userId="df4442bb-949b-4849-8a28-5716394ec665" providerId="ADAL" clId="{32544493-A15D-448E-A6FC-0A18EEF04FC2}" dt="2023-02-07T02:25:27.770" v="25"/>
        <pc:sldMkLst>
          <pc:docMk/>
          <pc:sldMk cId="0" sldId="357"/>
        </pc:sldMkLst>
      </pc:sldChg>
      <pc:sldChg chg="add">
        <pc:chgData name="Juena Ahmed Noshin" userId="df4442bb-949b-4849-8a28-5716394ec665" providerId="ADAL" clId="{32544493-A15D-448E-A6FC-0A18EEF04FC2}" dt="2023-02-07T02:25:27.770" v="25"/>
        <pc:sldMkLst>
          <pc:docMk/>
          <pc:sldMk cId="0" sldId="359"/>
        </pc:sldMkLst>
      </pc:sldChg>
      <pc:sldChg chg="add del">
        <pc:chgData name="Juena Ahmed Noshin" userId="df4442bb-949b-4849-8a28-5716394ec665" providerId="ADAL" clId="{32544493-A15D-448E-A6FC-0A18EEF04FC2}" dt="2023-02-07T02:27:51.733" v="28" actId="2696"/>
        <pc:sldMkLst>
          <pc:docMk/>
          <pc:sldMk cId="0" sldId="366"/>
        </pc:sldMkLst>
      </pc:sldChg>
      <pc:sldChg chg="add">
        <pc:chgData name="Juena Ahmed Noshin" userId="df4442bb-949b-4849-8a28-5716394ec665" providerId="ADAL" clId="{32544493-A15D-448E-A6FC-0A18EEF04FC2}" dt="2023-02-07T02:25:27.770" v="25"/>
        <pc:sldMkLst>
          <pc:docMk/>
          <pc:sldMk cId="0" sldId="368"/>
        </pc:sldMkLst>
      </pc:sldChg>
      <pc:sldChg chg="modSp add mod">
        <pc:chgData name="Juena Ahmed Noshin" userId="df4442bb-949b-4849-8a28-5716394ec665" providerId="ADAL" clId="{32544493-A15D-448E-A6FC-0A18EEF04FC2}" dt="2023-02-07T02:24:32.173" v="23" actId="20577"/>
        <pc:sldMkLst>
          <pc:docMk/>
          <pc:sldMk cId="0" sldId="376"/>
        </pc:sldMkLst>
        <pc:spChg chg="mod">
          <ac:chgData name="Juena Ahmed Noshin" userId="df4442bb-949b-4849-8a28-5716394ec665" providerId="ADAL" clId="{32544493-A15D-448E-A6FC-0A18EEF04FC2}" dt="2023-02-07T02:24:32.173" v="23" actId="20577"/>
          <ac:spMkLst>
            <pc:docMk/>
            <pc:sldMk cId="0" sldId="376"/>
            <ac:spMk id="5" creationId="{00000000-0000-0000-0000-000000000000}"/>
          </ac:spMkLst>
        </pc:spChg>
      </pc:sldChg>
      <pc:sldChg chg="modSp add del mod">
        <pc:chgData name="Juena Ahmed Noshin" userId="df4442bb-949b-4849-8a28-5716394ec665" providerId="ADAL" clId="{32544493-A15D-448E-A6FC-0A18EEF04FC2}" dt="2023-02-07T03:15:50.164" v="430" actId="47"/>
        <pc:sldMkLst>
          <pc:docMk/>
          <pc:sldMk cId="0" sldId="377"/>
        </pc:sldMkLst>
        <pc:spChg chg="mod">
          <ac:chgData name="Juena Ahmed Noshin" userId="df4442bb-949b-4849-8a28-5716394ec665" providerId="ADAL" clId="{32544493-A15D-448E-A6FC-0A18EEF04FC2}" dt="2023-02-07T03:14:50.168" v="425" actId="20577"/>
          <ac:spMkLst>
            <pc:docMk/>
            <pc:sldMk cId="0" sldId="377"/>
            <ac:spMk id="3" creationId="{00000000-0000-0000-0000-000000000000}"/>
          </ac:spMkLst>
        </pc:spChg>
      </pc:sldChg>
      <pc:sldChg chg="add">
        <pc:chgData name="Juena Ahmed Noshin" userId="df4442bb-949b-4849-8a28-5716394ec665" providerId="ADAL" clId="{32544493-A15D-448E-A6FC-0A18EEF04FC2}" dt="2023-02-07T02:25:27.770" v="25"/>
        <pc:sldMkLst>
          <pc:docMk/>
          <pc:sldMk cId="0" sldId="378"/>
        </pc:sldMkLst>
      </pc:sldChg>
      <pc:sldChg chg="add">
        <pc:chgData name="Juena Ahmed Noshin" userId="df4442bb-949b-4849-8a28-5716394ec665" providerId="ADAL" clId="{32544493-A15D-448E-A6FC-0A18EEF04FC2}" dt="2023-02-07T02:25:27.770" v="25"/>
        <pc:sldMkLst>
          <pc:docMk/>
          <pc:sldMk cId="0" sldId="379"/>
        </pc:sldMkLst>
      </pc:sldChg>
      <pc:sldChg chg="add">
        <pc:chgData name="Juena Ahmed Noshin" userId="df4442bb-949b-4849-8a28-5716394ec665" providerId="ADAL" clId="{32544493-A15D-448E-A6FC-0A18EEF04FC2}" dt="2023-02-07T02:25:27.770" v="25"/>
        <pc:sldMkLst>
          <pc:docMk/>
          <pc:sldMk cId="0" sldId="380"/>
        </pc:sldMkLst>
      </pc:sldChg>
      <pc:sldChg chg="add">
        <pc:chgData name="Juena Ahmed Noshin" userId="df4442bb-949b-4849-8a28-5716394ec665" providerId="ADAL" clId="{32544493-A15D-448E-A6FC-0A18EEF04FC2}" dt="2023-02-07T02:25:27.770" v="25"/>
        <pc:sldMkLst>
          <pc:docMk/>
          <pc:sldMk cId="0" sldId="381"/>
        </pc:sldMkLst>
      </pc:sldChg>
      <pc:sldChg chg="addSp delSp modSp add mod modClrScheme chgLayout">
        <pc:chgData name="Juena Ahmed Noshin" userId="df4442bb-949b-4849-8a28-5716394ec665" providerId="ADAL" clId="{32544493-A15D-448E-A6FC-0A18EEF04FC2}" dt="2023-02-07T02:29:14.270" v="66" actId="27636"/>
        <pc:sldMkLst>
          <pc:docMk/>
          <pc:sldMk cId="875825811" sldId="382"/>
        </pc:sldMkLst>
        <pc:spChg chg="add mod ord">
          <ac:chgData name="Juena Ahmed Noshin" userId="df4442bb-949b-4849-8a28-5716394ec665" providerId="ADAL" clId="{32544493-A15D-448E-A6FC-0A18EEF04FC2}" dt="2023-02-07T02:29:14.270" v="66" actId="27636"/>
          <ac:spMkLst>
            <pc:docMk/>
            <pc:sldMk cId="875825811" sldId="382"/>
            <ac:spMk id="2" creationId="{A776E75E-6BEE-0A68-D33C-1F6013F702A2}"/>
          </ac:spMkLst>
        </pc:spChg>
        <pc:spChg chg="add del mod ord">
          <ac:chgData name="Juena Ahmed Noshin" userId="df4442bb-949b-4849-8a28-5716394ec665" providerId="ADAL" clId="{32544493-A15D-448E-A6FC-0A18EEF04FC2}" dt="2023-02-07T02:28:56.028" v="62"/>
          <ac:spMkLst>
            <pc:docMk/>
            <pc:sldMk cId="875825811" sldId="382"/>
            <ac:spMk id="3" creationId="{77F79194-1306-2F7C-70DD-41F5E1B3C9E8}"/>
          </ac:spMkLst>
        </pc:spChg>
        <pc:spChg chg="mod ord">
          <ac:chgData name="Juena Ahmed Noshin" userId="df4442bb-949b-4849-8a28-5716394ec665" providerId="ADAL" clId="{32544493-A15D-448E-A6FC-0A18EEF04FC2}" dt="2023-02-07T02:28:45.289" v="60" actId="700"/>
          <ac:spMkLst>
            <pc:docMk/>
            <pc:sldMk cId="875825811" sldId="382"/>
            <ac:spMk id="5" creationId="{00000000-0000-0000-0000-000000000000}"/>
          </ac:spMkLst>
        </pc:spChg>
        <pc:spChg chg="mod ord">
          <ac:chgData name="Juena Ahmed Noshin" userId="df4442bb-949b-4849-8a28-5716394ec665" providerId="ADAL" clId="{32544493-A15D-448E-A6FC-0A18EEF04FC2}" dt="2023-02-07T02:28:45.289" v="60" actId="700"/>
          <ac:spMkLst>
            <pc:docMk/>
            <pc:sldMk cId="875825811" sldId="382"/>
            <ac:spMk id="48130" creationId="{00000000-0000-0000-0000-000000000000}"/>
          </ac:spMkLst>
        </pc:spChg>
        <pc:picChg chg="add mod">
          <ac:chgData name="Juena Ahmed Noshin" userId="df4442bb-949b-4849-8a28-5716394ec665" providerId="ADAL" clId="{32544493-A15D-448E-A6FC-0A18EEF04FC2}" dt="2023-02-07T02:29:00.439" v="64" actId="14100"/>
          <ac:picMkLst>
            <pc:docMk/>
            <pc:sldMk cId="875825811" sldId="382"/>
            <ac:picMk id="4" creationId="{36FF5605-157D-6226-4742-70C6748BC3CC}"/>
          </ac:picMkLst>
        </pc:picChg>
        <pc:picChg chg="del">
          <ac:chgData name="Juena Ahmed Noshin" userId="df4442bb-949b-4849-8a28-5716394ec665" providerId="ADAL" clId="{32544493-A15D-448E-A6FC-0A18EEF04FC2}" dt="2023-02-07T02:28:47.709" v="61" actId="478"/>
          <ac:picMkLst>
            <pc:docMk/>
            <pc:sldMk cId="875825811" sldId="382"/>
            <ac:picMk id="6" creationId="{00000000-0000-0000-0000-000000000000}"/>
          </ac:picMkLst>
        </pc:picChg>
      </pc:sldChg>
      <pc:sldChg chg="addSp delSp modSp add mod">
        <pc:chgData name="Juena Ahmed Noshin" userId="df4442bb-949b-4849-8a28-5716394ec665" providerId="ADAL" clId="{32544493-A15D-448E-A6FC-0A18EEF04FC2}" dt="2023-02-08T11:43:33.737" v="457" actId="1076"/>
        <pc:sldMkLst>
          <pc:docMk/>
          <pc:sldMk cId="3220238030" sldId="383"/>
        </pc:sldMkLst>
        <pc:spChg chg="add del mod">
          <ac:chgData name="Juena Ahmed Noshin" userId="df4442bb-949b-4849-8a28-5716394ec665" providerId="ADAL" clId="{32544493-A15D-448E-A6FC-0A18EEF04FC2}" dt="2023-02-08T11:43:33.737" v="457" actId="1076"/>
          <ac:spMkLst>
            <pc:docMk/>
            <pc:sldMk cId="3220238030" sldId="383"/>
            <ac:spMk id="4" creationId="{75E00C88-BDF1-6031-8E6E-5475E9BD2341}"/>
          </ac:spMkLst>
        </pc:spChg>
        <pc:spChg chg="add del mod">
          <ac:chgData name="Juena Ahmed Noshin" userId="df4442bb-949b-4849-8a28-5716394ec665" providerId="ADAL" clId="{32544493-A15D-448E-A6FC-0A18EEF04FC2}" dt="2023-02-07T03:13:43.683" v="350" actId="478"/>
          <ac:spMkLst>
            <pc:docMk/>
            <pc:sldMk cId="3220238030" sldId="383"/>
            <ac:spMk id="6" creationId="{570C7F5F-7CA1-F945-DB86-187334F8FCD0}"/>
          </ac:spMkLst>
        </pc:spChg>
        <pc:spChg chg="del mod">
          <ac:chgData name="Juena Ahmed Noshin" userId="df4442bb-949b-4849-8a28-5716394ec665" providerId="ADAL" clId="{32544493-A15D-448E-A6FC-0A18EEF04FC2}" dt="2023-02-07T03:07:34.857" v="71"/>
          <ac:spMkLst>
            <pc:docMk/>
            <pc:sldMk cId="3220238030" sldId="383"/>
            <ac:spMk id="21507" creationId="{00000000-0000-0000-0000-000000000000}"/>
          </ac:spMkLst>
        </pc:spChg>
        <pc:spChg chg="mod">
          <ac:chgData name="Juena Ahmed Noshin" userId="df4442bb-949b-4849-8a28-5716394ec665" providerId="ADAL" clId="{32544493-A15D-448E-A6FC-0A18EEF04FC2}" dt="2023-02-07T03:14:24.067" v="417" actId="20577"/>
          <ac:spMkLst>
            <pc:docMk/>
            <pc:sldMk cId="3220238030" sldId="383"/>
            <ac:spMk id="115714" creationId="{00000000-0000-0000-0000-000000000000}"/>
          </ac:spMkLst>
        </pc:spChg>
        <pc:picChg chg="add mod">
          <ac:chgData name="Juena Ahmed Noshin" userId="df4442bb-949b-4849-8a28-5716394ec665" providerId="ADAL" clId="{32544493-A15D-448E-A6FC-0A18EEF04FC2}" dt="2023-02-07T03:08:04.408" v="76" actId="1076"/>
          <ac:picMkLst>
            <pc:docMk/>
            <pc:sldMk cId="3220238030" sldId="383"/>
            <ac:picMk id="3" creationId="{45D94370-5341-1FBC-5484-E530B4983FFE}"/>
          </ac:picMkLst>
        </pc:picChg>
      </pc:sldChg>
      <pc:sldChg chg="modSp add mod">
        <pc:chgData name="Juena Ahmed Noshin" userId="df4442bb-949b-4849-8a28-5716394ec665" providerId="ADAL" clId="{32544493-A15D-448E-A6FC-0A18EEF04FC2}" dt="2023-02-07T03:14:05.671" v="367" actId="20577"/>
        <pc:sldMkLst>
          <pc:docMk/>
          <pc:sldMk cId="1232377181" sldId="384"/>
        </pc:sldMkLst>
        <pc:spChg chg="mod">
          <ac:chgData name="Juena Ahmed Noshin" userId="df4442bb-949b-4849-8a28-5716394ec665" providerId="ADAL" clId="{32544493-A15D-448E-A6FC-0A18EEF04FC2}" dt="2023-02-07T03:14:05.671" v="367" actId="20577"/>
          <ac:spMkLst>
            <pc:docMk/>
            <pc:sldMk cId="1232377181" sldId="384"/>
            <ac:spMk id="21507" creationId="{00000000-0000-0000-0000-000000000000}"/>
          </ac:spMkLst>
        </pc:spChg>
        <pc:spChg chg="mod">
          <ac:chgData name="Juena Ahmed Noshin" userId="df4442bb-949b-4849-8a28-5716394ec665" providerId="ADAL" clId="{32544493-A15D-448E-A6FC-0A18EEF04FC2}" dt="2023-02-07T03:12:20.303" v="273" actId="20577"/>
          <ac:spMkLst>
            <pc:docMk/>
            <pc:sldMk cId="1232377181" sldId="384"/>
            <ac:spMk id="115714" creationId="{00000000-0000-0000-0000-000000000000}"/>
          </ac:spMkLst>
        </pc:spChg>
      </pc:sldChg>
      <pc:sldChg chg="add">
        <pc:chgData name="Juena Ahmed Noshin" userId="df4442bb-949b-4849-8a28-5716394ec665" providerId="ADAL" clId="{32544493-A15D-448E-A6FC-0A18EEF04FC2}" dt="2023-02-07T03:16:17.593" v="434"/>
        <pc:sldMkLst>
          <pc:docMk/>
          <pc:sldMk cId="26155295" sldId="385"/>
        </pc:sldMkLst>
      </pc:sldChg>
      <pc:sldChg chg="addSp delSp modSp add mod">
        <pc:chgData name="Juena Ahmed Noshin" userId="df4442bb-949b-4849-8a28-5716394ec665" providerId="ADAL" clId="{32544493-A15D-448E-A6FC-0A18EEF04FC2}" dt="2023-02-07T04:13:39.098" v="456" actId="1076"/>
        <pc:sldMkLst>
          <pc:docMk/>
          <pc:sldMk cId="3482856379" sldId="386"/>
        </pc:sldMkLst>
        <pc:spChg chg="del">
          <ac:chgData name="Juena Ahmed Noshin" userId="df4442bb-949b-4849-8a28-5716394ec665" providerId="ADAL" clId="{32544493-A15D-448E-A6FC-0A18EEF04FC2}" dt="2023-02-07T03:16:35.290" v="436" actId="478"/>
          <ac:spMkLst>
            <pc:docMk/>
            <pc:sldMk cId="3482856379" sldId="386"/>
            <ac:spMk id="4" creationId="{75E00C88-BDF1-6031-8E6E-5475E9BD2341}"/>
          </ac:spMkLst>
        </pc:spChg>
        <pc:spChg chg="add del mod">
          <ac:chgData name="Juena Ahmed Noshin" userId="df4442bb-949b-4849-8a28-5716394ec665" providerId="ADAL" clId="{32544493-A15D-448E-A6FC-0A18EEF04FC2}" dt="2023-02-07T03:19:10.113" v="438"/>
          <ac:spMkLst>
            <pc:docMk/>
            <pc:sldMk cId="3482856379" sldId="386"/>
            <ac:spMk id="6" creationId="{5E719170-AFDC-EE9A-7238-226045099792}"/>
          </ac:spMkLst>
        </pc:spChg>
        <pc:spChg chg="add mod">
          <ac:chgData name="Juena Ahmed Noshin" userId="df4442bb-949b-4849-8a28-5716394ec665" providerId="ADAL" clId="{32544493-A15D-448E-A6FC-0A18EEF04FC2}" dt="2023-02-07T04:13:39.098" v="456" actId="1076"/>
          <ac:spMkLst>
            <pc:docMk/>
            <pc:sldMk cId="3482856379" sldId="386"/>
            <ac:spMk id="9" creationId="{91913D54-19CB-428C-D4DE-4B43D454CB3B}"/>
          </ac:spMkLst>
        </pc:spChg>
        <pc:picChg chg="del">
          <ac:chgData name="Juena Ahmed Noshin" userId="df4442bb-949b-4849-8a28-5716394ec665" providerId="ADAL" clId="{32544493-A15D-448E-A6FC-0A18EEF04FC2}" dt="2023-02-07T03:16:36.650" v="437" actId="478"/>
          <ac:picMkLst>
            <pc:docMk/>
            <pc:sldMk cId="3482856379" sldId="386"/>
            <ac:picMk id="3" creationId="{45D94370-5341-1FBC-5484-E530B4983FFE}"/>
          </ac:picMkLst>
        </pc:picChg>
        <pc:picChg chg="add mod">
          <ac:chgData name="Juena Ahmed Noshin" userId="df4442bb-949b-4849-8a28-5716394ec665" providerId="ADAL" clId="{32544493-A15D-448E-A6FC-0A18EEF04FC2}" dt="2023-02-07T03:19:27.749" v="445" actId="14100"/>
          <ac:picMkLst>
            <pc:docMk/>
            <pc:sldMk cId="3482856379" sldId="386"/>
            <ac:picMk id="8" creationId="{20341F21-8248-5738-2F37-A700198CB09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788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F4E17ABA-655A-4B82-BD16-DD028AB0246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482600" y="152400"/>
            <a:ext cx="5888038" cy="4414838"/>
          </a:xfrm>
          <a:ln/>
        </p:spPr>
      </p:sp>
      <p:sp>
        <p:nvSpPr>
          <p:cNvPr id="56323" name="Notes Placeholder 2"/>
          <p:cNvSpPr>
            <a:spLocks noGrp="1"/>
          </p:cNvSpPr>
          <p:nvPr>
            <p:ph type="body" idx="1"/>
          </p:nvPr>
        </p:nvSpPr>
        <p:spPr>
          <a:noFill/>
          <a:ln/>
        </p:spPr>
        <p:txBody>
          <a:bodyPr/>
          <a:lstStyle/>
          <a:p>
            <a:endParaRPr lang="en-US">
              <a:latin typeface="Arial" charset="0"/>
              <a:cs typeface="Arial" charset="0"/>
            </a:endParaRPr>
          </a:p>
        </p:txBody>
      </p:sp>
      <p:sp>
        <p:nvSpPr>
          <p:cNvPr id="56324" name="Slide Number Placeholder 3"/>
          <p:cNvSpPr>
            <a:spLocks noGrp="1"/>
          </p:cNvSpPr>
          <p:nvPr>
            <p:ph type="sldNum" sz="quarter" idx="4294967295"/>
          </p:nvPr>
        </p:nvSpPr>
        <p:spPr bwMode="auto">
          <a:xfrm>
            <a:off x="3884870" y="8686006"/>
            <a:ext cx="2971533" cy="456405"/>
          </a:xfrm>
          <a:prstGeom prst="rect">
            <a:avLst/>
          </a:prstGeom>
          <a:noFill/>
          <a:ln>
            <a:miter lim="800000"/>
            <a:headEnd/>
            <a:tailEnd/>
          </a:ln>
        </p:spPr>
        <p:txBody>
          <a:bodyPr lIns="91420" tIns="45710" rIns="91420" bIns="45710"/>
          <a:lstStyle/>
          <a:p>
            <a:fld id="{50EF31C0-66CA-4388-92E2-9A82B78CF544}" type="slidenum">
              <a:rPr lang="en-US"/>
              <a:pPr/>
              <a:t>35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827CF92D-83A1-480A-B360-C6E2D0580A2A}"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76A34A5E-886B-4899-B134-9740B2EFBD2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6C4E1C89-DBEF-43CC-AB27-E97EF1727795}"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40C821F1-FB23-49D9-93EF-30BBB8C37E7C}"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6A27EC62-4FF5-4B3F-B087-363D9C3FFF6C}"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defRPr/>
            </a:pPr>
            <a:fld id="{39C0B06A-912A-436E-96EC-C9F4553F47E3}"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FFCBE4C6-9478-40DD-A522-209956B6454E}"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pPr>
              <a:defRPr/>
            </a:pPr>
            <a:fld id="{D0702DCD-1357-42F0-A9D8-74DC4516198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94DF8380-8AF4-4367-83A1-89EDB83CC70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7A559183-70A5-4C64-BDB1-297868679D0F}"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9A4D22CA-0DBC-43D0-8C2B-DA4966734A71}"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3BDD4D1C-A9D4-44B6-925B-A3D918F91228}"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5488" y="2501705"/>
            <a:ext cx="8229600" cy="1600200"/>
          </a:xfrm>
        </p:spPr>
        <p:txBody>
          <a:bodyPr>
            <a:normAutofit/>
          </a:bodyPr>
          <a:lstStyle/>
          <a:p>
            <a:r>
              <a:rPr kumimoji="0" lang="en-US" sz="3100" b="1" i="0" u="none" strike="noStrike" kern="1200" cap="none" spc="0" normalizeH="0" baseline="0" noProof="0" dirty="0">
                <a:ln>
                  <a:noFill/>
                </a:ln>
                <a:solidFill>
                  <a:prstClr val="black">
                    <a:lumMod val="75000"/>
                    <a:lumOff val="25000"/>
                  </a:prstClr>
                </a:solidFill>
                <a:effectLst/>
                <a:uLnTx/>
                <a:uFillTx/>
                <a:latin typeface="Georgia"/>
                <a:ea typeface="+mj-ea"/>
                <a:cs typeface="+mj-cs"/>
              </a:rPr>
              <a:t>Advance Database Management System</a:t>
            </a:r>
            <a:b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br>
            <a:r>
              <a:rPr lang="en-US" sz="4000" b="1" dirty="0">
                <a:solidFill>
                  <a:prstClr val="black">
                    <a:lumMod val="75000"/>
                    <a:lumOff val="25000"/>
                  </a:prstClr>
                </a:solidFill>
                <a:latin typeface="Georgia"/>
              </a:rPr>
              <a:t>ER Diagram</a:t>
            </a:r>
            <a: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t> Tutorial</a:t>
            </a:r>
            <a:endParaRPr lang="en-US" sz="4000" b="1" dirty="0"/>
          </a:p>
        </p:txBody>
      </p:sp>
      <p:sp>
        <p:nvSpPr>
          <p:cNvPr id="3" name="Slide Number Placeholder 2"/>
          <p:cNvSpPr>
            <a:spLocks noGrp="1"/>
          </p:cNvSpPr>
          <p:nvPr>
            <p:ph type="sldNum" sz="quarter" idx="12"/>
          </p:nvPr>
        </p:nvSpPr>
        <p:spPr/>
        <p:txBody>
          <a:bodyPr/>
          <a:lstStyle/>
          <a:p>
            <a:fld id="{34D7B372-AB53-4BCB-ACC1-947008673AF2}"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a:defRPr/>
            </a:pPr>
            <a:r>
              <a:rPr lang="en-US" b="1" dirty="0">
                <a:solidFill>
                  <a:schemeClr val="tx1"/>
                </a:solidFill>
              </a:rPr>
              <a:t>Degree of a Relationship Set</a:t>
            </a:r>
          </a:p>
        </p:txBody>
      </p:sp>
      <p:sp>
        <p:nvSpPr>
          <p:cNvPr id="12291" name="Rectangle 3"/>
          <p:cNvSpPr>
            <a:spLocks noGrp="1" noChangeArrowheads="1"/>
          </p:cNvSpPr>
          <p:nvPr>
            <p:ph sz="quarter" idx="1"/>
          </p:nvPr>
        </p:nvSpPr>
        <p:spPr>
          <a:xfrm>
            <a:off x="785585" y="1507671"/>
            <a:ext cx="7989888" cy="4384675"/>
          </a:xfrm>
        </p:spPr>
        <p:txBody>
          <a:bodyPr>
            <a:normAutofit/>
          </a:bodyPr>
          <a:lstStyle/>
          <a:p>
            <a:r>
              <a:rPr lang="en-US" sz="2400" dirty="0"/>
              <a:t>Refers to number of entity sets that participate in a relationship set.</a:t>
            </a:r>
          </a:p>
          <a:p>
            <a:r>
              <a:rPr lang="en-US" sz="2400" dirty="0">
                <a:highlight>
                  <a:srgbClr val="FFFF00"/>
                </a:highlight>
              </a:rPr>
              <a:t>Relationship sets that involve two entity sets are </a:t>
            </a:r>
            <a:r>
              <a:rPr lang="en-US" sz="2400" i="1" dirty="0">
                <a:solidFill>
                  <a:schemeClr val="tx2"/>
                </a:solidFill>
                <a:highlight>
                  <a:srgbClr val="FFFF00"/>
                </a:highlight>
              </a:rPr>
              <a:t>binary</a:t>
            </a:r>
            <a:r>
              <a:rPr lang="en-US" sz="2400" dirty="0">
                <a:highlight>
                  <a:srgbClr val="FFFF00"/>
                </a:highlight>
              </a:rPr>
              <a:t> (or degree two).</a:t>
            </a:r>
            <a:r>
              <a:rPr lang="en-US" sz="2400" dirty="0"/>
              <a:t>  Generally, most relationship sets in a database system are binary.</a:t>
            </a:r>
          </a:p>
          <a:p>
            <a:r>
              <a:rPr lang="en-US" sz="2400" dirty="0"/>
              <a:t>Relationship sets may involve more than two entity sets. </a:t>
            </a:r>
          </a:p>
          <a:p>
            <a:r>
              <a:rPr lang="en-US" sz="2400" dirty="0"/>
              <a:t>Relationships between more than two entity sets are rare.  Most relationships are binary. </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normAutofit fontScale="90000"/>
          </a:bodyPr>
          <a:lstStyle/>
          <a:p>
            <a:pPr algn="l">
              <a:defRPr/>
            </a:pPr>
            <a:r>
              <a:rPr lang="en-US" sz="3100" b="1" dirty="0">
                <a:solidFill>
                  <a:schemeClr val="tx1"/>
                </a:solidFill>
              </a:rPr>
              <a:t>E-R</a:t>
            </a:r>
            <a:r>
              <a:rPr lang="en-US" b="1" dirty="0">
                <a:solidFill>
                  <a:schemeClr val="tx1"/>
                </a:solidFill>
              </a:rPr>
              <a:t> Diagram with a Ternary Relationship</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11</a:t>
            </a:fld>
            <a:endParaRPr lang="en-US"/>
          </a:p>
        </p:txBody>
      </p:sp>
      <p:pic>
        <p:nvPicPr>
          <p:cNvPr id="5" name="Picture 3"/>
          <p:cNvPicPr>
            <a:picLocks noChangeAspect="1" noChangeArrowheads="1"/>
          </p:cNvPicPr>
          <p:nvPr/>
        </p:nvPicPr>
        <p:blipFill>
          <a:blip r:embed="rId2"/>
          <a:srcRect l="1160" t="27061" r="774" b="26804"/>
          <a:stretch>
            <a:fillRect/>
          </a:stretch>
        </p:blipFill>
        <p:spPr bwMode="auto">
          <a:xfrm>
            <a:off x="518886" y="1725386"/>
            <a:ext cx="8278813" cy="2921000"/>
          </a:xfrm>
          <a:prstGeom prst="rect">
            <a:avLst/>
          </a:prstGeom>
          <a:noFill/>
          <a:ln w="76200" cmpd="tri">
            <a:solidFill>
              <a:schemeClr val="tx2"/>
            </a:solid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defRPr/>
            </a:pPr>
            <a:r>
              <a:rPr lang="en-US" b="1" dirty="0">
                <a:solidFill>
                  <a:schemeClr val="tx1"/>
                </a:solidFill>
              </a:rPr>
              <a:t>Mapping Cardinalities</a:t>
            </a:r>
          </a:p>
        </p:txBody>
      </p:sp>
      <p:sp>
        <p:nvSpPr>
          <p:cNvPr id="13315" name="Rectangle 3"/>
          <p:cNvSpPr>
            <a:spLocks noGrp="1" noChangeArrowheads="1"/>
          </p:cNvSpPr>
          <p:nvPr>
            <p:ph sz="quarter" idx="1"/>
          </p:nvPr>
        </p:nvSpPr>
        <p:spPr>
          <a:xfrm>
            <a:off x="775381" y="1525360"/>
            <a:ext cx="7505700" cy="4114800"/>
          </a:xfrm>
        </p:spPr>
        <p:txBody>
          <a:bodyPr>
            <a:normAutofit lnSpcReduction="10000"/>
          </a:bodyPr>
          <a:lstStyle/>
          <a:p>
            <a:r>
              <a:rPr lang="en-US" dirty="0"/>
              <a:t>Express the number of entities to which another entity can be associated via a relationship set.</a:t>
            </a:r>
          </a:p>
          <a:p>
            <a:r>
              <a:rPr lang="en-US" dirty="0"/>
              <a:t>Most useful in describing binary relationship sets.</a:t>
            </a:r>
          </a:p>
          <a:p>
            <a:r>
              <a:rPr lang="en-US" sz="2800" dirty="0"/>
              <a:t>Mapping Cardinalities affect ER Design</a:t>
            </a:r>
          </a:p>
          <a:p>
            <a:r>
              <a:rPr lang="en-US" dirty="0"/>
              <a:t>We express cardinality constraints by drawing either a </a:t>
            </a:r>
            <a:r>
              <a:rPr lang="en-US" dirty="0">
                <a:highlight>
                  <a:srgbClr val="FFFF00"/>
                </a:highlight>
              </a:rPr>
              <a:t>directed line (</a:t>
            </a:r>
            <a:r>
              <a:rPr lang="en-US" dirty="0">
                <a:highlight>
                  <a:srgbClr val="FFFF00"/>
                </a:highlight>
                <a:sym typeface="Symbol" pitchFamily="18" charset="2"/>
              </a:rPr>
              <a:t>), signifying “one</a:t>
            </a:r>
            <a:r>
              <a:rPr lang="en-US" dirty="0">
                <a:sym typeface="Symbol" pitchFamily="18" charset="2"/>
              </a:rPr>
              <a:t>,” or an </a:t>
            </a:r>
            <a:r>
              <a:rPr lang="en-US" dirty="0">
                <a:highlight>
                  <a:srgbClr val="00FFFF"/>
                </a:highlight>
                <a:sym typeface="Symbol" pitchFamily="18" charset="2"/>
              </a:rPr>
              <a:t>undirected line (—), signifying “many</a:t>
            </a:r>
            <a:r>
              <a:rPr lang="en-US" dirty="0">
                <a:sym typeface="Symbol" pitchFamily="18" charset="2"/>
              </a:rPr>
              <a:t>,” between the relationship set and the entity set.</a:t>
            </a:r>
          </a:p>
          <a:p>
            <a:endParaRPr lang="en-US" dirty="0"/>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l">
              <a:defRPr/>
            </a:pPr>
            <a:r>
              <a:rPr lang="en-US" b="1" dirty="0">
                <a:solidFill>
                  <a:schemeClr val="tx1"/>
                </a:solidFill>
              </a:rPr>
              <a:t>Cardinality Type</a:t>
            </a:r>
          </a:p>
        </p:txBody>
      </p:sp>
      <p:sp>
        <p:nvSpPr>
          <p:cNvPr id="13315" name="Rectangle 3"/>
          <p:cNvSpPr>
            <a:spLocks noGrp="1" noChangeArrowheads="1"/>
          </p:cNvSpPr>
          <p:nvPr>
            <p:ph sz="quarter" idx="1"/>
          </p:nvPr>
        </p:nvSpPr>
        <p:spPr>
          <a:xfrm>
            <a:off x="775381" y="1525360"/>
            <a:ext cx="7505700" cy="4114800"/>
          </a:xfrm>
        </p:spPr>
        <p:txBody>
          <a:bodyPr>
            <a:normAutofit/>
          </a:bodyPr>
          <a:lstStyle/>
          <a:p>
            <a:r>
              <a:rPr lang="en-US" dirty="0"/>
              <a:t>For a </a:t>
            </a:r>
            <a:r>
              <a:rPr lang="en-US" dirty="0">
                <a:highlight>
                  <a:srgbClr val="FFFF00"/>
                </a:highlight>
              </a:rPr>
              <a:t>binary relationship </a:t>
            </a:r>
            <a:r>
              <a:rPr lang="en-US" dirty="0"/>
              <a:t>set the mapping cardinality must be one of the following types:</a:t>
            </a:r>
          </a:p>
          <a:p>
            <a:pPr lvl="1"/>
            <a:r>
              <a:rPr lang="en-US" sz="1800" dirty="0"/>
              <a:t>One to one</a:t>
            </a:r>
          </a:p>
          <a:p>
            <a:pPr lvl="1"/>
            <a:r>
              <a:rPr lang="en-US" sz="1800" dirty="0"/>
              <a:t>One to many</a:t>
            </a:r>
          </a:p>
          <a:p>
            <a:pPr lvl="1"/>
            <a:r>
              <a:rPr lang="en-US" sz="1800" dirty="0"/>
              <a:t>Many to one</a:t>
            </a:r>
          </a:p>
          <a:p>
            <a:pPr lvl="1"/>
            <a:r>
              <a:rPr lang="en-US" sz="1800" dirty="0"/>
              <a:t>Many to many </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normAutofit/>
          </a:bodyPr>
          <a:lstStyle/>
          <a:p>
            <a:pPr algn="l">
              <a:defRPr/>
            </a:pPr>
            <a:r>
              <a:rPr lang="en-US" b="1" dirty="0">
                <a:solidFill>
                  <a:schemeClr val="tx1"/>
                </a:solidFill>
              </a:rPr>
              <a:t>One-to-One relationship:</a:t>
            </a:r>
          </a:p>
        </p:txBody>
      </p:sp>
      <p:sp>
        <p:nvSpPr>
          <p:cNvPr id="21507" name="Rectangle 3"/>
          <p:cNvSpPr>
            <a:spLocks noGrp="1" noChangeArrowheads="1"/>
          </p:cNvSpPr>
          <p:nvPr>
            <p:ph sz="quarter" idx="1"/>
          </p:nvPr>
        </p:nvSpPr>
        <p:spPr>
          <a:xfrm>
            <a:off x="615043" y="1502683"/>
            <a:ext cx="7848600" cy="2730500"/>
          </a:xfrm>
        </p:spPr>
        <p:txBody>
          <a:bodyPr>
            <a:normAutofit fontScale="92500" lnSpcReduction="10000"/>
          </a:bodyPr>
          <a:lstStyle/>
          <a:p>
            <a:r>
              <a:rPr lang="en-US" dirty="0"/>
              <a:t>We express cardinality constraints by drawing either a </a:t>
            </a:r>
            <a:r>
              <a:rPr lang="en-US" dirty="0">
                <a:highlight>
                  <a:srgbClr val="FFFF00"/>
                </a:highlight>
              </a:rPr>
              <a:t>directed line (</a:t>
            </a:r>
            <a:r>
              <a:rPr lang="en-US" dirty="0">
                <a:highlight>
                  <a:srgbClr val="FFFF00"/>
                </a:highlight>
                <a:sym typeface="Symbol" pitchFamily="18" charset="2"/>
              </a:rPr>
              <a:t>), signifying “one</a:t>
            </a:r>
            <a:r>
              <a:rPr lang="en-US" dirty="0">
                <a:sym typeface="Symbol" pitchFamily="18" charset="2"/>
              </a:rPr>
              <a:t>,” or an </a:t>
            </a:r>
            <a:r>
              <a:rPr lang="en-US" dirty="0">
                <a:highlight>
                  <a:srgbClr val="FFFF00"/>
                </a:highlight>
                <a:sym typeface="Symbol" pitchFamily="18" charset="2"/>
              </a:rPr>
              <a:t>undirected line (—), signifying “many</a:t>
            </a:r>
            <a:r>
              <a:rPr lang="en-US" dirty="0">
                <a:sym typeface="Symbol" pitchFamily="18" charset="2"/>
              </a:rPr>
              <a:t>,” between the relationship set and the entity set.</a:t>
            </a:r>
          </a:p>
          <a:p>
            <a:r>
              <a:rPr lang="en-US" dirty="0"/>
              <a:t>E.g.: One-to-one relationship:</a:t>
            </a:r>
          </a:p>
          <a:p>
            <a:pPr lvl="1"/>
            <a:r>
              <a:rPr lang="en-US" sz="1800" dirty="0"/>
              <a:t>A customer is associated with at most one loan via the relationship </a:t>
            </a:r>
            <a:r>
              <a:rPr lang="en-US" sz="1800" i="1" dirty="0"/>
              <a:t>borrower</a:t>
            </a:r>
          </a:p>
          <a:p>
            <a:pPr lvl="1"/>
            <a:r>
              <a:rPr lang="en-US" sz="1800" dirty="0"/>
              <a:t>A loan is associated with at most one customer via </a:t>
            </a:r>
            <a:r>
              <a:rPr lang="en-US" sz="1800" i="1" dirty="0"/>
              <a:t>borrower</a:t>
            </a:r>
            <a:endParaRPr lang="en-US" sz="1800" dirty="0"/>
          </a:p>
        </p:txBody>
      </p:sp>
      <p:pic>
        <p:nvPicPr>
          <p:cNvPr id="21508" name="Picture 5"/>
          <p:cNvPicPr>
            <a:picLocks noChangeAspect="1" noChangeArrowheads="1"/>
          </p:cNvPicPr>
          <p:nvPr/>
        </p:nvPicPr>
        <p:blipFill>
          <a:blip r:embed="rId2"/>
          <a:srcRect l="16525" t="63831" r="16737" b="5560"/>
          <a:stretch>
            <a:fillRect/>
          </a:stretch>
        </p:blipFill>
        <p:spPr bwMode="auto">
          <a:xfrm>
            <a:off x="1126671" y="4322310"/>
            <a:ext cx="6623050" cy="2278062"/>
          </a:xfrm>
          <a:prstGeom prst="rect">
            <a:avLst/>
          </a:prstGeom>
          <a:noFill/>
          <a:ln w="76200" cmpd="tri">
            <a:solidFill>
              <a:schemeClr val="tx2"/>
            </a:solidFill>
            <a:miter lim="800000"/>
            <a:headEnd/>
            <a:tailEnd/>
          </a:ln>
        </p:spPr>
      </p:pic>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09550" y="435429"/>
            <a:ext cx="8077200" cy="609600"/>
          </a:xfrm>
        </p:spPr>
        <p:txBody>
          <a:bodyPr/>
          <a:lstStyle/>
          <a:p>
            <a:pPr algn="l">
              <a:defRPr/>
            </a:pPr>
            <a:r>
              <a:rPr lang="en-US" b="1" dirty="0">
                <a:solidFill>
                  <a:schemeClr val="tx1"/>
                </a:solidFill>
              </a:rPr>
              <a:t>One-To-Many Relationship</a:t>
            </a:r>
          </a:p>
        </p:txBody>
      </p:sp>
      <p:sp>
        <p:nvSpPr>
          <p:cNvPr id="22531" name="Rectangle 3"/>
          <p:cNvSpPr>
            <a:spLocks noGrp="1" noChangeArrowheads="1"/>
          </p:cNvSpPr>
          <p:nvPr>
            <p:ph sz="quarter" idx="1"/>
          </p:nvPr>
        </p:nvSpPr>
        <p:spPr>
          <a:xfrm>
            <a:off x="668564" y="1544864"/>
            <a:ext cx="7848600" cy="2324100"/>
          </a:xfrm>
        </p:spPr>
        <p:txBody>
          <a:bodyPr/>
          <a:lstStyle/>
          <a:p>
            <a:r>
              <a:rPr lang="en-US" dirty="0"/>
              <a:t>In the one-to-many relationship a loan is associated with at most one customer via </a:t>
            </a:r>
            <a:r>
              <a:rPr lang="en-US" i="1" dirty="0"/>
              <a:t>borrower</a:t>
            </a:r>
            <a:r>
              <a:rPr lang="en-US" dirty="0"/>
              <a:t>, a </a:t>
            </a:r>
            <a:r>
              <a:rPr lang="en-US" dirty="0">
                <a:highlight>
                  <a:srgbClr val="FFFF00"/>
                </a:highlight>
              </a:rPr>
              <a:t>customer is associated with several (including 0) loans </a:t>
            </a:r>
            <a:r>
              <a:rPr lang="en-US" dirty="0"/>
              <a:t>via </a:t>
            </a:r>
            <a:r>
              <a:rPr lang="en-US" i="1" dirty="0"/>
              <a:t>borrower</a:t>
            </a:r>
            <a:endParaRPr lang="en-US" dirty="0"/>
          </a:p>
        </p:txBody>
      </p:sp>
      <p:pic>
        <p:nvPicPr>
          <p:cNvPr id="22532" name="Picture 4"/>
          <p:cNvPicPr>
            <a:picLocks noChangeAspect="1" noChangeArrowheads="1"/>
          </p:cNvPicPr>
          <p:nvPr/>
        </p:nvPicPr>
        <p:blipFill>
          <a:blip r:embed="rId2"/>
          <a:srcRect l="16525" t="847" r="16737" b="72424"/>
          <a:stretch>
            <a:fillRect/>
          </a:stretch>
        </p:blipFill>
        <p:spPr bwMode="auto">
          <a:xfrm>
            <a:off x="401864" y="3658960"/>
            <a:ext cx="8037513" cy="2414588"/>
          </a:xfrm>
          <a:prstGeom prst="rect">
            <a:avLst/>
          </a:prstGeom>
          <a:noFill/>
          <a:ln w="76200" cmpd="tri">
            <a:solidFill>
              <a:schemeClr val="tx2"/>
            </a:solidFill>
            <a:miter lim="800000"/>
            <a:headEnd/>
            <a:tailEnd/>
          </a:ln>
        </p:spPr>
      </p:pic>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66020" y="495300"/>
            <a:ext cx="8113712" cy="457200"/>
          </a:xfrm>
        </p:spPr>
        <p:txBody>
          <a:bodyPr>
            <a:normAutofit fontScale="90000"/>
          </a:bodyPr>
          <a:lstStyle/>
          <a:p>
            <a:pPr algn="l">
              <a:defRPr/>
            </a:pPr>
            <a:r>
              <a:rPr lang="en-US" b="1" dirty="0">
                <a:solidFill>
                  <a:schemeClr val="tx1"/>
                </a:solidFill>
              </a:rPr>
              <a:t>Many-To-One Relationships</a:t>
            </a:r>
          </a:p>
        </p:txBody>
      </p:sp>
      <p:sp>
        <p:nvSpPr>
          <p:cNvPr id="23556" name="Rectangle 7"/>
          <p:cNvSpPr>
            <a:spLocks noGrp="1" noChangeArrowheads="1"/>
          </p:cNvSpPr>
          <p:nvPr>
            <p:ph sz="quarter" idx="1"/>
          </p:nvPr>
        </p:nvSpPr>
        <p:spPr>
          <a:xfrm>
            <a:off x="666750" y="1504950"/>
            <a:ext cx="7848600" cy="1638300"/>
          </a:xfrm>
          <a:noFill/>
        </p:spPr>
        <p:txBody>
          <a:bodyPr>
            <a:normAutofit lnSpcReduction="10000"/>
          </a:bodyPr>
          <a:lstStyle/>
          <a:p>
            <a:r>
              <a:rPr lang="en-US"/>
              <a:t>In a many-to-one relationship a loan is associated with several (including 0) customers via </a:t>
            </a:r>
            <a:r>
              <a:rPr lang="en-US" i="1"/>
              <a:t>borrower</a:t>
            </a:r>
            <a:r>
              <a:rPr lang="en-US"/>
              <a:t>, a customer is associated with at most one loan via </a:t>
            </a:r>
            <a:r>
              <a:rPr lang="en-US" i="1"/>
              <a:t>borrower</a:t>
            </a:r>
            <a:endParaRPr lang="en-US"/>
          </a:p>
        </p:txBody>
      </p:sp>
      <p:pic>
        <p:nvPicPr>
          <p:cNvPr id="23555" name="Picture 5"/>
          <p:cNvPicPr>
            <a:picLocks noChangeAspect="1" noChangeArrowheads="1"/>
          </p:cNvPicPr>
          <p:nvPr/>
        </p:nvPicPr>
        <p:blipFill>
          <a:blip r:embed="rId2"/>
          <a:srcRect l="16525" t="31747" r="16737" b="39993"/>
          <a:stretch>
            <a:fillRect/>
          </a:stretch>
        </p:blipFill>
        <p:spPr bwMode="auto">
          <a:xfrm>
            <a:off x="1016000" y="3487738"/>
            <a:ext cx="7508875" cy="2384425"/>
          </a:xfrm>
          <a:prstGeom prst="rect">
            <a:avLst/>
          </a:prstGeom>
          <a:noFill/>
          <a:ln w="76200" cmpd="tri">
            <a:solidFill>
              <a:schemeClr val="tx2"/>
            </a:solidFill>
            <a:miter lim="800000"/>
            <a:headEnd/>
            <a:tailEnd/>
          </a:ln>
        </p:spPr>
      </p:pic>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a:defRPr/>
            </a:pPr>
            <a:r>
              <a:rPr lang="en-US" b="1" dirty="0">
                <a:solidFill>
                  <a:schemeClr val="tx1"/>
                </a:solidFill>
              </a:rPr>
              <a:t>Many-To-Many Relationship</a:t>
            </a:r>
          </a:p>
        </p:txBody>
      </p:sp>
      <p:sp>
        <p:nvSpPr>
          <p:cNvPr id="24579" name="Rectangle 3"/>
          <p:cNvSpPr>
            <a:spLocks noGrp="1" noChangeArrowheads="1"/>
          </p:cNvSpPr>
          <p:nvPr>
            <p:ph sz="quarter" idx="1"/>
          </p:nvPr>
        </p:nvSpPr>
        <p:spPr>
          <a:xfrm>
            <a:off x="1062038" y="3727450"/>
            <a:ext cx="7029450" cy="1546225"/>
          </a:xfrm>
        </p:spPr>
        <p:txBody>
          <a:bodyPr>
            <a:normAutofit fontScale="77500" lnSpcReduction="20000"/>
          </a:bodyPr>
          <a:lstStyle/>
          <a:p>
            <a:endParaRPr lang="en-US" dirty="0"/>
          </a:p>
          <a:p>
            <a:r>
              <a:rPr lang="en-US" dirty="0"/>
              <a:t>A customer is associated with several (possibly 0) loans via borrower</a:t>
            </a:r>
          </a:p>
          <a:p>
            <a:r>
              <a:rPr lang="en-US" dirty="0"/>
              <a:t>A loan is associated with several (possibly 0) customers via borrower</a:t>
            </a:r>
          </a:p>
        </p:txBody>
      </p:sp>
      <p:pic>
        <p:nvPicPr>
          <p:cNvPr id="24580" name="Picture 5"/>
          <p:cNvPicPr>
            <a:picLocks noChangeAspect="1" noChangeArrowheads="1"/>
          </p:cNvPicPr>
          <p:nvPr/>
        </p:nvPicPr>
        <p:blipFill>
          <a:blip r:embed="rId2"/>
          <a:srcRect l="1064" t="30733" r="1064" b="30733"/>
          <a:stretch>
            <a:fillRect/>
          </a:stretch>
        </p:blipFill>
        <p:spPr bwMode="auto">
          <a:xfrm>
            <a:off x="940707" y="1602014"/>
            <a:ext cx="7651750" cy="2349500"/>
          </a:xfrm>
          <a:prstGeom prst="rect">
            <a:avLst/>
          </a:prstGeom>
          <a:noFill/>
          <a:ln w="76200" cmpd="tri">
            <a:solidFill>
              <a:schemeClr val="tx2"/>
            </a:solidFill>
            <a:miter lim="800000"/>
            <a:headEnd/>
            <a:tailEnd/>
          </a:ln>
        </p:spPr>
      </p:pic>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74171" y="301172"/>
            <a:ext cx="8969829" cy="758952"/>
          </a:xfrm>
        </p:spPr>
        <p:txBody>
          <a:bodyPr>
            <a:noAutofit/>
          </a:bodyPr>
          <a:lstStyle/>
          <a:p>
            <a:pPr algn="l">
              <a:defRPr/>
            </a:pPr>
            <a:r>
              <a:rPr lang="en-US" sz="2800" b="1" dirty="0">
                <a:solidFill>
                  <a:schemeClr val="tx1"/>
                </a:solidFill>
              </a:rPr>
              <a:t>Draw ER Diagram From The Provided Scenario</a:t>
            </a:r>
          </a:p>
        </p:txBody>
      </p:sp>
      <p:sp>
        <p:nvSpPr>
          <p:cNvPr id="21507" name="Rectangle 3"/>
          <p:cNvSpPr>
            <a:spLocks noGrp="1" noChangeArrowheads="1"/>
          </p:cNvSpPr>
          <p:nvPr>
            <p:ph sz="quarter" idx="1"/>
          </p:nvPr>
        </p:nvSpPr>
        <p:spPr>
          <a:xfrm>
            <a:off x="615043" y="1502683"/>
            <a:ext cx="7848600" cy="4665888"/>
          </a:xfrm>
        </p:spPr>
        <p:txBody>
          <a:bodyPr>
            <a:normAutofit fontScale="62500" lnSpcReduction="20000"/>
          </a:bodyPr>
          <a:lstStyle/>
          <a:p>
            <a:pPr lvl="0" algn="just">
              <a:buNone/>
            </a:pPr>
            <a:r>
              <a:rPr lang="en-US" dirty="0"/>
              <a:t>In a library management system a member may rent many books. One</a:t>
            </a:r>
          </a:p>
          <a:p>
            <a:pPr lvl="0" algn="just">
              <a:buNone/>
            </a:pPr>
            <a:r>
              <a:rPr lang="en-US" dirty="0"/>
              <a:t>book may be rented by exactly one member. A member is identified by a</a:t>
            </a:r>
          </a:p>
          <a:p>
            <a:pPr lvl="0" algn="just">
              <a:buNone/>
            </a:pPr>
            <a:r>
              <a:rPr lang="en-US" dirty="0"/>
              <a:t>member number. The system also stores member name and address. A</a:t>
            </a:r>
          </a:p>
          <a:p>
            <a:pPr lvl="0" algn="just">
              <a:buNone/>
            </a:pPr>
            <a:r>
              <a:rPr lang="en-US" dirty="0"/>
              <a:t>member address is composed of house number, street name and city. A</a:t>
            </a:r>
          </a:p>
          <a:p>
            <a:pPr lvl="0" algn="just">
              <a:buNone/>
            </a:pPr>
            <a:r>
              <a:rPr lang="en-US" dirty="0"/>
              <a:t>book is identified by book ID. Book name, ISBN Number and edition of</a:t>
            </a:r>
          </a:p>
          <a:p>
            <a:pPr lvl="0" algn="just">
              <a:buNone/>
            </a:pPr>
            <a:r>
              <a:rPr lang="en-US" dirty="0"/>
              <a:t>a book are also stored. There may be multiple edition of a book. While</a:t>
            </a:r>
          </a:p>
          <a:p>
            <a:pPr lvl="0" algn="just">
              <a:buNone/>
            </a:pPr>
            <a:r>
              <a:rPr lang="en-US" dirty="0"/>
              <a:t>borrowing, the date of the borrowing and copy number of the book is</a:t>
            </a:r>
          </a:p>
          <a:p>
            <a:pPr lvl="0" algn="just">
              <a:buNone/>
            </a:pPr>
            <a:r>
              <a:rPr lang="en-US" dirty="0"/>
              <a:t>stored. A member may also reserve many books. A book may be</a:t>
            </a:r>
          </a:p>
          <a:p>
            <a:pPr lvl="0" algn="just">
              <a:buNone/>
            </a:pPr>
            <a:r>
              <a:rPr lang="en-US" dirty="0"/>
              <a:t>reserved by many members. To find the priority of the reservation the</a:t>
            </a:r>
          </a:p>
          <a:p>
            <a:pPr lvl="0" algn="just">
              <a:buNone/>
            </a:pPr>
            <a:r>
              <a:rPr lang="en-US" dirty="0"/>
              <a:t>date of making the reservation is also stored. A book is written by at</a:t>
            </a:r>
          </a:p>
          <a:p>
            <a:pPr lvl="0" algn="just">
              <a:buNone/>
            </a:pPr>
            <a:r>
              <a:rPr lang="en-US" dirty="0"/>
              <a:t>least one author. An author may write many books but the system</a:t>
            </a:r>
          </a:p>
          <a:p>
            <a:pPr lvl="0" algn="just">
              <a:buNone/>
            </a:pPr>
            <a:r>
              <a:rPr lang="en-US" dirty="0"/>
              <a:t>stores information of those authors of who has written at least one book stored</a:t>
            </a:r>
          </a:p>
          <a:p>
            <a:pPr lvl="0" algn="just">
              <a:buNone/>
            </a:pPr>
            <a:r>
              <a:rPr lang="en-US" dirty="0"/>
              <a:t>in the library. To identify an author the system stores author ID along with</a:t>
            </a:r>
          </a:p>
          <a:p>
            <a:pPr lvl="0" algn="just">
              <a:buNone/>
            </a:pPr>
            <a:r>
              <a:rPr lang="en-US" dirty="0"/>
              <a:t>author name. A book belongs to exactly one category and for a category there</a:t>
            </a:r>
          </a:p>
          <a:p>
            <a:pPr lvl="0" algn="just">
              <a:buNone/>
            </a:pPr>
            <a:r>
              <a:rPr lang="en-US" dirty="0"/>
              <a:t>must be at least one book. Each category has a name and the unique property of</a:t>
            </a:r>
          </a:p>
          <a:p>
            <a:pPr lvl="0" algn="just">
              <a:buNone/>
            </a:pPr>
            <a:r>
              <a:rPr lang="en-US" dirty="0"/>
              <a:t>each category is a category number.</a:t>
            </a:r>
          </a:p>
          <a:p>
            <a:pPr algn="just">
              <a:buNone/>
            </a:pPr>
            <a:endParaRPr lang="en-US" dirty="0">
              <a:sym typeface="Symbol" pitchFamily="18" charset="2"/>
            </a:endParaRP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74171" y="301172"/>
            <a:ext cx="8969829" cy="758952"/>
          </a:xfrm>
        </p:spPr>
        <p:txBody>
          <a:bodyPr>
            <a:noAutofit/>
          </a:bodyPr>
          <a:lstStyle/>
          <a:p>
            <a:pPr algn="l">
              <a:defRPr/>
            </a:pPr>
            <a:r>
              <a:rPr lang="en-US" sz="2800" b="1" dirty="0">
                <a:solidFill>
                  <a:schemeClr val="tx1"/>
                </a:solidFill>
              </a:rPr>
              <a:t>Try yourself!!!</a:t>
            </a:r>
          </a:p>
        </p:txBody>
      </p:sp>
      <p:sp>
        <p:nvSpPr>
          <p:cNvPr id="21507" name="Rectangle 3"/>
          <p:cNvSpPr>
            <a:spLocks noGrp="1" noChangeArrowheads="1"/>
          </p:cNvSpPr>
          <p:nvPr>
            <p:ph sz="quarter" idx="1"/>
          </p:nvPr>
        </p:nvSpPr>
        <p:spPr>
          <a:xfrm>
            <a:off x="615043" y="1502683"/>
            <a:ext cx="7848600" cy="4665888"/>
          </a:xfrm>
        </p:spPr>
        <p:txBody>
          <a:bodyPr>
            <a:normAutofit/>
          </a:bodyPr>
          <a:lstStyle/>
          <a:p>
            <a:pPr algn="ctr">
              <a:buNone/>
            </a:pPr>
            <a:endParaRPr lang="en-US" dirty="0">
              <a:sym typeface="Symbol" pitchFamily="18" charset="2"/>
            </a:endParaRPr>
          </a:p>
          <a:p>
            <a:pPr algn="ctr">
              <a:buNone/>
            </a:pPr>
            <a:endParaRPr lang="en-US" dirty="0">
              <a:sym typeface="Symbol" pitchFamily="18" charset="2"/>
            </a:endParaRPr>
          </a:p>
          <a:p>
            <a:pPr algn="ctr">
              <a:buNone/>
            </a:pPr>
            <a:r>
              <a:rPr lang="en-US" dirty="0">
                <a:sym typeface="Symbol" pitchFamily="18" charset="2"/>
              </a:rPr>
              <a:t>Please try to solve by yourself first. After that you can check the solution given in next slide….</a:t>
            </a:r>
          </a:p>
          <a:p>
            <a:pPr algn="ctr">
              <a:buNone/>
            </a:pPr>
            <a:endParaRPr lang="en-US" dirty="0">
              <a:sym typeface="Symbol" pitchFamily="18" charset="2"/>
            </a:endParaRPr>
          </a:p>
          <a:p>
            <a:pPr algn="ctr">
              <a:buNone/>
            </a:pPr>
            <a:endParaRPr lang="en-US" dirty="0">
              <a:sym typeface="Symbol" pitchFamily="18" charset="2"/>
            </a:endParaRPr>
          </a:p>
          <a:p>
            <a:pPr algn="ctr">
              <a:buNone/>
            </a:pPr>
            <a:r>
              <a:rPr lang="en-US" dirty="0">
                <a:sym typeface="Symbol" pitchFamily="18" charset="2"/>
              </a:rPr>
              <a:t>(Remove the given blue box to see the solution)</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19</a:t>
            </a:fld>
            <a:endParaRPr lang="en-US"/>
          </a:p>
        </p:txBody>
      </p:sp>
    </p:spTree>
    <p:extLst>
      <p:ext uri="{BB962C8B-B14F-4D97-AF65-F5344CB8AC3E}">
        <p14:creationId xmlns:p14="http://schemas.microsoft.com/office/powerpoint/2010/main" val="1232377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2</a:t>
            </a:fld>
            <a:endParaRPr lang="en-US" dirty="0"/>
          </a:p>
        </p:txBody>
      </p:sp>
      <p:sp>
        <p:nvSpPr>
          <p:cNvPr id="3" name="Content Placeholder 2"/>
          <p:cNvSpPr>
            <a:spLocks noGrp="1"/>
          </p:cNvSpPr>
          <p:nvPr>
            <p:ph sz="quarter" idx="1"/>
          </p:nvPr>
        </p:nvSpPr>
        <p:spPr>
          <a:xfrm>
            <a:off x="457200" y="1600200"/>
            <a:ext cx="8229600" cy="4724400"/>
          </a:xfrm>
        </p:spPr>
        <p:txBody>
          <a:bodyPr>
            <a:normAutofit fontScale="32500" lnSpcReduction="20000"/>
          </a:bodyPr>
          <a:lstStyle/>
          <a:p>
            <a:pPr marL="274320" indent="-274320" eaLnBrk="1" fontAlgn="auto" hangingPunct="1">
              <a:spcAft>
                <a:spcPts val="0"/>
              </a:spcAft>
              <a:buFont typeface="Wingdings 2"/>
              <a:buNone/>
              <a:defRPr/>
            </a:pPr>
            <a:r>
              <a:rPr lang="en-US" sz="4300"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sz="4300" dirty="0"/>
              <a:t>E-R Diagram</a:t>
            </a:r>
          </a:p>
          <a:p>
            <a:pPr marL="274320" indent="-274320" eaLnBrk="1" fontAlgn="auto" hangingPunct="1">
              <a:spcAft>
                <a:spcPts val="0"/>
              </a:spcAft>
              <a:buFont typeface="Wingdings 2"/>
              <a:buChar char=""/>
              <a:defRPr/>
            </a:pPr>
            <a:r>
              <a:rPr lang="en-US" sz="4300" dirty="0"/>
              <a:t>Entity Sets</a:t>
            </a:r>
          </a:p>
          <a:p>
            <a:pPr marL="274320" indent="-274320" eaLnBrk="1" fontAlgn="auto" hangingPunct="1">
              <a:spcAft>
                <a:spcPts val="0"/>
              </a:spcAft>
              <a:buFont typeface="Wingdings 2"/>
              <a:buChar char=""/>
              <a:defRPr/>
            </a:pPr>
            <a:r>
              <a:rPr lang="en-US" sz="4300" dirty="0"/>
              <a:t>Attributes</a:t>
            </a:r>
          </a:p>
          <a:p>
            <a:pPr marL="274320" indent="-274320" eaLnBrk="1" fontAlgn="auto" hangingPunct="1">
              <a:spcAft>
                <a:spcPts val="0"/>
              </a:spcAft>
              <a:buFont typeface="Wingdings 2"/>
              <a:buChar char=""/>
              <a:defRPr/>
            </a:pPr>
            <a:r>
              <a:rPr lang="en-US" sz="4300" dirty="0"/>
              <a:t>Relationship Sets</a:t>
            </a:r>
          </a:p>
          <a:p>
            <a:pPr marL="274320" indent="-274320" eaLnBrk="1" fontAlgn="auto" hangingPunct="1">
              <a:spcAft>
                <a:spcPts val="0"/>
              </a:spcAft>
              <a:buFont typeface="Wingdings 2"/>
              <a:buChar char=""/>
              <a:defRPr/>
            </a:pPr>
            <a:r>
              <a:rPr lang="en-US" sz="4300" dirty="0"/>
              <a:t>Mapping Cardinalities</a:t>
            </a:r>
          </a:p>
          <a:p>
            <a:pPr marL="274320" indent="-274320" eaLnBrk="1" fontAlgn="auto" hangingPunct="1">
              <a:spcAft>
                <a:spcPts val="0"/>
              </a:spcAft>
              <a:buFont typeface="Wingdings 2"/>
              <a:buChar char=""/>
              <a:defRPr/>
            </a:pPr>
            <a:r>
              <a:rPr lang="en-US" sz="4300" dirty="0"/>
              <a:t>ER Diagram</a:t>
            </a:r>
          </a:p>
          <a:p>
            <a:pPr marL="274320" indent="-274320" eaLnBrk="1" fontAlgn="auto" hangingPunct="1">
              <a:spcAft>
                <a:spcPts val="0"/>
              </a:spcAft>
              <a:buFont typeface="Wingdings 2"/>
              <a:buChar char=""/>
              <a:defRPr/>
            </a:pPr>
            <a:r>
              <a:rPr lang="en-US" sz="4300" dirty="0"/>
              <a:t>ER Diagram From Given Scenario</a:t>
            </a:r>
          </a:p>
          <a:p>
            <a:pPr marL="274320" indent="-274320" eaLnBrk="1" fontAlgn="auto" hangingPunct="1">
              <a:spcAft>
                <a:spcPts val="0"/>
              </a:spcAft>
              <a:buFont typeface="Wingdings 2"/>
              <a:buChar char=""/>
              <a:defRPr/>
            </a:pPr>
            <a:r>
              <a:rPr lang="en-US" sz="4300" dirty="0"/>
              <a:t>Alternative ER Notation</a:t>
            </a:r>
          </a:p>
          <a:p>
            <a:pPr marL="274320" indent="-274320" eaLnBrk="1" fontAlgn="auto" hangingPunct="1">
              <a:spcAft>
                <a:spcPts val="0"/>
              </a:spcAft>
              <a:buFont typeface="Wingdings 2"/>
              <a:buChar char=""/>
              <a:defRPr/>
            </a:pPr>
            <a:r>
              <a:rPr lang="en-US" sz="4300" dirty="0"/>
              <a:t>Roles</a:t>
            </a:r>
          </a:p>
          <a:p>
            <a:pPr marL="274320" indent="-274320" eaLnBrk="1" fontAlgn="auto" hangingPunct="1">
              <a:spcAft>
                <a:spcPts val="0"/>
              </a:spcAft>
              <a:buFont typeface="Wingdings 2"/>
              <a:buChar char=""/>
              <a:defRPr/>
            </a:pPr>
            <a:r>
              <a:rPr lang="en-US" sz="4300" dirty="0"/>
              <a:t>Total and Partial Participation</a:t>
            </a:r>
          </a:p>
          <a:p>
            <a:pPr marL="274320" indent="-274320" eaLnBrk="1" fontAlgn="auto" hangingPunct="1">
              <a:spcAft>
                <a:spcPts val="0"/>
              </a:spcAft>
              <a:buFont typeface="Wingdings 2"/>
              <a:buChar char=""/>
              <a:defRPr/>
            </a:pPr>
            <a:r>
              <a:rPr lang="en-US" sz="4300" dirty="0"/>
              <a:t>Keys</a:t>
            </a:r>
          </a:p>
          <a:p>
            <a:pPr marL="274320" indent="-274320" eaLnBrk="1" fontAlgn="auto" hangingPunct="1">
              <a:spcAft>
                <a:spcPts val="0"/>
              </a:spcAft>
              <a:buFont typeface="Wingdings 2"/>
              <a:buChar char=""/>
              <a:defRPr/>
            </a:pPr>
            <a:r>
              <a:rPr lang="en-US" sz="4300" dirty="0"/>
              <a:t>Weak Entity Set</a:t>
            </a:r>
          </a:p>
          <a:p>
            <a:pPr marL="274320" indent="-274320" eaLnBrk="1" fontAlgn="auto" hangingPunct="1">
              <a:spcAft>
                <a:spcPts val="0"/>
              </a:spcAft>
              <a:buFont typeface="Wingdings 2"/>
              <a:buChar char=""/>
              <a:defRPr/>
            </a:pPr>
            <a:r>
              <a:rPr lang="en-US" sz="4300" dirty="0"/>
              <a:t>Generalization</a:t>
            </a:r>
          </a:p>
          <a:p>
            <a:pPr marL="274320" indent="-274320" eaLnBrk="1" fontAlgn="auto" hangingPunct="1">
              <a:spcAft>
                <a:spcPts val="0"/>
              </a:spcAft>
              <a:buFont typeface="Wingdings 2"/>
              <a:buChar char=""/>
              <a:defRPr/>
            </a:pPr>
            <a:r>
              <a:rPr lang="en-US" sz="4300" dirty="0"/>
              <a:t>Specialization</a:t>
            </a:r>
          </a:p>
          <a:p>
            <a:pPr marL="274320" indent="-274320" eaLnBrk="1" fontAlgn="auto" hangingPunct="1">
              <a:spcAft>
                <a:spcPts val="0"/>
              </a:spcAft>
              <a:buFont typeface="Wingdings 2"/>
              <a:buChar char=""/>
              <a:defRPr/>
            </a:pPr>
            <a:r>
              <a:rPr lang="en-US" sz="4300" dirty="0"/>
              <a:t>Aggregation</a:t>
            </a:r>
          </a:p>
          <a:p>
            <a:pPr marL="274320" indent="-274320" eaLnBrk="1" fontAlgn="auto" hangingPunct="1">
              <a:spcAft>
                <a:spcPts val="0"/>
              </a:spcAft>
              <a:buFont typeface="Wingdings 2"/>
              <a:buChar char=""/>
              <a:defRPr/>
            </a:pPr>
            <a:r>
              <a:rPr lang="en-US" sz="4300" dirty="0"/>
              <a:t>Summary of  Symbols</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None/>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74171" y="301172"/>
            <a:ext cx="8969829" cy="758952"/>
          </a:xfrm>
        </p:spPr>
        <p:txBody>
          <a:bodyPr>
            <a:noAutofit/>
          </a:bodyPr>
          <a:lstStyle/>
          <a:p>
            <a:pPr algn="l">
              <a:defRPr/>
            </a:pPr>
            <a:r>
              <a:rPr lang="en-US" sz="2800" b="1" dirty="0">
                <a:solidFill>
                  <a:schemeClr val="tx1"/>
                </a:solidFill>
              </a:rPr>
              <a:t>Solution</a:t>
            </a:r>
          </a:p>
        </p:txBody>
      </p:sp>
      <p:pic>
        <p:nvPicPr>
          <p:cNvPr id="3" name="Content Placeholder 2">
            <a:extLst>
              <a:ext uri="{FF2B5EF4-FFF2-40B4-BE49-F238E27FC236}">
                <a16:creationId xmlns:a16="http://schemas.microsoft.com/office/drawing/2014/main" id="{45D94370-5341-1FBC-5484-E530B4983FF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4171" y="1467697"/>
            <a:ext cx="8815084" cy="5220994"/>
          </a:xfrm>
        </p:spPr>
      </p:pic>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20</a:t>
            </a:fld>
            <a:endParaRPr lang="en-US"/>
          </a:p>
        </p:txBody>
      </p:sp>
      <p:sp>
        <p:nvSpPr>
          <p:cNvPr id="4" name="Rectangle 3">
            <a:extLst>
              <a:ext uri="{FF2B5EF4-FFF2-40B4-BE49-F238E27FC236}">
                <a16:creationId xmlns:a16="http://schemas.microsoft.com/office/drawing/2014/main" id="{75E00C88-BDF1-6031-8E6E-5475E9BD2341}"/>
              </a:ext>
            </a:extLst>
          </p:cNvPr>
          <p:cNvSpPr/>
          <p:nvPr/>
        </p:nvSpPr>
        <p:spPr>
          <a:xfrm>
            <a:off x="193597" y="1467697"/>
            <a:ext cx="8795658" cy="5220994"/>
          </a:xfrm>
          <a:prstGeom prst="rect">
            <a:avLst/>
          </a:prstGeom>
          <a:solidFill>
            <a:schemeClr val="accent3">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238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11150" y="479425"/>
            <a:ext cx="8077200" cy="609600"/>
          </a:xfrm>
        </p:spPr>
        <p:txBody>
          <a:bodyPr>
            <a:normAutofit/>
          </a:bodyPr>
          <a:lstStyle/>
          <a:p>
            <a:pPr algn="l">
              <a:defRPr/>
            </a:pPr>
            <a:r>
              <a:rPr lang="en-US" b="1" dirty="0">
                <a:solidFill>
                  <a:schemeClr val="tx1"/>
                </a:solidFill>
              </a:rPr>
              <a:t>Alternative E-R Notations</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21</a:t>
            </a:fld>
            <a:endParaRPr lang="en-US"/>
          </a:p>
        </p:txBody>
      </p:sp>
      <p:pic>
        <p:nvPicPr>
          <p:cNvPr id="6" name="Picture 3"/>
          <p:cNvPicPr>
            <a:picLocks noChangeAspect="1" noChangeArrowheads="1"/>
          </p:cNvPicPr>
          <p:nvPr/>
        </p:nvPicPr>
        <p:blipFill>
          <a:blip r:embed="rId2"/>
          <a:srcRect l="1154" t="6154" r="1154" b="5641"/>
          <a:stretch>
            <a:fillRect/>
          </a:stretch>
        </p:blipFill>
        <p:spPr bwMode="auto">
          <a:xfrm>
            <a:off x="1219200" y="1689100"/>
            <a:ext cx="6958013" cy="4711700"/>
          </a:xfrm>
          <a:prstGeom prst="rect">
            <a:avLst/>
          </a:prstGeom>
          <a:noFill/>
          <a:ln w="76200" cmpd="tri">
            <a:solidFill>
              <a:schemeClr val="tx2"/>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algn="l">
              <a:defRPr/>
            </a:pPr>
            <a:r>
              <a:rPr lang="en-US" b="1" dirty="0">
                <a:solidFill>
                  <a:schemeClr val="tx1"/>
                </a:solidFill>
              </a:rPr>
              <a:t>Roles</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22</a:t>
            </a:fld>
            <a:endParaRPr lang="en-US"/>
          </a:p>
        </p:txBody>
      </p:sp>
      <p:sp>
        <p:nvSpPr>
          <p:cNvPr id="2" name="Content Placeholder 1">
            <a:extLst>
              <a:ext uri="{FF2B5EF4-FFF2-40B4-BE49-F238E27FC236}">
                <a16:creationId xmlns:a16="http://schemas.microsoft.com/office/drawing/2014/main" id="{A776E75E-6BEE-0A68-D33C-1F6013F702A2}"/>
              </a:ext>
            </a:extLst>
          </p:cNvPr>
          <p:cNvSpPr>
            <a:spLocks noGrp="1"/>
          </p:cNvSpPr>
          <p:nvPr>
            <p:ph sz="half" idx="1"/>
          </p:nvPr>
        </p:nvSpPr>
        <p:spPr/>
        <p:txBody>
          <a:bodyPr>
            <a:normAutofit fontScale="92500" lnSpcReduction="20000"/>
          </a:bodyPr>
          <a:lstStyle/>
          <a:p>
            <a:r>
              <a:rPr lang="en-US" dirty="0"/>
              <a:t>Entity sets of a relationship need not be distinct</a:t>
            </a:r>
          </a:p>
          <a:p>
            <a:r>
              <a:rPr lang="en-US" dirty="0"/>
              <a:t>The labels “manager” and “worker” are called roles; they specify how employee entities interact via the works-for relationship set.</a:t>
            </a:r>
          </a:p>
          <a:p>
            <a:r>
              <a:rPr lang="en-US" dirty="0"/>
              <a:t>Roles are indicated in E-R diagrams by labeling the lines that connect diamonds to rectangles.</a:t>
            </a:r>
          </a:p>
          <a:p>
            <a:r>
              <a:rPr lang="en-US" dirty="0"/>
              <a:t>Role labels are optional, and are used to clarify semantics of the relationship</a:t>
            </a:r>
          </a:p>
          <a:p>
            <a:endParaRPr lang="en-US" dirty="0"/>
          </a:p>
        </p:txBody>
      </p:sp>
      <p:pic>
        <p:nvPicPr>
          <p:cNvPr id="4" name="Picture 6">
            <a:extLst>
              <a:ext uri="{FF2B5EF4-FFF2-40B4-BE49-F238E27FC236}">
                <a16:creationId xmlns:a16="http://schemas.microsoft.com/office/drawing/2014/main" id="{36FF5605-157D-6226-4742-70C6748BC3CC}"/>
              </a:ext>
            </a:extLst>
          </p:cNvPr>
          <p:cNvPicPr>
            <a:picLocks noGrp="1" noChangeAspect="1" noChangeArrowheads="1"/>
          </p:cNvPicPr>
          <p:nvPr>
            <p:ph sz="half" idx="2"/>
          </p:nvPr>
        </p:nvPicPr>
        <p:blipFill>
          <a:blip r:embed="rId2"/>
          <a:srcRect l="1768" t="22791" r="2357" b="23051"/>
          <a:stretch>
            <a:fillRect/>
          </a:stretch>
        </p:blipFill>
        <p:spPr bwMode="auto">
          <a:xfrm>
            <a:off x="4800600" y="1730326"/>
            <a:ext cx="4038600" cy="3981157"/>
          </a:xfrm>
          <a:prstGeom prst="rect">
            <a:avLst/>
          </a:prstGeom>
          <a:noFill/>
          <a:ln w="76200" cmpd="tri">
            <a:solidFill>
              <a:schemeClr val="tx2"/>
            </a:solidFill>
            <a:miter lim="800000"/>
            <a:headEnd/>
            <a:tailEnd/>
          </a:ln>
        </p:spPr>
      </p:pic>
    </p:spTree>
    <p:extLst>
      <p:ext uri="{BB962C8B-B14F-4D97-AF65-F5344CB8AC3E}">
        <p14:creationId xmlns:p14="http://schemas.microsoft.com/office/powerpoint/2010/main" val="875825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defRPr/>
            </a:pPr>
            <a:r>
              <a:rPr lang="en-US" sz="2400" b="1" dirty="0">
                <a:solidFill>
                  <a:schemeClr val="tx1"/>
                </a:solidFill>
              </a:rPr>
              <a:t>Participation of an Entity Set in a Relationship Set</a:t>
            </a: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23</a:t>
            </a:fld>
            <a:endParaRPr lang="en-US" dirty="0"/>
          </a:p>
        </p:txBody>
      </p:sp>
      <p:sp>
        <p:nvSpPr>
          <p:cNvPr id="3" name="Content Placeholder 2"/>
          <p:cNvSpPr>
            <a:spLocks noGrp="1"/>
          </p:cNvSpPr>
          <p:nvPr>
            <p:ph sz="half" idx="1"/>
          </p:nvPr>
        </p:nvSpPr>
        <p:spPr/>
        <p:txBody>
          <a:bodyPr>
            <a:normAutofit fontScale="70000" lnSpcReduction="20000"/>
          </a:bodyPr>
          <a:lstStyle/>
          <a:p>
            <a:pPr marL="342900" indent="-342900">
              <a:spcBef>
                <a:spcPct val="35000"/>
              </a:spcBef>
              <a:buClr>
                <a:schemeClr val="tx2"/>
              </a:buClr>
              <a:buSzPct val="90000"/>
              <a:buFont typeface="Monotype Sorts" pitchFamily="2" charset="2"/>
              <a:buChar char="n"/>
            </a:pPr>
            <a:r>
              <a:rPr kumimoji="1" lang="en-US" b="1" dirty="0"/>
              <a:t>Total participation (indicated by double line):  </a:t>
            </a:r>
            <a:r>
              <a:rPr kumimoji="1" lang="en-US" dirty="0"/>
              <a:t>every entity in the entity set participates in at least one relationship in the relationship set</a:t>
            </a:r>
          </a:p>
          <a:p>
            <a:pPr marL="742950" lvl="1" indent="-285750">
              <a:spcBef>
                <a:spcPct val="35000"/>
              </a:spcBef>
              <a:buClr>
                <a:schemeClr val="tx2"/>
              </a:buClr>
              <a:buSzPct val="90000"/>
              <a:buFont typeface="Monotype Sorts" pitchFamily="2" charset="2"/>
              <a:buChar char="n"/>
            </a:pPr>
            <a:r>
              <a:rPr kumimoji="1" lang="en-US" i="1" dirty="0">
                <a:solidFill>
                  <a:schemeClr val="tx1"/>
                </a:solidFill>
              </a:rPr>
              <a:t>E.g. participation of loan in borrower is total</a:t>
            </a:r>
          </a:p>
          <a:p>
            <a:pPr marL="1085850" lvl="2">
              <a:spcBef>
                <a:spcPct val="35000"/>
              </a:spcBef>
              <a:buClr>
                <a:schemeClr val="tx2"/>
              </a:buClr>
              <a:buSzPct val="90000"/>
              <a:buFont typeface="Monotype Sorts" pitchFamily="2" charset="2"/>
              <a:buChar char="n"/>
            </a:pPr>
            <a:r>
              <a:rPr kumimoji="1" lang="en-US" i="1" dirty="0"/>
              <a:t> every loan must have a customer associated to it via borrower</a:t>
            </a:r>
          </a:p>
          <a:p>
            <a:pPr marL="1085850" lvl="2">
              <a:spcBef>
                <a:spcPct val="35000"/>
              </a:spcBef>
              <a:buClr>
                <a:schemeClr val="tx2"/>
              </a:buClr>
              <a:buSzPct val="90000"/>
              <a:buNone/>
            </a:pPr>
            <a:endParaRPr kumimoji="1" lang="en-US" i="1" dirty="0"/>
          </a:p>
          <a:p>
            <a:pPr marL="342900" indent="-342900">
              <a:spcBef>
                <a:spcPct val="35000"/>
              </a:spcBef>
              <a:buClr>
                <a:schemeClr val="tx2"/>
              </a:buClr>
              <a:buSzPct val="90000"/>
              <a:buFont typeface="Monotype Sorts" pitchFamily="2" charset="2"/>
              <a:buChar char="n"/>
            </a:pPr>
            <a:r>
              <a:rPr kumimoji="1" lang="en-US" b="1" dirty="0"/>
              <a:t>Partial participation:  </a:t>
            </a:r>
            <a:r>
              <a:rPr kumimoji="1" lang="en-US" dirty="0"/>
              <a:t>some entities may not participate in any relationship in the relationship set</a:t>
            </a:r>
          </a:p>
          <a:p>
            <a:pPr marL="742950" lvl="1" indent="-285750">
              <a:spcBef>
                <a:spcPct val="35000"/>
              </a:spcBef>
              <a:buClr>
                <a:schemeClr val="tx2"/>
              </a:buClr>
              <a:buSzPct val="90000"/>
              <a:buFont typeface="Monotype Sorts" pitchFamily="2" charset="2"/>
              <a:buChar char="n"/>
            </a:pPr>
            <a:r>
              <a:rPr kumimoji="1" lang="en-US" i="1" dirty="0">
                <a:solidFill>
                  <a:schemeClr val="tx1"/>
                </a:solidFill>
              </a:rPr>
              <a:t>E.g. participation of customer in borrower is partial</a:t>
            </a:r>
          </a:p>
          <a:p>
            <a:pPr marL="274320" indent="-274320" eaLnBrk="1" fontAlgn="auto" hangingPunct="1">
              <a:spcAft>
                <a:spcPts val="0"/>
              </a:spcAft>
              <a:buNone/>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p>
          <a:p>
            <a:pPr marL="0" indent="0" eaLnBrk="1" fontAlgn="auto" hangingPunct="1">
              <a:spcAft>
                <a:spcPts val="0"/>
              </a:spcAft>
              <a:buFont typeface="Wingdings 2"/>
              <a:buNone/>
              <a:defRPr/>
            </a:pPr>
            <a:r>
              <a:rPr lang="en-US" dirty="0"/>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pic>
        <p:nvPicPr>
          <p:cNvPr id="6" name="Picture 3"/>
          <p:cNvPicPr>
            <a:picLocks noGrp="1" noChangeAspect="1" noChangeArrowheads="1"/>
          </p:cNvPicPr>
          <p:nvPr>
            <p:ph sz="half" idx="2"/>
          </p:nvPr>
        </p:nvPicPr>
        <p:blipFill>
          <a:blip r:embed="rId2"/>
          <a:srcRect l="1141" t="32826" r="978" b="34566"/>
          <a:stretch>
            <a:fillRect/>
          </a:stretch>
        </p:blipFill>
        <p:spPr bwMode="auto">
          <a:xfrm>
            <a:off x="4800600" y="2009422"/>
            <a:ext cx="4038600" cy="2664178"/>
          </a:xfrm>
          <a:prstGeom prst="rect">
            <a:avLst/>
          </a:prstGeom>
          <a:noFill/>
          <a:ln w="76200" cmpd="tri">
            <a:solidFill>
              <a:schemeClr val="tx2"/>
            </a:solidFill>
            <a:miter lim="800000"/>
            <a:headEnd/>
            <a:tailEnd/>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defRPr/>
            </a:pPr>
            <a:r>
              <a:rPr lang="en-US" sz="2400" b="1" dirty="0">
                <a:solidFill>
                  <a:schemeClr val="tx1"/>
                </a:solidFill>
              </a:rPr>
              <a:t>Alternative Notation for Cardinality Limits</a:t>
            </a: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24</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a:defRPr/>
            </a:pPr>
            <a:r>
              <a:rPr kumimoji="1" lang="en-US" sz="2800" dirty="0"/>
              <a:t>Cardinality limits can also express participation constraints</a:t>
            </a:r>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pic>
        <p:nvPicPr>
          <p:cNvPr id="6" name="Picture 3"/>
          <p:cNvPicPr>
            <a:picLocks noChangeAspect="1" noChangeArrowheads="1"/>
          </p:cNvPicPr>
          <p:nvPr/>
        </p:nvPicPr>
        <p:blipFill>
          <a:blip r:embed="rId2"/>
          <a:srcRect l="1701" t="30498" r="1323" b="29489"/>
          <a:stretch>
            <a:fillRect/>
          </a:stretch>
        </p:blipFill>
        <p:spPr bwMode="auto">
          <a:xfrm>
            <a:off x="508000" y="2759075"/>
            <a:ext cx="8197850" cy="3082925"/>
          </a:xfrm>
          <a:prstGeom prst="rect">
            <a:avLst/>
          </a:prstGeom>
          <a:noFill/>
          <a:ln w="76200" cmpd="tri">
            <a:solidFill>
              <a:schemeClr val="tx2"/>
            </a:solidFill>
            <a:miter lim="800000"/>
            <a:headEnd/>
            <a:tailEnd/>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a:defRPr/>
            </a:pPr>
            <a:r>
              <a:rPr lang="en-US" b="1" dirty="0">
                <a:solidFill>
                  <a:schemeClr val="tx1"/>
                </a:solidFill>
              </a:rPr>
              <a:t>Keys</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25</a:t>
            </a:fld>
            <a:endParaRPr lang="en-US"/>
          </a:p>
        </p:txBody>
      </p:sp>
      <p:sp>
        <p:nvSpPr>
          <p:cNvPr id="27651" name="Rectangle 3"/>
          <p:cNvSpPr>
            <a:spLocks noGrp="1" noChangeArrowheads="1"/>
          </p:cNvSpPr>
          <p:nvPr>
            <p:ph sz="half" idx="1"/>
          </p:nvPr>
        </p:nvSpPr>
        <p:spPr/>
        <p:txBody>
          <a:bodyPr>
            <a:normAutofit fontScale="85000" lnSpcReduction="10000"/>
          </a:bodyPr>
          <a:lstStyle/>
          <a:p>
            <a:r>
              <a:rPr lang="en-US" dirty="0"/>
              <a:t>A </a:t>
            </a:r>
            <a:r>
              <a:rPr lang="en-US" i="1" dirty="0">
                <a:solidFill>
                  <a:schemeClr val="tx2"/>
                </a:solidFill>
              </a:rPr>
              <a:t>super key</a:t>
            </a:r>
            <a:r>
              <a:rPr lang="en-US" dirty="0"/>
              <a:t> of an entity set is a set of one or more attributes whose values uniquely determine each entity.</a:t>
            </a:r>
          </a:p>
          <a:p>
            <a:r>
              <a:rPr lang="en-US" dirty="0"/>
              <a:t>A </a:t>
            </a:r>
            <a:r>
              <a:rPr lang="en-US" i="1" dirty="0">
                <a:solidFill>
                  <a:schemeClr val="tx2"/>
                </a:solidFill>
              </a:rPr>
              <a:t>candidate key</a:t>
            </a:r>
            <a:r>
              <a:rPr lang="en-US" dirty="0"/>
              <a:t> of an entity set is a minimal super key</a:t>
            </a:r>
          </a:p>
          <a:p>
            <a:r>
              <a:rPr lang="en-US" dirty="0"/>
              <a:t>Although several candidate keys may exist, one of the candidate keys is selected to be the </a:t>
            </a:r>
            <a:r>
              <a:rPr lang="en-US" i="1" dirty="0">
                <a:solidFill>
                  <a:schemeClr val="tx2"/>
                </a:solidFill>
              </a:rPr>
              <a:t>primary key</a:t>
            </a:r>
            <a:r>
              <a:rPr lang="en-US" dirty="0"/>
              <a:t>.</a:t>
            </a:r>
          </a:p>
          <a:p>
            <a:r>
              <a:rPr lang="en-US" dirty="0"/>
              <a:t>Every candidate key is a super key but, every super key may or may not be a candidate key.</a:t>
            </a:r>
          </a:p>
          <a:p>
            <a:pPr>
              <a:buNone/>
            </a:pPr>
            <a:endParaRPr lang="en-US" dirty="0"/>
          </a:p>
        </p:txBody>
      </p:sp>
      <p:pic>
        <p:nvPicPr>
          <p:cNvPr id="6" name="Picture 2" descr="C:\Users\user pc\Desktop\12.PNG"/>
          <p:cNvPicPr>
            <a:picLocks noGrp="1" noChangeAspect="1" noChangeArrowheads="1"/>
          </p:cNvPicPr>
          <p:nvPr>
            <p:ph sz="half" idx="2"/>
          </p:nvPr>
        </p:nvPicPr>
        <p:blipFill>
          <a:blip r:embed="rId2"/>
          <a:srcRect/>
          <a:stretch>
            <a:fillRect/>
          </a:stretch>
        </p:blipFill>
        <p:spPr bwMode="auto">
          <a:xfrm>
            <a:off x="4755444" y="1873955"/>
            <a:ext cx="4038600" cy="2861229"/>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a:defRPr/>
            </a:pPr>
            <a:r>
              <a:rPr lang="en-US" b="1" dirty="0">
                <a:solidFill>
                  <a:schemeClr val="tx1"/>
                </a:solidFill>
              </a:rPr>
              <a:t>Foreign Keys</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26</a:t>
            </a:fld>
            <a:endParaRPr lang="en-US"/>
          </a:p>
        </p:txBody>
      </p:sp>
      <p:sp>
        <p:nvSpPr>
          <p:cNvPr id="5" name="Content Placeholder 4"/>
          <p:cNvSpPr>
            <a:spLocks noGrp="1"/>
          </p:cNvSpPr>
          <p:nvPr>
            <p:ph sz="half" idx="1"/>
          </p:nvPr>
        </p:nvSpPr>
        <p:spPr/>
        <p:txBody>
          <a:bodyPr/>
          <a:lstStyle/>
          <a:p>
            <a:r>
              <a:rPr lang="en-US" b="1" dirty="0"/>
              <a:t>Foreign Key</a:t>
            </a:r>
            <a:r>
              <a:rPr lang="en-US" dirty="0"/>
              <a:t> of the entity attribute is the entity which is the primary key of the related entity. Foreign key helps to establish the mapping between two or more entities. </a:t>
            </a:r>
          </a:p>
          <a:p>
            <a:pPr>
              <a:buNone/>
            </a:pPr>
            <a:endParaRPr lang="en-US" dirty="0"/>
          </a:p>
        </p:txBody>
      </p:sp>
      <p:pic>
        <p:nvPicPr>
          <p:cNvPr id="7" name="Picture 2" descr="C:\Users\user pc\Desktop\13.PNG"/>
          <p:cNvPicPr>
            <a:picLocks noGrp="1" noChangeAspect="1" noChangeArrowheads="1"/>
          </p:cNvPicPr>
          <p:nvPr>
            <p:ph sz="half" idx="2"/>
          </p:nvPr>
        </p:nvPicPr>
        <p:blipFill>
          <a:blip r:embed="rId2"/>
          <a:srcRect/>
          <a:stretch>
            <a:fillRect/>
          </a:stretch>
        </p:blipFill>
        <p:spPr bwMode="auto">
          <a:xfrm>
            <a:off x="4648200" y="1803400"/>
            <a:ext cx="4124597" cy="3556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l">
              <a:defRPr/>
            </a:pPr>
            <a:r>
              <a:rPr lang="en-US" b="1" dirty="0">
                <a:solidFill>
                  <a:schemeClr val="tx1"/>
                </a:solidFill>
              </a:rPr>
              <a:t>Weak Entity Sets</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27</a:t>
            </a:fld>
            <a:endParaRPr lang="en-US"/>
          </a:p>
        </p:txBody>
      </p:sp>
      <p:sp>
        <p:nvSpPr>
          <p:cNvPr id="36867" name="Rectangle 3"/>
          <p:cNvSpPr>
            <a:spLocks noGrp="1" noChangeArrowheads="1"/>
          </p:cNvSpPr>
          <p:nvPr>
            <p:ph sz="half" idx="1"/>
          </p:nvPr>
        </p:nvSpPr>
        <p:spPr/>
        <p:txBody>
          <a:bodyPr>
            <a:normAutofit fontScale="85000" lnSpcReduction="10000"/>
          </a:bodyPr>
          <a:lstStyle/>
          <a:p>
            <a:r>
              <a:rPr lang="en-US" dirty="0"/>
              <a:t>An entity set that does not have a primary key is referred to as a </a:t>
            </a:r>
            <a:r>
              <a:rPr lang="en-US" i="1" dirty="0">
                <a:solidFill>
                  <a:schemeClr val="tx2"/>
                </a:solidFill>
              </a:rPr>
              <a:t>weak entity set</a:t>
            </a:r>
            <a:r>
              <a:rPr lang="en-US" dirty="0"/>
              <a:t>.</a:t>
            </a:r>
          </a:p>
          <a:p>
            <a:r>
              <a:rPr lang="en-US" dirty="0"/>
              <a:t>The existence of a weak entity set depends on the existence of a </a:t>
            </a:r>
            <a:r>
              <a:rPr lang="en-US" i="1" dirty="0">
                <a:solidFill>
                  <a:schemeClr val="tx2"/>
                </a:solidFill>
              </a:rPr>
              <a:t>identifying entity</a:t>
            </a:r>
            <a:r>
              <a:rPr lang="en-US" i="1" dirty="0"/>
              <a:t> </a:t>
            </a:r>
            <a:r>
              <a:rPr lang="en-US" i="1" dirty="0">
                <a:solidFill>
                  <a:schemeClr val="tx2"/>
                </a:solidFill>
              </a:rPr>
              <a:t>set</a:t>
            </a:r>
          </a:p>
          <a:p>
            <a:r>
              <a:rPr lang="en-US" dirty="0"/>
              <a:t>The </a:t>
            </a:r>
            <a:r>
              <a:rPr lang="en-US" i="1" dirty="0">
                <a:solidFill>
                  <a:schemeClr val="tx2"/>
                </a:solidFill>
              </a:rPr>
              <a:t>discriminator</a:t>
            </a:r>
            <a:r>
              <a:rPr lang="en-US" i="1" dirty="0"/>
              <a:t> (or partial key)</a:t>
            </a:r>
            <a:r>
              <a:rPr lang="en-US" dirty="0"/>
              <a:t> of a weak entity set is the set of attributes that distinguishes among all the entities of a weak entity set.</a:t>
            </a:r>
          </a:p>
          <a:p>
            <a:r>
              <a:rPr lang="en-US" dirty="0"/>
              <a:t>We depict a weak entity set by double rectangles.</a:t>
            </a:r>
          </a:p>
          <a:p>
            <a:endParaRPr lang="en-US" dirty="0"/>
          </a:p>
        </p:txBody>
      </p:sp>
      <p:pic>
        <p:nvPicPr>
          <p:cNvPr id="6" name="Picture 2" descr="C:\Users\user pc\Desktop\11.PNG"/>
          <p:cNvPicPr>
            <a:picLocks noGrp="1" noChangeAspect="1" noChangeArrowheads="1"/>
          </p:cNvPicPr>
          <p:nvPr>
            <p:ph sz="half" idx="2"/>
          </p:nvPr>
        </p:nvPicPr>
        <p:blipFill>
          <a:blip r:embed="rId2"/>
          <a:srcRect/>
          <a:stretch>
            <a:fillRect/>
          </a:stretch>
        </p:blipFill>
        <p:spPr bwMode="auto">
          <a:xfrm>
            <a:off x="4800600" y="1651000"/>
            <a:ext cx="4038600" cy="38608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l">
              <a:defRPr/>
            </a:pPr>
            <a:r>
              <a:rPr lang="en-US" b="1" dirty="0">
                <a:solidFill>
                  <a:schemeClr val="tx1"/>
                </a:solidFill>
              </a:rPr>
              <a:t>Generalization</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28</a:t>
            </a:fld>
            <a:endParaRPr lang="en-US"/>
          </a:p>
        </p:txBody>
      </p:sp>
      <p:sp>
        <p:nvSpPr>
          <p:cNvPr id="43011" name="Rectangle 3"/>
          <p:cNvSpPr>
            <a:spLocks noGrp="1" noChangeArrowheads="1"/>
          </p:cNvSpPr>
          <p:nvPr>
            <p:ph sz="half" idx="1"/>
          </p:nvPr>
        </p:nvSpPr>
        <p:spPr/>
        <p:txBody>
          <a:bodyPr>
            <a:normAutofit/>
          </a:bodyPr>
          <a:lstStyle/>
          <a:p>
            <a:r>
              <a:rPr lang="en-US" b="1" dirty="0"/>
              <a:t>Generalization</a:t>
            </a:r>
            <a:r>
              <a:rPr lang="en-US" dirty="0"/>
              <a:t> is a bottom-up approach in which two lower level entities combine to form a higher level entity. In generalization, the higher level entity can also combine with other lower level entity to make further higher level entity.</a:t>
            </a:r>
          </a:p>
        </p:txBody>
      </p:sp>
      <p:pic>
        <p:nvPicPr>
          <p:cNvPr id="6" name="Picture 2" descr="C:\Users\user pc\Desktop\8.PNG"/>
          <p:cNvPicPr>
            <a:picLocks noGrp="1" noChangeAspect="1" noChangeArrowheads="1"/>
          </p:cNvPicPr>
          <p:nvPr>
            <p:ph sz="half" idx="2"/>
          </p:nvPr>
        </p:nvPicPr>
        <p:blipFill>
          <a:blip r:embed="rId2"/>
          <a:srcRect/>
          <a:stretch>
            <a:fillRect/>
          </a:stretch>
        </p:blipFill>
        <p:spPr bwMode="auto">
          <a:xfrm>
            <a:off x="4800600" y="1524000"/>
            <a:ext cx="4038600" cy="46736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lgn="l">
              <a:defRPr/>
            </a:pPr>
            <a:r>
              <a:rPr lang="en-US" b="1" dirty="0">
                <a:solidFill>
                  <a:schemeClr val="tx1"/>
                </a:solidFill>
              </a:rPr>
              <a:t>Specialization</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29</a:t>
            </a:fld>
            <a:endParaRPr lang="en-US"/>
          </a:p>
        </p:txBody>
      </p:sp>
      <p:sp>
        <p:nvSpPr>
          <p:cNvPr id="40963" name="Rectangle 3"/>
          <p:cNvSpPr>
            <a:spLocks noGrp="1" noChangeArrowheads="1"/>
          </p:cNvSpPr>
          <p:nvPr>
            <p:ph sz="half" idx="1"/>
          </p:nvPr>
        </p:nvSpPr>
        <p:spPr/>
        <p:txBody>
          <a:bodyPr>
            <a:normAutofit/>
          </a:bodyPr>
          <a:lstStyle/>
          <a:p>
            <a:pPr>
              <a:buNone/>
            </a:pPr>
            <a:r>
              <a:rPr lang="en-US" b="1" dirty="0"/>
              <a:t>Specialization</a:t>
            </a:r>
            <a:r>
              <a:rPr lang="en-US" dirty="0"/>
              <a:t> is</a:t>
            </a:r>
          </a:p>
          <a:p>
            <a:pPr>
              <a:buNone/>
            </a:pPr>
            <a:r>
              <a:rPr lang="en-US" dirty="0"/>
              <a:t>opposite to Generalization.</a:t>
            </a:r>
          </a:p>
          <a:p>
            <a:pPr>
              <a:buNone/>
            </a:pPr>
            <a:r>
              <a:rPr lang="en-US" dirty="0"/>
              <a:t>It is a top-down approach</a:t>
            </a:r>
          </a:p>
          <a:p>
            <a:pPr>
              <a:buNone/>
            </a:pPr>
            <a:r>
              <a:rPr lang="en-US" dirty="0"/>
              <a:t>in which one higher level</a:t>
            </a:r>
          </a:p>
          <a:p>
            <a:pPr>
              <a:buNone/>
            </a:pPr>
            <a:r>
              <a:rPr lang="en-US" dirty="0"/>
              <a:t>entity can be broken down</a:t>
            </a:r>
          </a:p>
          <a:p>
            <a:pPr>
              <a:buNone/>
            </a:pPr>
            <a:r>
              <a:rPr lang="en-US" dirty="0"/>
              <a:t>into two lower level entity.</a:t>
            </a:r>
          </a:p>
          <a:p>
            <a:pPr>
              <a:buNone/>
            </a:pPr>
            <a:r>
              <a:rPr lang="en-US" dirty="0"/>
              <a:t>In specialization, some</a:t>
            </a:r>
          </a:p>
          <a:p>
            <a:pPr>
              <a:buNone/>
            </a:pPr>
            <a:r>
              <a:rPr lang="en-US" dirty="0"/>
              <a:t>higher level entities may</a:t>
            </a:r>
          </a:p>
          <a:p>
            <a:pPr>
              <a:buNone/>
            </a:pPr>
            <a:r>
              <a:rPr lang="en-US" dirty="0"/>
              <a:t>not have lower-level entity</a:t>
            </a:r>
          </a:p>
          <a:p>
            <a:pPr>
              <a:buNone/>
            </a:pPr>
            <a:r>
              <a:rPr lang="en-US" dirty="0"/>
              <a:t>sets at all.</a:t>
            </a:r>
          </a:p>
          <a:p>
            <a:endParaRPr lang="en-US" dirty="0"/>
          </a:p>
        </p:txBody>
      </p:sp>
      <p:sp>
        <p:nvSpPr>
          <p:cNvPr id="6" name="Content Placeholder 5"/>
          <p:cNvSpPr>
            <a:spLocks noGrp="1"/>
          </p:cNvSpPr>
          <p:nvPr>
            <p:ph sz="half" idx="2"/>
          </p:nvPr>
        </p:nvSpPr>
        <p:spPr/>
        <p:txBody>
          <a:bodyPr>
            <a:normAutofit/>
          </a:bodyPr>
          <a:lstStyle/>
          <a:p>
            <a:endParaRPr lang="en-US" dirty="0"/>
          </a:p>
        </p:txBody>
      </p:sp>
      <p:pic>
        <p:nvPicPr>
          <p:cNvPr id="5" name="Picture 2" descr="C:\Users\user pc\Desktop\9.PNG"/>
          <p:cNvPicPr>
            <a:picLocks noChangeAspect="1" noChangeArrowheads="1"/>
          </p:cNvPicPr>
          <p:nvPr/>
        </p:nvPicPr>
        <p:blipFill>
          <a:blip r:embed="rId2"/>
          <a:srcRect/>
          <a:stretch>
            <a:fillRect/>
          </a:stretch>
        </p:blipFill>
        <p:spPr bwMode="auto">
          <a:xfrm>
            <a:off x="4597400" y="1346200"/>
            <a:ext cx="4216400" cy="4953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E-R Diagrams</a:t>
            </a: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3</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marL="274320" indent="-274320" eaLnBrk="1" fontAlgn="auto" hangingPunct="1">
              <a:spcAft>
                <a:spcPts val="0"/>
              </a:spcAft>
              <a:buNone/>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pic>
        <p:nvPicPr>
          <p:cNvPr id="5" name="Picture 3"/>
          <p:cNvPicPr>
            <a:picLocks noChangeAspect="1" noChangeArrowheads="1"/>
          </p:cNvPicPr>
          <p:nvPr/>
        </p:nvPicPr>
        <p:blipFill>
          <a:blip r:embed="rId2"/>
          <a:srcRect l="1064" t="30733" r="1064" b="30733"/>
          <a:stretch>
            <a:fillRect/>
          </a:stretch>
        </p:blipFill>
        <p:spPr bwMode="auto">
          <a:xfrm>
            <a:off x="476931" y="1544183"/>
            <a:ext cx="7956550" cy="2349500"/>
          </a:xfrm>
          <a:prstGeom prst="rect">
            <a:avLst/>
          </a:prstGeom>
          <a:noFill/>
          <a:ln w="76200" cmpd="tri">
            <a:solidFill>
              <a:schemeClr val="tx2"/>
            </a:solidFill>
            <a:miter lim="800000"/>
            <a:headEnd/>
            <a:tailEnd/>
          </a:ln>
        </p:spPr>
      </p:pic>
      <p:sp>
        <p:nvSpPr>
          <p:cNvPr id="6" name="Rectangle 7"/>
          <p:cNvSpPr>
            <a:spLocks noChangeArrowheads="1"/>
          </p:cNvSpPr>
          <p:nvPr/>
        </p:nvSpPr>
        <p:spPr bwMode="auto">
          <a:xfrm>
            <a:off x="473075" y="4020457"/>
            <a:ext cx="8505825" cy="2431143"/>
          </a:xfrm>
          <a:prstGeom prst="rect">
            <a:avLst/>
          </a:prstGeom>
          <a:noFill/>
          <a:ln w="9525">
            <a:noFill/>
            <a:miter lim="800000"/>
            <a:headEnd/>
            <a:tailEnd/>
          </a:ln>
        </p:spPr>
        <p:txBody>
          <a:bodyPr/>
          <a:lstStyle/>
          <a:p>
            <a:pPr marL="342900" indent="-342900" algn="l">
              <a:spcBef>
                <a:spcPct val="35000"/>
              </a:spcBef>
              <a:buClr>
                <a:schemeClr val="tx2"/>
              </a:buClr>
              <a:buSzPct val="90000"/>
              <a:buFont typeface="Monotype Sorts" pitchFamily="2" charset="2"/>
              <a:buChar char="n"/>
            </a:pPr>
            <a:r>
              <a:rPr kumimoji="1" lang="en-US" sz="2000" b="1" dirty="0"/>
              <a:t>Rectangles</a:t>
            </a:r>
            <a:r>
              <a:rPr kumimoji="1" lang="en-US" sz="2000" dirty="0"/>
              <a:t> represent entity sets.</a:t>
            </a:r>
          </a:p>
          <a:p>
            <a:pPr marL="342900" indent="-342900" algn="l">
              <a:spcBef>
                <a:spcPct val="35000"/>
              </a:spcBef>
              <a:buClr>
                <a:schemeClr val="tx2"/>
              </a:buClr>
              <a:buSzPct val="90000"/>
              <a:buFont typeface="Monotype Sorts" pitchFamily="2" charset="2"/>
              <a:buChar char="n"/>
            </a:pPr>
            <a:r>
              <a:rPr kumimoji="1" lang="en-US" sz="2000" b="1" dirty="0"/>
              <a:t>Diamonds</a:t>
            </a:r>
            <a:r>
              <a:rPr kumimoji="1" lang="en-US" sz="2000" dirty="0"/>
              <a:t> represent relationship sets.</a:t>
            </a:r>
          </a:p>
          <a:p>
            <a:pPr marL="342900" indent="-342900" algn="l">
              <a:spcBef>
                <a:spcPct val="35000"/>
              </a:spcBef>
              <a:buClr>
                <a:schemeClr val="tx2"/>
              </a:buClr>
              <a:buSzPct val="90000"/>
              <a:buFont typeface="Monotype Sorts" pitchFamily="2" charset="2"/>
              <a:buChar char="n"/>
            </a:pPr>
            <a:r>
              <a:rPr kumimoji="1" lang="en-US" sz="2000" b="1" dirty="0"/>
              <a:t>Lines</a:t>
            </a:r>
            <a:r>
              <a:rPr kumimoji="1" lang="en-US" sz="2000" dirty="0"/>
              <a:t> link attributes to entity sets and entity sets to relationship sets.</a:t>
            </a:r>
          </a:p>
          <a:p>
            <a:pPr marL="342900" indent="-342900" algn="l">
              <a:spcBef>
                <a:spcPct val="35000"/>
              </a:spcBef>
              <a:buClr>
                <a:schemeClr val="tx2"/>
              </a:buClr>
              <a:buSzPct val="90000"/>
              <a:buFont typeface="Monotype Sorts" pitchFamily="2" charset="2"/>
              <a:buChar char="n"/>
            </a:pPr>
            <a:r>
              <a:rPr kumimoji="1" lang="en-US" sz="2000" b="1" dirty="0"/>
              <a:t>Ellipses</a:t>
            </a:r>
            <a:r>
              <a:rPr kumimoji="1" lang="en-US" sz="2000" dirty="0"/>
              <a:t> represent attributes</a:t>
            </a:r>
          </a:p>
          <a:p>
            <a:pPr marL="742950" lvl="1" indent="-285750" algn="l">
              <a:spcBef>
                <a:spcPct val="35000"/>
              </a:spcBef>
              <a:buClr>
                <a:schemeClr val="tx2"/>
              </a:buClr>
              <a:buSzPct val="90000"/>
              <a:buFont typeface="Monotype Sorts" pitchFamily="2" charset="2"/>
              <a:buChar char="n"/>
            </a:pPr>
            <a:r>
              <a:rPr kumimoji="1" lang="en-US" sz="2000" b="1" dirty="0"/>
              <a:t>Double ellipses</a:t>
            </a:r>
            <a:r>
              <a:rPr kumimoji="1" lang="en-US" sz="2000" dirty="0"/>
              <a:t> represent </a:t>
            </a:r>
            <a:r>
              <a:rPr kumimoji="1" lang="en-US" sz="2000" dirty="0" err="1"/>
              <a:t>multivalued</a:t>
            </a:r>
            <a:r>
              <a:rPr kumimoji="1" lang="en-US" sz="2000" dirty="0"/>
              <a:t> attributes.</a:t>
            </a:r>
          </a:p>
          <a:p>
            <a:pPr marL="742950" lvl="1" indent="-285750" algn="l">
              <a:spcBef>
                <a:spcPct val="35000"/>
              </a:spcBef>
              <a:buClr>
                <a:schemeClr val="tx2"/>
              </a:buClr>
              <a:buSzPct val="90000"/>
              <a:buFont typeface="Monotype Sorts" pitchFamily="2" charset="2"/>
              <a:buChar char="n"/>
            </a:pPr>
            <a:r>
              <a:rPr kumimoji="1" lang="en-US" sz="2000" b="1" dirty="0"/>
              <a:t>Dashed ellipses</a:t>
            </a:r>
            <a:r>
              <a:rPr kumimoji="1" lang="en-US" sz="2000" dirty="0"/>
              <a:t> denote derived attributes.</a:t>
            </a:r>
          </a:p>
          <a:p>
            <a:pPr marL="342900" indent="-342900" algn="l">
              <a:spcBef>
                <a:spcPct val="35000"/>
              </a:spcBef>
              <a:buClr>
                <a:schemeClr val="tx2"/>
              </a:buClr>
              <a:buSzPct val="90000"/>
              <a:buFont typeface="Monotype Sorts" pitchFamily="2" charset="2"/>
              <a:buChar char="n"/>
            </a:pPr>
            <a:r>
              <a:rPr kumimoji="1" lang="en-US" sz="2000" b="1" dirty="0"/>
              <a:t>Underline</a:t>
            </a:r>
            <a:r>
              <a:rPr kumimoji="1" lang="en-US" sz="2000" dirty="0"/>
              <a:t> indicates primary key attributes (will study later)</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algn="l">
              <a:defRPr/>
            </a:pPr>
            <a:r>
              <a:rPr lang="en-US" sz="3600" b="1" dirty="0">
                <a:solidFill>
                  <a:schemeClr val="tx1"/>
                </a:solidFill>
              </a:rPr>
              <a:t>Aggregation</a:t>
            </a:r>
            <a:endParaRPr lang="en-US" b="1" dirty="0">
              <a:solidFill>
                <a:schemeClr val="tx1"/>
              </a:solidFill>
            </a:endParaRP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30</a:t>
            </a:fld>
            <a:endParaRPr lang="en-US"/>
          </a:p>
        </p:txBody>
      </p:sp>
      <p:sp>
        <p:nvSpPr>
          <p:cNvPr id="6" name="Content Placeholder 5"/>
          <p:cNvSpPr>
            <a:spLocks noGrp="1"/>
          </p:cNvSpPr>
          <p:nvPr>
            <p:ph sz="half" idx="1"/>
          </p:nvPr>
        </p:nvSpPr>
        <p:spPr/>
        <p:txBody>
          <a:bodyPr/>
          <a:lstStyle/>
          <a:p>
            <a:r>
              <a:rPr lang="en-US" dirty="0"/>
              <a:t>Aggregation is a process when relation between two entity is treated as a single entity. Here the relation between Center and Course, is acting as an Entity in relation with Visitor. </a:t>
            </a:r>
          </a:p>
          <a:p>
            <a:endParaRPr lang="en-US" dirty="0"/>
          </a:p>
        </p:txBody>
      </p:sp>
      <p:sp>
        <p:nvSpPr>
          <p:cNvPr id="9" name="Content Placeholder 8"/>
          <p:cNvSpPr>
            <a:spLocks noGrp="1"/>
          </p:cNvSpPr>
          <p:nvPr>
            <p:ph sz="half" idx="2"/>
          </p:nvPr>
        </p:nvSpPr>
        <p:spPr/>
        <p:txBody>
          <a:bodyPr/>
          <a:lstStyle/>
          <a:p>
            <a:endParaRPr lang="en-US"/>
          </a:p>
        </p:txBody>
      </p:sp>
      <p:pic>
        <p:nvPicPr>
          <p:cNvPr id="8" name="Picture 2" descr="C:\Users\user pc\Desktop\10.PNG"/>
          <p:cNvPicPr>
            <a:picLocks noChangeAspect="1" noChangeArrowheads="1"/>
          </p:cNvPicPr>
          <p:nvPr/>
        </p:nvPicPr>
        <p:blipFill>
          <a:blip r:embed="rId2"/>
          <a:srcRect/>
          <a:stretch>
            <a:fillRect/>
          </a:stretch>
        </p:blipFill>
        <p:spPr bwMode="auto">
          <a:xfrm>
            <a:off x="4673600" y="1438235"/>
            <a:ext cx="4114800" cy="4657765"/>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normAutofit/>
          </a:bodyPr>
          <a:lstStyle/>
          <a:p>
            <a:pPr algn="l">
              <a:defRPr/>
            </a:pPr>
            <a:r>
              <a:rPr lang="en-US" sz="2800" b="1" dirty="0">
                <a:solidFill>
                  <a:schemeClr val="tx1"/>
                </a:solidFill>
              </a:rPr>
              <a:t>Summary of Symbols Used in E-R Notation</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31</a:t>
            </a:fld>
            <a:endParaRPr lang="en-US"/>
          </a:p>
        </p:txBody>
      </p:sp>
      <p:sp>
        <p:nvSpPr>
          <p:cNvPr id="7" name="Content Placeholder 6"/>
          <p:cNvSpPr>
            <a:spLocks noGrp="1"/>
          </p:cNvSpPr>
          <p:nvPr>
            <p:ph sz="half" idx="1"/>
          </p:nvPr>
        </p:nvSpPr>
        <p:spPr/>
        <p:txBody>
          <a:bodyPr/>
          <a:lstStyle/>
          <a:p>
            <a:endParaRPr lang="en-US"/>
          </a:p>
        </p:txBody>
      </p:sp>
      <p:pic>
        <p:nvPicPr>
          <p:cNvPr id="6" name="Picture 3"/>
          <p:cNvPicPr>
            <a:picLocks noChangeAspect="1" noChangeArrowheads="1"/>
          </p:cNvPicPr>
          <p:nvPr/>
        </p:nvPicPr>
        <p:blipFill>
          <a:blip r:embed="rId2"/>
          <a:srcRect l="22081" t="1402" r="22781" b="53848"/>
          <a:stretch>
            <a:fillRect/>
          </a:stretch>
        </p:blipFill>
        <p:spPr bwMode="auto">
          <a:xfrm>
            <a:off x="355600" y="1377243"/>
            <a:ext cx="4038600" cy="5012267"/>
          </a:xfrm>
          <a:prstGeom prst="rect">
            <a:avLst/>
          </a:prstGeom>
          <a:noFill/>
          <a:ln w="76200" cmpd="tri">
            <a:solidFill>
              <a:schemeClr val="tx2"/>
            </a:solidFill>
            <a:miter lim="800000"/>
            <a:headEnd/>
            <a:tailEnd/>
          </a:ln>
        </p:spPr>
      </p:pic>
      <p:pic>
        <p:nvPicPr>
          <p:cNvPr id="9" name="Picture 1027"/>
          <p:cNvPicPr>
            <a:picLocks noGrp="1" noChangeAspect="1" noChangeArrowheads="1"/>
          </p:cNvPicPr>
          <p:nvPr>
            <p:ph sz="half" idx="2"/>
          </p:nvPr>
        </p:nvPicPr>
        <p:blipFill>
          <a:blip r:embed="rId2"/>
          <a:srcRect l="22081" t="46487" r="22781" b="6075"/>
          <a:stretch>
            <a:fillRect/>
          </a:stretch>
        </p:blipFill>
        <p:spPr bwMode="auto">
          <a:xfrm>
            <a:off x="4851400" y="1397000"/>
            <a:ext cx="3987800" cy="5003800"/>
          </a:xfrm>
          <a:prstGeom prst="rect">
            <a:avLst/>
          </a:prstGeom>
          <a:noFill/>
          <a:ln w="76200" cmpd="tri">
            <a:solidFill>
              <a:schemeClr val="tx2"/>
            </a:solid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defRPr/>
            </a:pPr>
            <a:r>
              <a:rPr lang="en-US" sz="2400" b="1" dirty="0">
                <a:solidFill>
                  <a:schemeClr val="tx1"/>
                </a:solidFill>
              </a:rPr>
              <a:t>Draw ER Diagram From The Provided Scenario</a:t>
            </a:r>
            <a:endParaRPr lang="en-US" sz="24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32</a:t>
            </a:fld>
            <a:endParaRPr lang="en-US" dirty="0"/>
          </a:p>
        </p:txBody>
      </p:sp>
      <p:sp>
        <p:nvSpPr>
          <p:cNvPr id="3" name="Content Placeholder 2"/>
          <p:cNvSpPr>
            <a:spLocks noGrp="1"/>
          </p:cNvSpPr>
          <p:nvPr>
            <p:ph sz="quarter" idx="1"/>
          </p:nvPr>
        </p:nvSpPr>
        <p:spPr>
          <a:xfrm>
            <a:off x="457200" y="1600200"/>
            <a:ext cx="8229600" cy="4724400"/>
          </a:xfrm>
        </p:spPr>
        <p:txBody>
          <a:bodyPr>
            <a:normAutofit fontScale="85000" lnSpcReduction="10000"/>
          </a:bodyPr>
          <a:lstStyle/>
          <a:p>
            <a:pPr algn="just">
              <a:buNone/>
              <a:defRPr/>
            </a:pPr>
            <a:r>
              <a:rPr lang="en-US" dirty="0"/>
              <a:t>	In a University Management System, a student can attend class. Every class must have a student associated with it via attendance. Every student does not have to be associated with class via attendance. Class has sections. The existence of section is totally dependent on class. Class is taken by teacher.  Lecturer and Professor can be generalized as teacher. Student can register for course. Course is made of lectures. Lectures contain assignment. Assignment can be specialized into homework, exam and project. Guardians can come and enquire about course and lecture. Now draw an ER diagram according to the mentioned scenario. </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74171" y="301172"/>
            <a:ext cx="8969829" cy="758952"/>
          </a:xfrm>
        </p:spPr>
        <p:txBody>
          <a:bodyPr>
            <a:noAutofit/>
          </a:bodyPr>
          <a:lstStyle/>
          <a:p>
            <a:pPr algn="l">
              <a:defRPr/>
            </a:pPr>
            <a:r>
              <a:rPr lang="en-US" sz="2800" b="1" dirty="0">
                <a:solidFill>
                  <a:schemeClr val="tx1"/>
                </a:solidFill>
              </a:rPr>
              <a:t>Try yourself!!!</a:t>
            </a:r>
          </a:p>
        </p:txBody>
      </p:sp>
      <p:sp>
        <p:nvSpPr>
          <p:cNvPr id="21507" name="Rectangle 3"/>
          <p:cNvSpPr>
            <a:spLocks noGrp="1" noChangeArrowheads="1"/>
          </p:cNvSpPr>
          <p:nvPr>
            <p:ph sz="quarter" idx="1"/>
          </p:nvPr>
        </p:nvSpPr>
        <p:spPr>
          <a:xfrm>
            <a:off x="615043" y="1502683"/>
            <a:ext cx="7848600" cy="4665888"/>
          </a:xfrm>
        </p:spPr>
        <p:txBody>
          <a:bodyPr>
            <a:normAutofit/>
          </a:bodyPr>
          <a:lstStyle/>
          <a:p>
            <a:pPr algn="ctr">
              <a:buNone/>
            </a:pPr>
            <a:endParaRPr lang="en-US" dirty="0">
              <a:sym typeface="Symbol" pitchFamily="18" charset="2"/>
            </a:endParaRPr>
          </a:p>
          <a:p>
            <a:pPr algn="ctr">
              <a:buNone/>
            </a:pPr>
            <a:endParaRPr lang="en-US" dirty="0">
              <a:sym typeface="Symbol" pitchFamily="18" charset="2"/>
            </a:endParaRPr>
          </a:p>
          <a:p>
            <a:pPr algn="ctr">
              <a:buNone/>
            </a:pPr>
            <a:r>
              <a:rPr lang="en-US" dirty="0">
                <a:sym typeface="Symbol" pitchFamily="18" charset="2"/>
              </a:rPr>
              <a:t>Please try to solve by yourself first. After that you can check the solution given in next slide….</a:t>
            </a:r>
          </a:p>
          <a:p>
            <a:pPr algn="ctr">
              <a:buNone/>
            </a:pPr>
            <a:endParaRPr lang="en-US" dirty="0">
              <a:sym typeface="Symbol" pitchFamily="18" charset="2"/>
            </a:endParaRPr>
          </a:p>
          <a:p>
            <a:pPr algn="ctr">
              <a:buNone/>
            </a:pPr>
            <a:endParaRPr lang="en-US" dirty="0">
              <a:sym typeface="Symbol" pitchFamily="18" charset="2"/>
            </a:endParaRPr>
          </a:p>
          <a:p>
            <a:pPr algn="ctr">
              <a:buNone/>
            </a:pPr>
            <a:r>
              <a:rPr lang="en-US" dirty="0">
                <a:sym typeface="Symbol" pitchFamily="18" charset="2"/>
              </a:rPr>
              <a:t>(Remove the given blue box to see the solution)</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33</a:t>
            </a:fld>
            <a:endParaRPr lang="en-US"/>
          </a:p>
        </p:txBody>
      </p:sp>
    </p:spTree>
    <p:extLst>
      <p:ext uri="{BB962C8B-B14F-4D97-AF65-F5344CB8AC3E}">
        <p14:creationId xmlns:p14="http://schemas.microsoft.com/office/powerpoint/2010/main" val="26155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74171" y="301172"/>
            <a:ext cx="8969829" cy="758952"/>
          </a:xfrm>
        </p:spPr>
        <p:txBody>
          <a:bodyPr>
            <a:noAutofit/>
          </a:bodyPr>
          <a:lstStyle/>
          <a:p>
            <a:pPr algn="l">
              <a:defRPr/>
            </a:pPr>
            <a:r>
              <a:rPr lang="en-US" sz="2800" b="1" dirty="0">
                <a:solidFill>
                  <a:schemeClr val="tx1"/>
                </a:solidFill>
              </a:rPr>
              <a:t>Solution</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34</a:t>
            </a:fld>
            <a:endParaRPr lang="en-US"/>
          </a:p>
        </p:txBody>
      </p:sp>
      <p:pic>
        <p:nvPicPr>
          <p:cNvPr id="8" name="Content Placeholder 7" descr="Diagram&#10;&#10;Description automatically generated">
            <a:extLst>
              <a:ext uri="{FF2B5EF4-FFF2-40B4-BE49-F238E27FC236}">
                <a16:creationId xmlns:a16="http://schemas.microsoft.com/office/drawing/2014/main" id="{20341F21-8248-5738-2F37-A700198CB097}"/>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74171" y="1527174"/>
            <a:ext cx="8815084" cy="5169047"/>
          </a:xfrm>
        </p:spPr>
      </p:pic>
      <p:sp>
        <p:nvSpPr>
          <p:cNvPr id="9" name="Rectangle 8">
            <a:extLst>
              <a:ext uri="{FF2B5EF4-FFF2-40B4-BE49-F238E27FC236}">
                <a16:creationId xmlns:a16="http://schemas.microsoft.com/office/drawing/2014/main" id="{91913D54-19CB-428C-D4DE-4B43D454CB3B}"/>
              </a:ext>
            </a:extLst>
          </p:cNvPr>
          <p:cNvSpPr/>
          <p:nvPr/>
        </p:nvSpPr>
        <p:spPr>
          <a:xfrm>
            <a:off x="154745" y="1527174"/>
            <a:ext cx="8795658" cy="5220994"/>
          </a:xfrm>
          <a:prstGeom prst="rect">
            <a:avLst/>
          </a:prstGeom>
          <a:solidFill>
            <a:schemeClr val="accent3">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85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3EEC23A-FFEE-404E-9CB7-99DABCE891EB}" type="slidenum">
              <a:rPr lang="en-US"/>
              <a:pPr>
                <a:defRPr/>
              </a:pPr>
              <a:t>35</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cs typeface="+mn-cs"/>
              </a:rPr>
              <a:t>  </a:t>
            </a:r>
          </a:p>
          <a:p>
            <a:pPr marL="342900" indent="-342900">
              <a:spcBef>
                <a:spcPct val="20000"/>
              </a:spcBef>
              <a:defRPr/>
            </a:pPr>
            <a:endParaRPr lang="en-US" sz="2000" b="0" dirty="0">
              <a:solidFill>
                <a:schemeClr val="tx1">
                  <a:lumMod val="75000"/>
                  <a:lumOff val="25000"/>
                </a:schemeClr>
              </a:solidFill>
              <a:latin typeface="+mj-lt"/>
              <a:cs typeface="+mn-cs"/>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a:t>
            </a:r>
          </a:p>
          <a:p>
            <a:pPr marL="0" indent="0" eaLnBrk="1" fontAlgn="auto" hangingPunct="1">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a:defRPr/>
            </a:pPr>
            <a:r>
              <a:rPr lang="en-US" b="1" dirty="0">
                <a:solidFill>
                  <a:schemeClr val="tx1"/>
                </a:solidFill>
              </a:rPr>
              <a:t>Entity Sets</a:t>
            </a:r>
          </a:p>
        </p:txBody>
      </p:sp>
      <p:sp>
        <p:nvSpPr>
          <p:cNvPr id="5123" name="Rectangle 3"/>
          <p:cNvSpPr>
            <a:spLocks noGrp="1" noChangeArrowheads="1"/>
          </p:cNvSpPr>
          <p:nvPr>
            <p:ph sz="quarter" idx="1"/>
          </p:nvPr>
        </p:nvSpPr>
        <p:spPr/>
        <p:txBody>
          <a:bodyPr/>
          <a:lstStyle/>
          <a:p>
            <a:r>
              <a:rPr lang="en-US" sz="2400" dirty="0"/>
              <a:t>A </a:t>
            </a:r>
            <a:r>
              <a:rPr lang="en-US" sz="2400" i="1" dirty="0"/>
              <a:t>database</a:t>
            </a:r>
            <a:r>
              <a:rPr lang="en-US" sz="2400" dirty="0"/>
              <a:t> can be modeled as a collection of entities or relationship among entities.</a:t>
            </a:r>
          </a:p>
          <a:p>
            <a:r>
              <a:rPr lang="en-US" sz="2400" dirty="0"/>
              <a:t>An </a:t>
            </a:r>
            <a:r>
              <a:rPr lang="en-US" sz="2400" i="1" dirty="0"/>
              <a:t>entity</a:t>
            </a:r>
            <a:r>
              <a:rPr lang="en-US" sz="2400" dirty="0"/>
              <a:t> is </a:t>
            </a:r>
            <a:r>
              <a:rPr lang="en-US" sz="2400" dirty="0">
                <a:highlight>
                  <a:srgbClr val="FFFF00"/>
                </a:highlight>
              </a:rPr>
              <a:t>an object</a:t>
            </a:r>
            <a:r>
              <a:rPr lang="en-US" sz="2400" dirty="0"/>
              <a:t> that exists and is distinguishable from other objects.</a:t>
            </a:r>
          </a:p>
          <a:p>
            <a:pPr lvl="1">
              <a:buNone/>
            </a:pPr>
            <a:r>
              <a:rPr lang="en-US" sz="2400" dirty="0">
                <a:solidFill>
                  <a:schemeClr val="tx1"/>
                </a:solidFill>
              </a:rPr>
              <a:t>Example:  specific person, company, event etc.</a:t>
            </a:r>
          </a:p>
          <a:p>
            <a:r>
              <a:rPr lang="en-US" sz="2400" dirty="0"/>
              <a:t>Entities have </a:t>
            </a:r>
            <a:r>
              <a:rPr lang="en-US" sz="2400" i="1" dirty="0">
                <a:highlight>
                  <a:srgbClr val="FFFF00"/>
                </a:highlight>
              </a:rPr>
              <a:t>attributes</a:t>
            </a:r>
          </a:p>
          <a:p>
            <a:pPr lvl="1">
              <a:buNone/>
            </a:pPr>
            <a:r>
              <a:rPr lang="en-US" sz="2400" dirty="0">
                <a:solidFill>
                  <a:schemeClr val="tx1"/>
                </a:solidFill>
              </a:rPr>
              <a:t>Example: people have </a:t>
            </a:r>
            <a:r>
              <a:rPr lang="en-US" sz="2400" i="1" dirty="0">
                <a:solidFill>
                  <a:schemeClr val="tx1"/>
                </a:solidFill>
                <a:highlight>
                  <a:srgbClr val="FFFF00"/>
                </a:highlight>
              </a:rPr>
              <a:t>names </a:t>
            </a:r>
            <a:r>
              <a:rPr lang="en-US" sz="2400" dirty="0">
                <a:solidFill>
                  <a:schemeClr val="tx1"/>
                </a:solidFill>
                <a:highlight>
                  <a:srgbClr val="FFFF00"/>
                </a:highlight>
              </a:rPr>
              <a:t>and </a:t>
            </a:r>
            <a:r>
              <a:rPr lang="en-US" sz="2400" i="1" dirty="0">
                <a:solidFill>
                  <a:schemeClr val="tx1"/>
                </a:solidFill>
                <a:highlight>
                  <a:srgbClr val="FFFF00"/>
                </a:highlight>
              </a:rPr>
              <a:t>addresses</a:t>
            </a:r>
            <a:r>
              <a:rPr lang="en-US" sz="1800" i="1" dirty="0"/>
              <a:t>	</a:t>
            </a:r>
          </a:p>
          <a:p>
            <a:r>
              <a:rPr lang="en-US" sz="2400" dirty="0"/>
              <a:t>An </a:t>
            </a:r>
            <a:r>
              <a:rPr lang="en-US" sz="2400" i="1" dirty="0"/>
              <a:t>entity set</a:t>
            </a:r>
            <a:r>
              <a:rPr lang="en-US" sz="2400" dirty="0"/>
              <a:t> is a set of entities of the same type that share the same properties.</a:t>
            </a:r>
          </a:p>
          <a:p>
            <a:pPr lvl="1">
              <a:buNone/>
            </a:pPr>
            <a:r>
              <a:rPr lang="en-US" sz="2400" dirty="0">
                <a:solidFill>
                  <a:schemeClr val="tx1"/>
                </a:solidFill>
              </a:rPr>
              <a:t>Example: set of all persons, companies, trees, holidays</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a:defRPr/>
            </a:pPr>
            <a:r>
              <a:rPr lang="en-US" b="1" dirty="0">
                <a:solidFill>
                  <a:schemeClr val="tx1"/>
                </a:solidFill>
              </a:rPr>
              <a:t>Attributes</a:t>
            </a:r>
          </a:p>
        </p:txBody>
      </p:sp>
      <p:sp>
        <p:nvSpPr>
          <p:cNvPr id="7171" name="Rectangle 3"/>
          <p:cNvSpPr>
            <a:spLocks noGrp="1" noChangeArrowheads="1"/>
          </p:cNvSpPr>
          <p:nvPr>
            <p:ph sz="quarter" idx="1"/>
          </p:nvPr>
        </p:nvSpPr>
        <p:spPr>
          <a:xfrm>
            <a:off x="656771" y="1466850"/>
            <a:ext cx="7966075" cy="5391150"/>
          </a:xfrm>
        </p:spPr>
        <p:txBody>
          <a:bodyPr>
            <a:normAutofit/>
          </a:bodyPr>
          <a:lstStyle/>
          <a:p>
            <a:pPr>
              <a:lnSpc>
                <a:spcPct val="90000"/>
              </a:lnSpc>
            </a:pPr>
            <a:r>
              <a:rPr lang="en-US" dirty="0"/>
              <a:t>An entity is represented by a set of attributes, that is descriptive properties possessed by all members of an entity set.</a:t>
            </a:r>
          </a:p>
          <a:p>
            <a:pPr>
              <a:lnSpc>
                <a:spcPct val="90000"/>
              </a:lnSpc>
              <a:buFont typeface="Monotype Sorts" pitchFamily="2" charset="2"/>
              <a:buNone/>
            </a:pPr>
            <a:r>
              <a:rPr lang="en-US" dirty="0"/>
              <a:t>	</a:t>
            </a:r>
            <a:endParaRPr lang="en-US" i="1" dirty="0"/>
          </a:p>
          <a:p>
            <a:pPr>
              <a:lnSpc>
                <a:spcPct val="90000"/>
              </a:lnSpc>
            </a:pPr>
            <a:endParaRPr lang="en-US" i="1" dirty="0">
              <a:solidFill>
                <a:schemeClr val="tx2"/>
              </a:solidFill>
            </a:endParaRPr>
          </a:p>
          <a:p>
            <a:pPr>
              <a:lnSpc>
                <a:spcPct val="90000"/>
              </a:lnSpc>
            </a:pPr>
            <a:endParaRPr lang="en-US" i="1" dirty="0">
              <a:solidFill>
                <a:schemeClr val="tx2"/>
              </a:solidFill>
            </a:endParaRPr>
          </a:p>
          <a:p>
            <a:pPr>
              <a:lnSpc>
                <a:spcPct val="90000"/>
              </a:lnSpc>
            </a:pPr>
            <a:endParaRPr lang="en-US" i="1" dirty="0">
              <a:solidFill>
                <a:schemeClr val="tx2"/>
              </a:solidFill>
            </a:endParaRPr>
          </a:p>
          <a:p>
            <a:pPr>
              <a:lnSpc>
                <a:spcPct val="90000"/>
              </a:lnSpc>
            </a:pPr>
            <a:endParaRPr lang="en-US" i="1" dirty="0">
              <a:solidFill>
                <a:schemeClr val="tx2"/>
              </a:solidFill>
            </a:endParaRPr>
          </a:p>
          <a:p>
            <a:pPr>
              <a:lnSpc>
                <a:spcPct val="90000"/>
              </a:lnSpc>
            </a:pPr>
            <a:r>
              <a:rPr lang="en-US" sz="2600" i="1" dirty="0"/>
              <a:t>Domain</a:t>
            </a:r>
            <a:r>
              <a:rPr lang="en-US" sz="2600" dirty="0"/>
              <a:t>  is the </a:t>
            </a:r>
            <a:r>
              <a:rPr lang="en-US" sz="2600" dirty="0">
                <a:highlight>
                  <a:srgbClr val="FFFF00"/>
                </a:highlight>
              </a:rPr>
              <a:t>set of permitted values for each attribute </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5</a:t>
            </a:fld>
            <a:endParaRPr lang="en-US"/>
          </a:p>
        </p:txBody>
      </p:sp>
      <p:graphicFrame>
        <p:nvGraphicFramePr>
          <p:cNvPr id="6" name="Table 5"/>
          <p:cNvGraphicFramePr>
            <a:graphicFrameLocks noGrp="1"/>
          </p:cNvGraphicFramePr>
          <p:nvPr/>
        </p:nvGraphicFramePr>
        <p:xfrm>
          <a:off x="972456" y="2906485"/>
          <a:ext cx="6096000" cy="1656080"/>
        </p:xfrm>
        <a:graphic>
          <a:graphicData uri="http://schemas.openxmlformats.org/drawingml/2006/table">
            <a:tbl>
              <a:tblPr firstRow="1" bandRow="1">
                <a:tableStyleId>{F5AB1C69-6EDB-4FF4-983F-18BD219EF322}</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solidFill>
                            <a:schemeClr val="tx1"/>
                          </a:solidFill>
                        </a:rPr>
                        <a:t>Entity</a:t>
                      </a:r>
                    </a:p>
                  </a:txBody>
                  <a:tcPr/>
                </a:tc>
                <a:tc>
                  <a:txBody>
                    <a:bodyPr/>
                    <a:lstStyle/>
                    <a:p>
                      <a:r>
                        <a:rPr lang="en-US" dirty="0">
                          <a:solidFill>
                            <a:schemeClr val="tx1"/>
                          </a:solidFill>
                        </a:rPr>
                        <a:t>Attributes</a:t>
                      </a:r>
                    </a:p>
                  </a:txBody>
                  <a:tcPr/>
                </a:tc>
                <a:extLst>
                  <a:ext uri="{0D108BD9-81ED-4DB2-BD59-A6C34878D82A}">
                    <a16:rowId xmlns:a16="http://schemas.microsoft.com/office/drawing/2014/main" val="10000"/>
                  </a:ext>
                </a:extLst>
              </a:tr>
              <a:tr h="743131">
                <a:tc>
                  <a:txBody>
                    <a:bodyPr/>
                    <a:lstStyle/>
                    <a:p>
                      <a:r>
                        <a:rPr lang="en-US" dirty="0">
                          <a:solidFill>
                            <a:schemeClr val="tx1"/>
                          </a:solidFill>
                        </a:rPr>
                        <a:t>customer</a:t>
                      </a:r>
                    </a:p>
                  </a:txBody>
                  <a:tcPr>
                    <a:solidFill>
                      <a:schemeClr val="accent3">
                        <a:lumMod val="75000"/>
                      </a:schemeClr>
                    </a:solidFill>
                  </a:tcPr>
                </a:tc>
                <a:tc>
                  <a:txBody>
                    <a:bodyPr/>
                    <a:lstStyle/>
                    <a:p>
                      <a:r>
                        <a:rPr kumimoji="1" lang="en-US" sz="1800" i="1" dirty="0"/>
                        <a:t>customer-id, customer-name, customer-street, customer-city </a:t>
                      </a:r>
                      <a:endParaRPr lang="en-US" dirty="0">
                        <a:solidFill>
                          <a:schemeClr val="tx1"/>
                        </a:solidFill>
                      </a:endParaRPr>
                    </a:p>
                  </a:txBody>
                  <a:tcPr>
                    <a:solidFill>
                      <a:schemeClr val="accent3">
                        <a:lumMod val="75000"/>
                      </a:schemeClr>
                    </a:solidFill>
                  </a:tcPr>
                </a:tc>
                <a:extLst>
                  <a:ext uri="{0D108BD9-81ED-4DB2-BD59-A6C34878D82A}">
                    <a16:rowId xmlns:a16="http://schemas.microsoft.com/office/drawing/2014/main" val="10001"/>
                  </a:ext>
                </a:extLst>
              </a:tr>
              <a:tr h="370840">
                <a:tc>
                  <a:txBody>
                    <a:bodyPr/>
                    <a:lstStyle/>
                    <a:p>
                      <a:r>
                        <a:rPr kumimoji="1" lang="en-US" sz="1800" i="1" dirty="0"/>
                        <a:t>loan </a:t>
                      </a:r>
                      <a:endParaRPr lang="en-US" dirty="0">
                        <a:solidFill>
                          <a:schemeClr val="tx1"/>
                        </a:solidFill>
                      </a:endParaRPr>
                    </a:p>
                  </a:txBody>
                  <a:tcPr>
                    <a:solidFill>
                      <a:schemeClr val="bg2">
                        <a:lumMod val="50000"/>
                      </a:schemeClr>
                    </a:solidFill>
                  </a:tcPr>
                </a:tc>
                <a:tc>
                  <a:txBody>
                    <a:bodyPr/>
                    <a:lstStyle/>
                    <a:p>
                      <a:r>
                        <a:rPr kumimoji="1" lang="en-US" sz="1800" i="1" dirty="0"/>
                        <a:t>loan-number, amount</a:t>
                      </a:r>
                      <a:endParaRPr lang="en-US" dirty="0">
                        <a:solidFill>
                          <a:schemeClr val="tx1"/>
                        </a:solidFill>
                      </a:endParaRPr>
                    </a:p>
                  </a:txBody>
                  <a:tcPr>
                    <a:solidFill>
                      <a:schemeClr val="bg2">
                        <a:lumMod val="5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a:defRPr/>
            </a:pPr>
            <a:r>
              <a:rPr lang="en-US" b="1" dirty="0">
                <a:solidFill>
                  <a:schemeClr val="tx1"/>
                </a:solidFill>
              </a:rPr>
              <a:t>Attributes Types</a:t>
            </a: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6</a:t>
            </a:fld>
            <a:endParaRPr lang="en-US"/>
          </a:p>
        </p:txBody>
      </p:sp>
      <p:sp>
        <p:nvSpPr>
          <p:cNvPr id="7171" name="Rectangle 3"/>
          <p:cNvSpPr>
            <a:spLocks noGrp="1" noChangeArrowheads="1"/>
          </p:cNvSpPr>
          <p:nvPr>
            <p:ph sz="half" idx="1"/>
          </p:nvPr>
        </p:nvSpPr>
        <p:spPr/>
        <p:txBody>
          <a:bodyPr>
            <a:normAutofit lnSpcReduction="10000"/>
          </a:bodyPr>
          <a:lstStyle/>
          <a:p>
            <a:pPr>
              <a:lnSpc>
                <a:spcPct val="90000"/>
              </a:lnSpc>
            </a:pPr>
            <a:r>
              <a:rPr lang="en-US" sz="2600" i="1" dirty="0">
                <a:solidFill>
                  <a:schemeClr val="tx1"/>
                </a:solidFill>
              </a:rPr>
              <a:t>Simple</a:t>
            </a:r>
            <a:r>
              <a:rPr lang="en-US" sz="2600" dirty="0">
                <a:solidFill>
                  <a:schemeClr val="tx1"/>
                </a:solidFill>
              </a:rPr>
              <a:t> and </a:t>
            </a:r>
            <a:r>
              <a:rPr lang="en-US" sz="2600" i="1" dirty="0">
                <a:solidFill>
                  <a:schemeClr val="tx1"/>
                </a:solidFill>
              </a:rPr>
              <a:t>composite</a:t>
            </a:r>
            <a:r>
              <a:rPr lang="en-US" sz="2600" dirty="0">
                <a:solidFill>
                  <a:schemeClr val="tx1"/>
                </a:solidFill>
              </a:rPr>
              <a:t> attributes.</a:t>
            </a:r>
          </a:p>
          <a:p>
            <a:pPr>
              <a:lnSpc>
                <a:spcPct val="90000"/>
              </a:lnSpc>
            </a:pPr>
            <a:r>
              <a:rPr lang="en-US" sz="2600" i="1" dirty="0">
                <a:solidFill>
                  <a:schemeClr val="tx1"/>
                </a:solidFill>
              </a:rPr>
              <a:t>Single-valued</a:t>
            </a:r>
            <a:r>
              <a:rPr lang="en-US" sz="2600" dirty="0">
                <a:solidFill>
                  <a:schemeClr val="tx1"/>
                </a:solidFill>
              </a:rPr>
              <a:t> and </a:t>
            </a:r>
            <a:r>
              <a:rPr lang="en-US" sz="2600" i="1" dirty="0">
                <a:solidFill>
                  <a:schemeClr val="tx1"/>
                </a:solidFill>
              </a:rPr>
              <a:t>multi-valued</a:t>
            </a:r>
            <a:r>
              <a:rPr lang="en-US" sz="2600" dirty="0">
                <a:solidFill>
                  <a:schemeClr val="tx1"/>
                </a:solidFill>
              </a:rPr>
              <a:t> attributes</a:t>
            </a:r>
          </a:p>
          <a:p>
            <a:pPr>
              <a:lnSpc>
                <a:spcPct val="90000"/>
              </a:lnSpc>
              <a:buNone/>
            </a:pPr>
            <a:r>
              <a:rPr lang="en-US" sz="2600" dirty="0"/>
              <a:t>   E.g. </a:t>
            </a:r>
            <a:r>
              <a:rPr lang="en-US" sz="2600" dirty="0">
                <a:highlight>
                  <a:srgbClr val="FFFF00"/>
                </a:highlight>
              </a:rPr>
              <a:t>multi-valued attribute: </a:t>
            </a:r>
            <a:r>
              <a:rPr lang="en-US" sz="2600" i="1" dirty="0">
                <a:highlight>
                  <a:srgbClr val="FFFF00"/>
                </a:highlight>
              </a:rPr>
              <a:t>phone-numbers</a:t>
            </a:r>
          </a:p>
          <a:p>
            <a:pPr>
              <a:lnSpc>
                <a:spcPct val="90000"/>
              </a:lnSpc>
            </a:pPr>
            <a:r>
              <a:rPr lang="en-US" sz="2600" i="1" dirty="0">
                <a:solidFill>
                  <a:schemeClr val="tx1"/>
                </a:solidFill>
              </a:rPr>
              <a:t>Derived</a:t>
            </a:r>
            <a:r>
              <a:rPr lang="en-US" sz="2600" dirty="0">
                <a:solidFill>
                  <a:schemeClr val="tx1"/>
                </a:solidFill>
              </a:rPr>
              <a:t> attributes c</a:t>
            </a:r>
            <a:r>
              <a:rPr lang="en-US" sz="2600" dirty="0"/>
              <a:t>an be computed from other attributes</a:t>
            </a:r>
          </a:p>
          <a:p>
            <a:pPr>
              <a:lnSpc>
                <a:spcPct val="90000"/>
              </a:lnSpc>
              <a:buNone/>
            </a:pPr>
            <a:r>
              <a:rPr lang="en-US" sz="2600" dirty="0"/>
              <a:t>   E.g.  </a:t>
            </a:r>
            <a:r>
              <a:rPr lang="en-US" sz="2600" i="1" dirty="0"/>
              <a:t>age</a:t>
            </a:r>
            <a:r>
              <a:rPr lang="en-US" sz="2600" dirty="0"/>
              <a:t>, given date of birth</a:t>
            </a:r>
          </a:p>
        </p:txBody>
      </p:sp>
      <p:pic>
        <p:nvPicPr>
          <p:cNvPr id="7" name="Picture 3"/>
          <p:cNvPicPr>
            <a:picLocks noChangeAspect="1" noChangeArrowheads="1"/>
          </p:cNvPicPr>
          <p:nvPr/>
        </p:nvPicPr>
        <p:blipFill>
          <a:blip r:embed="rId2"/>
          <a:srcRect l="1147" t="29082" r="1913" b="28827"/>
          <a:stretch>
            <a:fillRect/>
          </a:stretch>
        </p:blipFill>
        <p:spPr bwMode="auto">
          <a:xfrm>
            <a:off x="4673599" y="1349829"/>
            <a:ext cx="4470399" cy="5109027"/>
          </a:xfrm>
          <a:prstGeom prst="rect">
            <a:avLst/>
          </a:prstGeom>
          <a:noFill/>
          <a:ln w="76200" cmpd="tri">
            <a:solidFill>
              <a:schemeClr val="tx2"/>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228600"/>
            <a:ext cx="8632952" cy="758952"/>
          </a:xfrm>
        </p:spPr>
        <p:txBody>
          <a:bodyPr>
            <a:normAutofit fontScale="90000"/>
          </a:bodyPr>
          <a:lstStyle/>
          <a:p>
            <a:pPr algn="l">
              <a:defRPr/>
            </a:pPr>
            <a:r>
              <a:rPr lang="en-US" sz="3200" b="1" dirty="0">
                <a:solidFill>
                  <a:schemeClr val="tx1"/>
                </a:solidFill>
              </a:rPr>
              <a:t>Composite, </a:t>
            </a:r>
            <a:r>
              <a:rPr lang="en-US" sz="3200" b="1" dirty="0" err="1">
                <a:solidFill>
                  <a:schemeClr val="tx1"/>
                </a:solidFill>
              </a:rPr>
              <a:t>Multivalued</a:t>
            </a:r>
            <a:r>
              <a:rPr lang="en-US" sz="3200" b="1" dirty="0">
                <a:solidFill>
                  <a:schemeClr val="tx1"/>
                </a:solidFill>
              </a:rPr>
              <a:t> &amp;Derived Attributes</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7</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marL="274320" indent="-274320" eaLnBrk="1" fontAlgn="auto" hangingPunct="1">
              <a:spcAft>
                <a:spcPts val="0"/>
              </a:spcAft>
              <a:buNone/>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pic>
        <p:nvPicPr>
          <p:cNvPr id="5" name="Picture 3"/>
          <p:cNvPicPr>
            <a:picLocks noChangeAspect="1" noChangeArrowheads="1"/>
          </p:cNvPicPr>
          <p:nvPr/>
        </p:nvPicPr>
        <p:blipFill>
          <a:blip r:embed="rId2"/>
          <a:srcRect l="948" t="14647" r="1704" b="16919"/>
          <a:stretch>
            <a:fillRect/>
          </a:stretch>
        </p:blipFill>
        <p:spPr bwMode="auto">
          <a:xfrm>
            <a:off x="579438" y="1627188"/>
            <a:ext cx="8051800" cy="4244975"/>
          </a:xfrm>
          <a:prstGeom prst="rect">
            <a:avLst/>
          </a:prstGeom>
          <a:noFill/>
          <a:ln w="76200" cmpd="tri">
            <a:solidFill>
              <a:schemeClr val="tx2"/>
            </a:solidFill>
            <a:miter lim="800000"/>
            <a:headEnd/>
            <a:tailEnd/>
          </a:ln>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l">
              <a:defRPr/>
            </a:pPr>
            <a:r>
              <a:rPr lang="en-US" b="1" dirty="0">
                <a:solidFill>
                  <a:schemeClr val="tx1"/>
                </a:solidFill>
              </a:rPr>
              <a:t>Relationship Sets</a:t>
            </a:r>
          </a:p>
        </p:txBody>
      </p:sp>
      <p:sp>
        <p:nvSpPr>
          <p:cNvPr id="9219" name="Rectangle 3"/>
          <p:cNvSpPr>
            <a:spLocks noGrp="1" noChangeArrowheads="1"/>
          </p:cNvSpPr>
          <p:nvPr>
            <p:ph sz="quarter" idx="1"/>
          </p:nvPr>
        </p:nvSpPr>
        <p:spPr>
          <a:xfrm>
            <a:off x="629557" y="1433513"/>
            <a:ext cx="7848600" cy="4876800"/>
          </a:xfrm>
        </p:spPr>
        <p:txBody>
          <a:bodyPr>
            <a:normAutofit/>
          </a:bodyPr>
          <a:lstStyle/>
          <a:p>
            <a:pPr>
              <a:tabLst>
                <a:tab pos="1536700" algn="ctr"/>
                <a:tab pos="3543300" algn="ctr"/>
                <a:tab pos="5481638" algn="ctr"/>
              </a:tabLst>
            </a:pPr>
            <a:r>
              <a:rPr lang="en-US" dirty="0"/>
              <a:t>A </a:t>
            </a:r>
            <a:r>
              <a:rPr lang="en-US" dirty="0">
                <a:solidFill>
                  <a:schemeClr val="tx2"/>
                </a:solidFill>
              </a:rPr>
              <a:t>relationship</a:t>
            </a:r>
            <a:r>
              <a:rPr lang="en-US" dirty="0"/>
              <a:t> is an association among several entities</a:t>
            </a:r>
          </a:p>
          <a:p>
            <a:pPr>
              <a:buFont typeface="Monotype Sorts" pitchFamily="2" charset="2"/>
              <a:buNone/>
              <a:tabLst>
                <a:tab pos="1536700" algn="ctr"/>
                <a:tab pos="3543300" algn="ctr"/>
                <a:tab pos="5481638" algn="ctr"/>
              </a:tabLst>
            </a:pPr>
            <a:r>
              <a:rPr lang="en-US" dirty="0"/>
              <a:t>	Example:</a:t>
            </a:r>
          </a:p>
          <a:p>
            <a:pPr>
              <a:buFont typeface="Monotype Sorts" pitchFamily="2" charset="2"/>
              <a:buNone/>
              <a:tabLst>
                <a:tab pos="1536700" algn="ctr"/>
                <a:tab pos="3543300" algn="ctr"/>
                <a:tab pos="5481638" algn="ctr"/>
              </a:tabLst>
            </a:pPr>
            <a:br>
              <a:rPr lang="en-US" dirty="0"/>
            </a:br>
            <a:r>
              <a:rPr lang="en-US" dirty="0"/>
              <a:t>	</a:t>
            </a:r>
          </a:p>
          <a:p>
            <a:pPr>
              <a:tabLst>
                <a:tab pos="1536700" algn="ctr"/>
                <a:tab pos="3543300" algn="ctr"/>
                <a:tab pos="5481638" algn="ctr"/>
              </a:tabLst>
            </a:pPr>
            <a:r>
              <a:rPr lang="en-US" dirty="0"/>
              <a:t>A </a:t>
            </a:r>
            <a:r>
              <a:rPr lang="en-US" i="1" dirty="0">
                <a:solidFill>
                  <a:schemeClr val="tx2"/>
                </a:solidFill>
              </a:rPr>
              <a:t>relationship </a:t>
            </a:r>
            <a:r>
              <a:rPr lang="en-US" dirty="0">
                <a:solidFill>
                  <a:schemeClr val="tx2"/>
                </a:solidFill>
              </a:rPr>
              <a:t>set</a:t>
            </a:r>
            <a:r>
              <a:rPr lang="en-US" dirty="0"/>
              <a:t> is a </a:t>
            </a:r>
            <a:r>
              <a:rPr lang="en-US" dirty="0">
                <a:highlight>
                  <a:srgbClr val="FFFF00"/>
                </a:highlight>
              </a:rPr>
              <a:t>mathematical relation among </a:t>
            </a:r>
            <a:r>
              <a:rPr lang="en-US" i="1" dirty="0">
                <a:highlight>
                  <a:srgbClr val="FFFF00"/>
                </a:highlight>
              </a:rPr>
              <a:t>n</a:t>
            </a:r>
            <a:r>
              <a:rPr lang="en-US" dirty="0">
                <a:highlight>
                  <a:srgbClr val="FFFF00"/>
                </a:highlight>
              </a:rPr>
              <a:t> </a:t>
            </a:r>
            <a:r>
              <a:rPr lang="en-US" dirty="0">
                <a:highlight>
                  <a:srgbClr val="FFFF00"/>
                </a:highlight>
                <a:sym typeface="Symbol" pitchFamily="18" charset="2"/>
              </a:rPr>
              <a:t> 2 entities</a:t>
            </a:r>
          </a:p>
          <a:p>
            <a:pPr>
              <a:tabLst>
                <a:tab pos="1536700" algn="ctr"/>
                <a:tab pos="3543300" algn="ctr"/>
                <a:tab pos="5481638" algn="ctr"/>
              </a:tabLst>
            </a:pPr>
            <a:r>
              <a:rPr lang="en-US" dirty="0"/>
              <a:t>An </a:t>
            </a:r>
            <a:r>
              <a:rPr lang="en-US" i="1" dirty="0"/>
              <a:t>attribute</a:t>
            </a:r>
            <a:r>
              <a:rPr lang="en-US" dirty="0"/>
              <a:t> can also be property of a relationship set.</a:t>
            </a:r>
          </a:p>
          <a:p>
            <a:pPr>
              <a:tabLst>
                <a:tab pos="1536700" algn="ctr"/>
                <a:tab pos="3543300" algn="ctr"/>
                <a:tab pos="5481638" algn="ctr"/>
              </a:tabLst>
            </a:pPr>
            <a:endParaRPr lang="en-US" dirty="0">
              <a:sym typeface="Symbol" pitchFamily="18" charset="2"/>
            </a:endParaRP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8</a:t>
            </a:fld>
            <a:endParaRPr lang="en-US"/>
          </a:p>
        </p:txBody>
      </p:sp>
      <p:graphicFrame>
        <p:nvGraphicFramePr>
          <p:cNvPr id="5" name="Table 4"/>
          <p:cNvGraphicFramePr>
            <a:graphicFrameLocks noGrp="1"/>
          </p:cNvGraphicFramePr>
          <p:nvPr/>
        </p:nvGraphicFramePr>
        <p:xfrm>
          <a:off x="1030515" y="2920999"/>
          <a:ext cx="6096000" cy="74168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t>Entity</a:t>
                      </a:r>
                    </a:p>
                  </a:txBody>
                  <a:tcPr/>
                </a:tc>
                <a:tc>
                  <a:txBody>
                    <a:bodyPr/>
                    <a:lstStyle/>
                    <a:p>
                      <a:r>
                        <a:rPr lang="en-US" dirty="0"/>
                        <a:t>Relationship</a:t>
                      </a:r>
                    </a:p>
                  </a:txBody>
                  <a:tcPr/>
                </a:tc>
                <a:tc>
                  <a:txBody>
                    <a:bodyPr/>
                    <a:lstStyle/>
                    <a:p>
                      <a:r>
                        <a:rPr lang="en-US" dirty="0"/>
                        <a:t>Entity</a:t>
                      </a:r>
                    </a:p>
                  </a:txBody>
                  <a:tcPr/>
                </a:tc>
                <a:extLst>
                  <a:ext uri="{0D108BD9-81ED-4DB2-BD59-A6C34878D82A}">
                    <a16:rowId xmlns:a16="http://schemas.microsoft.com/office/drawing/2014/main" val="10000"/>
                  </a:ext>
                </a:extLst>
              </a:tr>
              <a:tr h="370840">
                <a:tc>
                  <a:txBody>
                    <a:bodyPr/>
                    <a:lstStyle/>
                    <a:p>
                      <a:r>
                        <a:rPr lang="en-US" dirty="0"/>
                        <a:t>Sam</a:t>
                      </a:r>
                    </a:p>
                  </a:txBody>
                  <a:tcPr/>
                </a:tc>
                <a:tc>
                  <a:txBody>
                    <a:bodyPr/>
                    <a:lstStyle/>
                    <a:p>
                      <a:r>
                        <a:rPr lang="en-US" dirty="0"/>
                        <a:t>Deposit</a:t>
                      </a:r>
                    </a:p>
                  </a:txBody>
                  <a:tcPr/>
                </a:tc>
                <a:tc>
                  <a:txBody>
                    <a:bodyPr/>
                    <a:lstStyle/>
                    <a:p>
                      <a:r>
                        <a:rPr lang="en-US" dirty="0"/>
                        <a:t>A_102</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l">
              <a:defRPr/>
            </a:pPr>
            <a:r>
              <a:rPr lang="en-US" b="1" dirty="0">
                <a:solidFill>
                  <a:schemeClr val="tx1"/>
                </a:solidFill>
              </a:rPr>
              <a:t>Relationship Sets with Attributes</a:t>
            </a:r>
          </a:p>
        </p:txBody>
      </p:sp>
      <p:pic>
        <p:nvPicPr>
          <p:cNvPr id="19459" name="Picture 4"/>
          <p:cNvPicPr>
            <a:picLocks noChangeAspect="1" noChangeArrowheads="1"/>
          </p:cNvPicPr>
          <p:nvPr/>
        </p:nvPicPr>
        <p:blipFill>
          <a:blip r:embed="rId2"/>
          <a:srcRect l="1100" t="28851" r="1651" b="28606"/>
          <a:stretch>
            <a:fillRect/>
          </a:stretch>
        </p:blipFill>
        <p:spPr bwMode="auto">
          <a:xfrm>
            <a:off x="527050" y="1801813"/>
            <a:ext cx="8323263" cy="2730500"/>
          </a:xfrm>
          <a:prstGeom prst="rect">
            <a:avLst/>
          </a:prstGeom>
          <a:noFill/>
          <a:ln w="76200" cmpd="tri">
            <a:solidFill>
              <a:schemeClr val="tx2"/>
            </a:solidFill>
            <a:miter lim="800000"/>
            <a:headEnd/>
            <a:tailEnd/>
          </a:ln>
        </p:spPr>
      </p:pic>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18225</TotalTime>
  <Words>1616</Words>
  <Application>Microsoft Office PowerPoint</Application>
  <PresentationFormat>On-screen Show (4:3)</PresentationFormat>
  <Paragraphs>237</Paragraphs>
  <Slides>35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Georgia</vt:lpstr>
      <vt:lpstr>Helvetica</vt:lpstr>
      <vt:lpstr>Monotype Sorts</vt:lpstr>
      <vt:lpstr>Symbol</vt:lpstr>
      <vt:lpstr>Times New Roman</vt:lpstr>
      <vt:lpstr>Wingdings</vt:lpstr>
      <vt:lpstr>Wingdings 2</vt:lpstr>
      <vt:lpstr>Civic</vt:lpstr>
      <vt:lpstr>Advance Database Management System ER Diagram Tutorial</vt:lpstr>
      <vt:lpstr>Learning Objectives</vt:lpstr>
      <vt:lpstr>E-R Diagrams</vt:lpstr>
      <vt:lpstr>Entity Sets</vt:lpstr>
      <vt:lpstr>Attributes</vt:lpstr>
      <vt:lpstr>Attributes Types</vt:lpstr>
      <vt:lpstr>Composite, Multivalued &amp;Derived Attributes</vt:lpstr>
      <vt:lpstr>Relationship Sets</vt:lpstr>
      <vt:lpstr>Relationship Sets with Attributes</vt:lpstr>
      <vt:lpstr>Degree of a Relationship Set</vt:lpstr>
      <vt:lpstr>E-R Diagram with a Ternary Relationship</vt:lpstr>
      <vt:lpstr>Mapping Cardinalities</vt:lpstr>
      <vt:lpstr>Cardinality Type</vt:lpstr>
      <vt:lpstr>One-to-One relationship:</vt:lpstr>
      <vt:lpstr>One-To-Many Relationship</vt:lpstr>
      <vt:lpstr>Many-To-One Relationships</vt:lpstr>
      <vt:lpstr>Many-To-Many Relationship</vt:lpstr>
      <vt:lpstr>Draw ER Diagram From The Provided Scenario</vt:lpstr>
      <vt:lpstr>Try yourself!!!</vt:lpstr>
      <vt:lpstr>Solution</vt:lpstr>
      <vt:lpstr>Alternative E-R Notations</vt:lpstr>
      <vt:lpstr>Roles</vt:lpstr>
      <vt:lpstr>Participation of an Entity Set in a Relationship Set</vt:lpstr>
      <vt:lpstr>Alternative Notation for Cardinality Limits</vt:lpstr>
      <vt:lpstr>Keys</vt:lpstr>
      <vt:lpstr>Foreign Keys</vt:lpstr>
      <vt:lpstr>Weak Entity Sets</vt:lpstr>
      <vt:lpstr>Generalization</vt:lpstr>
      <vt:lpstr>Specialization</vt:lpstr>
      <vt:lpstr>Aggregation</vt:lpstr>
      <vt:lpstr>Summary of Symbols Used in E-R Notation</vt:lpstr>
      <vt:lpstr>Draw ER Diagram From The Provided Scenario</vt:lpstr>
      <vt:lpstr>Try yourself!!!</vt:lpstr>
      <vt:lpstr>Solution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Lecture 08: Entity-Relationship Model(Part 1)</dc:title>
  <dc:subject>Introduction To Database</dc:subject>
  <dc:creator>Juena Ahmed Noshin</dc:creator>
  <cp:lastModifiedBy>SHEIKH RUBAEID SANJID</cp:lastModifiedBy>
  <cp:revision>189</cp:revision>
  <cp:lastPrinted>1999-06-28T19:27:31Z</cp:lastPrinted>
  <dcterms:created xsi:type="dcterms:W3CDTF">1999-11-04T22:02:40Z</dcterms:created>
  <dcterms:modified xsi:type="dcterms:W3CDTF">2025-04-09T20:04:18Z</dcterms:modified>
</cp:coreProperties>
</file>