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419" r:id="rId2"/>
    <p:sldId id="420"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470"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74" d="100"/>
          <a:sy n="74" d="100"/>
        </p:scale>
        <p:origin x="1260" y="6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B2BC9115-96CC-4442-87AA-336EE974B15E}"/>
    <pc:docChg chg="custSel modSld">
      <pc:chgData name="Juena Ahmed Noshin" userId="df4442bb-949b-4849-8a28-5716394ec665" providerId="ADAL" clId="{B2BC9115-96CC-4442-87AA-336EE974B15E}" dt="2022-11-20T02:49:12.604" v="10" actId="20577"/>
      <pc:docMkLst>
        <pc:docMk/>
      </pc:docMkLst>
      <pc:sldChg chg="modSp mod">
        <pc:chgData name="Juena Ahmed Noshin" userId="df4442bb-949b-4849-8a28-5716394ec665" providerId="ADAL" clId="{B2BC9115-96CC-4442-87AA-336EE974B15E}" dt="2022-11-20T02:49:12.604" v="10" actId="20577"/>
        <pc:sldMkLst>
          <pc:docMk/>
          <pc:sldMk cId="3055058990" sldId="480"/>
        </pc:sldMkLst>
      </pc:sldChg>
    </pc:docChg>
  </pc:docChgLst>
  <pc:docChgLst>
    <pc:chgData name="Juena Ahmed Noshin" userId="df4442bb-949b-4849-8a28-5716394ec665" providerId="ADAL" clId="{47DE46FF-FCFF-4041-9FE6-65877CD46B8D}"/>
    <pc:docChg chg="undo custSel addSld delSld modSld">
      <pc:chgData name="Juena Ahmed Noshin" userId="df4442bb-949b-4849-8a28-5716394ec665" providerId="ADAL" clId="{47DE46FF-FCFF-4041-9FE6-65877CD46B8D}" dt="2024-11-04T03:36:13.247" v="13" actId="368"/>
      <pc:docMkLst>
        <pc:docMk/>
      </pc:docMkLst>
      <pc:sldChg chg="modSp add del mod">
        <pc:chgData name="Juena Ahmed Noshin" userId="df4442bb-949b-4849-8a28-5716394ec665" providerId="ADAL" clId="{47DE46FF-FCFF-4041-9FE6-65877CD46B8D}" dt="2024-11-03T07:08:13.081" v="7" actId="313"/>
        <pc:sldMkLst>
          <pc:docMk/>
          <pc:sldMk cId="3055058990" sldId="478"/>
        </pc:sldMkLst>
      </pc:sldChg>
      <pc:sldChg chg="modSp mod">
        <pc:chgData name="Juena Ahmed Noshin" userId="df4442bb-949b-4849-8a28-5716394ec665" providerId="ADAL" clId="{47DE46FF-FCFF-4041-9FE6-65877CD46B8D}" dt="2024-11-04T03:36:13.247" v="13" actId="368"/>
        <pc:sldMkLst>
          <pc:docMk/>
          <pc:sldMk cId="3055058990" sldId="480"/>
        </pc:sldMkLst>
      </pc:sldChg>
    </pc:docChg>
  </pc:docChgLst>
  <pc:docChgLst>
    <pc:chgData name="Juena Ahmed Noshin" userId="df4442bb-949b-4849-8a28-5716394ec665" providerId="ADAL" clId="{5F693A9C-51C5-4881-BA00-85DEFCE31E98}"/>
    <pc:docChg chg="undo custSel modSld">
      <pc:chgData name="Juena Ahmed Noshin" userId="df4442bb-949b-4849-8a28-5716394ec665" providerId="ADAL" clId="{5F693A9C-51C5-4881-BA00-85DEFCE31E98}" dt="2025-03-09T04:05:31.481" v="2" actId="20577"/>
      <pc:docMkLst>
        <pc:docMk/>
      </pc:docMkLst>
      <pc:sldChg chg="modSp mod">
        <pc:chgData name="Juena Ahmed Noshin" userId="df4442bb-949b-4849-8a28-5716394ec665" providerId="ADAL" clId="{5F693A9C-51C5-4881-BA00-85DEFCE31E98}" dt="2025-03-09T04:05:31.481" v="2" actId="20577"/>
        <pc:sldMkLst>
          <pc:docMk/>
          <pc:sldMk cId="3055058990" sldId="480"/>
        </pc:sldMkLst>
        <pc:spChg chg="mod">
          <ac:chgData name="Juena Ahmed Noshin" userId="df4442bb-949b-4849-8a28-5716394ec665" providerId="ADAL" clId="{5F693A9C-51C5-4881-BA00-85DEFCE31E98}" dt="2025-03-09T04:05:31.481" v="2" actId="20577"/>
          <ac:spMkLst>
            <pc:docMk/>
            <pc:sldMk cId="3055058990" sldId="480"/>
            <ac:spMk id="3" creationId="{00000000-0000-0000-0000-000000000000}"/>
          </ac:spMkLst>
        </pc:spChg>
      </pc:sldChg>
    </pc:docChg>
  </pc:docChgLst>
  <pc:docChgLst>
    <pc:chgData name="Juena Ahmed Noshin" userId="df4442bb-949b-4849-8a28-5716394ec665" providerId="ADAL" clId="{D4A5A665-C9F0-44F8-AFA8-05FF3194806B}"/>
    <pc:docChg chg="custSel modSld">
      <pc:chgData name="Juena Ahmed Noshin" userId="df4442bb-949b-4849-8a28-5716394ec665" providerId="ADAL" clId="{D4A5A665-C9F0-44F8-AFA8-05FF3194806B}" dt="2023-03-23T03:47:18.400" v="1" actId="27636"/>
      <pc:docMkLst>
        <pc:docMk/>
      </pc:docMkLst>
      <pc:sldChg chg="modSp mod">
        <pc:chgData name="Juena Ahmed Noshin" userId="df4442bb-949b-4849-8a28-5716394ec665" providerId="ADAL" clId="{D4A5A665-C9F0-44F8-AFA8-05FF3194806B}" dt="2023-03-23T03:47:18.400" v="1" actId="27636"/>
        <pc:sldMkLst>
          <pc:docMk/>
          <pc:sldMk cId="3055058990" sldId="486"/>
        </pc:sldMkLst>
      </pc:sldChg>
    </pc:docChg>
  </pc:docChgLst>
  <pc:docChgLst>
    <pc:chgData name="Juena Ahmed Noshin" userId="df4442bb-949b-4849-8a28-5716394ec665" providerId="ADAL" clId="{C6D34AB1-9754-4E20-B3AD-7F009ABC4E41}"/>
    <pc:docChg chg="custSel modSld">
      <pc:chgData name="Juena Ahmed Noshin" userId="df4442bb-949b-4849-8a28-5716394ec665" providerId="ADAL" clId="{C6D34AB1-9754-4E20-B3AD-7F009ABC4E41}" dt="2024-06-09T03:22:29.378" v="67" actId="20577"/>
      <pc:docMkLst>
        <pc:docMk/>
      </pc:docMkLst>
      <pc:sldChg chg="modSp mod">
        <pc:chgData name="Juena Ahmed Noshin" userId="df4442bb-949b-4849-8a28-5716394ec665" providerId="ADAL" clId="{C6D34AB1-9754-4E20-B3AD-7F009ABC4E41}" dt="2024-06-05T03:57:38.462" v="3" actId="20577"/>
        <pc:sldMkLst>
          <pc:docMk/>
          <pc:sldMk cId="0" sldId="419"/>
        </pc:sldMkLst>
      </pc:sldChg>
      <pc:sldChg chg="modSp mod">
        <pc:chgData name="Juena Ahmed Noshin" userId="df4442bb-949b-4849-8a28-5716394ec665" providerId="ADAL" clId="{C6D34AB1-9754-4E20-B3AD-7F009ABC4E41}" dt="2024-06-09T03:22:29.378" v="67" actId="20577"/>
        <pc:sldMkLst>
          <pc:docMk/>
          <pc:sldMk cId="3055058990"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Lecture 02:</a:t>
            </a:r>
            <a:br>
              <a:rPr lang="en-US" sz="4000" b="1" dirty="0">
                <a:solidFill>
                  <a:schemeClr val="tx1">
                    <a:lumMod val="75000"/>
                    <a:lumOff val="25000"/>
                  </a:schemeClr>
                </a:solidFill>
              </a:rPr>
            </a:br>
            <a:r>
              <a:rPr lang="en-US" sz="4000" b="1" dirty="0">
                <a:solidFill>
                  <a:schemeClr val="tx1">
                    <a:lumMod val="75000"/>
                    <a:lumOff val="25000"/>
                  </a:schemeClr>
                </a:solidFill>
              </a:rPr>
              <a:t>PL/SQL Basic Syntax</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Scope of 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r>
              <a:rPr lang="en-US" sz="3600" dirty="0">
                <a:highlight>
                  <a:srgbClr val="FFFF00"/>
                </a:highlight>
              </a:rPr>
              <a:t>PL/SQL allows the nesting of Blocks within Blocks </a:t>
            </a:r>
            <a:r>
              <a:rPr lang="en-US" sz="3600" dirty="0" err="1"/>
              <a:t>i.e</a:t>
            </a:r>
            <a:r>
              <a:rPr lang="en-US" sz="3600" dirty="0"/>
              <a:t>, the Execution section of an outer block can contain inner blocks. Therefore, a variable which is accessible to an outer Block is also accessible to all nested inner Blocks. </a:t>
            </a:r>
            <a:r>
              <a:rPr lang="en-US" sz="3600" dirty="0">
                <a:highlight>
                  <a:srgbClr val="FFFF00"/>
                </a:highlight>
              </a:rPr>
              <a:t>The variables declared in the inner blocks are not accessible to outer blocks</a:t>
            </a:r>
            <a:r>
              <a:rPr lang="en-US" sz="3600" dirty="0"/>
              <a:t>. Based on their declaration we can classify variables into two types. </a:t>
            </a:r>
          </a:p>
          <a:p>
            <a:pPr lvl="1"/>
            <a:r>
              <a:rPr lang="en-US" sz="2900" i="1" dirty="0"/>
              <a:t>Local</a:t>
            </a:r>
            <a:r>
              <a:rPr lang="en-US" sz="2900" dirty="0"/>
              <a:t> variables - These are </a:t>
            </a:r>
            <a:r>
              <a:rPr lang="en-US" sz="2900" dirty="0">
                <a:highlight>
                  <a:srgbClr val="FFFF00"/>
                </a:highlight>
              </a:rPr>
              <a:t>declared in a inner block </a:t>
            </a:r>
            <a:r>
              <a:rPr lang="en-US" sz="2900" dirty="0"/>
              <a:t>and </a:t>
            </a:r>
            <a:r>
              <a:rPr lang="en-US" sz="2900" dirty="0">
                <a:highlight>
                  <a:srgbClr val="FFFF00"/>
                </a:highlight>
              </a:rPr>
              <a:t>cannot be referenced </a:t>
            </a:r>
            <a:r>
              <a:rPr lang="en-US" sz="2900" dirty="0"/>
              <a:t>by outside Blocks.</a:t>
            </a:r>
          </a:p>
          <a:p>
            <a:pPr lvl="1"/>
            <a:r>
              <a:rPr lang="en-US" sz="2900" i="1" dirty="0"/>
              <a:t>Global</a:t>
            </a:r>
            <a:r>
              <a:rPr lang="en-US" sz="2900" dirty="0"/>
              <a:t> variables - These are </a:t>
            </a:r>
            <a:r>
              <a:rPr lang="en-US" sz="2900" dirty="0">
                <a:highlight>
                  <a:srgbClr val="FFFF00"/>
                </a:highlight>
              </a:rPr>
              <a:t>declared in a outer block </a:t>
            </a:r>
            <a:r>
              <a:rPr lang="en-US" sz="2900" dirty="0"/>
              <a:t>and </a:t>
            </a:r>
            <a:r>
              <a:rPr lang="en-US" sz="2900" dirty="0">
                <a:highlight>
                  <a:srgbClr val="FFFF00"/>
                </a:highlight>
              </a:rPr>
              <a:t>can be referenced by its itself and by its inner blocks</a:t>
            </a:r>
            <a:r>
              <a:rPr lang="en-US" sz="2900" dirty="0"/>
              <a:t>. </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Example Query</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25000" lnSpcReduction="20000"/>
          </a:bodyPr>
          <a:lstStyle/>
          <a:p>
            <a:pPr>
              <a:buNone/>
            </a:pPr>
            <a:r>
              <a:rPr lang="en-US" sz="5600" dirty="0"/>
              <a:t>For Example: In the below example we are creating two variables in the outer block and assigning</a:t>
            </a:r>
          </a:p>
          <a:p>
            <a:pPr>
              <a:buNone/>
            </a:pPr>
            <a:r>
              <a:rPr lang="en-US" sz="5600" dirty="0"/>
              <a:t>their product to the third variable created in the inner block. The variable '</a:t>
            </a:r>
            <a:r>
              <a:rPr lang="en-US" sz="5600" dirty="0" err="1"/>
              <a:t>var_mult</a:t>
            </a:r>
            <a:r>
              <a:rPr lang="en-US" sz="5600" dirty="0"/>
              <a:t>' is declared in the</a:t>
            </a:r>
          </a:p>
          <a:p>
            <a:pPr>
              <a:buNone/>
            </a:pPr>
            <a:r>
              <a:rPr lang="en-US" sz="5600" dirty="0"/>
              <a:t>inner block, so cannot be accessed in the outer block i.e. it cannot be accessed after line 11. The</a:t>
            </a:r>
          </a:p>
          <a:p>
            <a:pPr>
              <a:buNone/>
            </a:pPr>
            <a:r>
              <a:rPr lang="en-US" sz="5600" dirty="0"/>
              <a:t>variables 'var_num1' and 'var_num2' can be accessed anywhere in the block. </a:t>
            </a:r>
          </a:p>
          <a:p>
            <a:endParaRPr lang="en-US" sz="3600" dirty="0"/>
          </a:p>
          <a:p>
            <a:pPr>
              <a:buNone/>
            </a:pPr>
            <a:endParaRPr lang="da-DK" sz="3600" dirty="0"/>
          </a:p>
          <a:p>
            <a:pPr>
              <a:buNone/>
            </a:pPr>
            <a:endParaRPr lang="da-DK" sz="3600" dirty="0"/>
          </a:p>
          <a:p>
            <a:pPr>
              <a:buNone/>
            </a:pPr>
            <a:r>
              <a:rPr lang="da-DK" sz="6400" dirty="0"/>
              <a:t>DECLARE </a:t>
            </a:r>
          </a:p>
          <a:p>
            <a:pPr>
              <a:buNone/>
            </a:pPr>
            <a:r>
              <a:rPr lang="da-DK" sz="6400" dirty="0"/>
              <a:t>var_num1 number; </a:t>
            </a:r>
          </a:p>
          <a:p>
            <a:pPr>
              <a:buNone/>
            </a:pPr>
            <a:r>
              <a:rPr lang="da-DK" sz="6400" dirty="0"/>
              <a:t>var_num2 number; </a:t>
            </a:r>
          </a:p>
          <a:p>
            <a:pPr>
              <a:buNone/>
            </a:pPr>
            <a:r>
              <a:rPr lang="da-DK" sz="6400" dirty="0"/>
              <a:t>BEGIN</a:t>
            </a:r>
          </a:p>
          <a:p>
            <a:pPr>
              <a:buNone/>
            </a:pPr>
            <a:r>
              <a:rPr lang="da-DK" sz="6400" dirty="0"/>
              <a:t>var_num1 := 100; </a:t>
            </a:r>
          </a:p>
          <a:p>
            <a:pPr>
              <a:buNone/>
            </a:pPr>
            <a:r>
              <a:rPr lang="da-DK" sz="6400" dirty="0"/>
              <a:t>var_num2 := 200;</a:t>
            </a:r>
          </a:p>
          <a:p>
            <a:pPr>
              <a:buNone/>
            </a:pPr>
            <a:r>
              <a:rPr lang="da-DK" sz="6400" dirty="0"/>
              <a:t>	DECLARE </a:t>
            </a:r>
          </a:p>
          <a:p>
            <a:pPr>
              <a:buNone/>
            </a:pPr>
            <a:r>
              <a:rPr lang="da-DK" sz="6400" dirty="0"/>
              <a:t>	var_mult number; </a:t>
            </a:r>
          </a:p>
          <a:p>
            <a:pPr>
              <a:buNone/>
            </a:pPr>
            <a:r>
              <a:rPr lang="da-DK" sz="6400" dirty="0"/>
              <a:t>	BEGIN </a:t>
            </a:r>
          </a:p>
          <a:p>
            <a:pPr>
              <a:buNone/>
            </a:pPr>
            <a:r>
              <a:rPr lang="da-DK" sz="6400" dirty="0"/>
              <a:t>	var_mult := var_num1 * var_num2;</a:t>
            </a:r>
          </a:p>
          <a:p>
            <a:pPr>
              <a:buNone/>
            </a:pPr>
            <a:r>
              <a:rPr lang="da-DK" sz="6400" dirty="0"/>
              <a:t>	END; </a:t>
            </a:r>
          </a:p>
          <a:p>
            <a:pPr>
              <a:buNone/>
            </a:pPr>
            <a:r>
              <a:rPr lang="da-DK" sz="6400" dirty="0"/>
              <a:t>END; </a:t>
            </a:r>
          </a:p>
          <a:p>
            <a:pPr>
              <a:buNone/>
            </a:pPr>
            <a:r>
              <a:rPr lang="da-DK" sz="6400" dirty="0"/>
              <a:t>/</a:t>
            </a:r>
            <a:endParaRPr lang="en-US" sz="6400" dirty="0"/>
          </a:p>
          <a:p>
            <a:endParaRPr lang="en-US" sz="6400" dirty="0"/>
          </a:p>
          <a:p>
            <a:endParaRPr lang="en-US" sz="6400" dirty="0"/>
          </a:p>
          <a:p>
            <a:endParaRPr lang="en-US" sz="64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r>
              <a:rPr lang="en-US" sz="3600" dirty="0"/>
              <a:t>As the name implies a </a:t>
            </a:r>
            <a:r>
              <a:rPr lang="en-US" sz="3600" i="1" dirty="0">
                <a:highlight>
                  <a:srgbClr val="FFFF00"/>
                </a:highlight>
              </a:rPr>
              <a:t>constant</a:t>
            </a:r>
            <a:r>
              <a:rPr lang="en-US" sz="3600" dirty="0"/>
              <a:t> is a value used in a PL/SQL Block that </a:t>
            </a:r>
            <a:r>
              <a:rPr lang="en-US" sz="3600" dirty="0">
                <a:highlight>
                  <a:srgbClr val="FFFF00"/>
                </a:highlight>
              </a:rPr>
              <a:t>remains unchanged throughout the program</a:t>
            </a:r>
            <a:r>
              <a:rPr lang="en-US" sz="3600" dirty="0"/>
              <a:t>. A constant is a user-defined literal value. </a:t>
            </a:r>
          </a:p>
          <a:p>
            <a:r>
              <a:rPr lang="en-US" sz="3600" dirty="0"/>
              <a:t>For example: </a:t>
            </a:r>
          </a:p>
          <a:p>
            <a:pPr>
              <a:buNone/>
            </a:pPr>
            <a:r>
              <a:rPr lang="en-US" sz="3600" dirty="0"/>
              <a:t>	If you want to write a program which will increase the salary of the employees by 25%, you can declare a constant and use it throughout the program. Next time when you want to increase the salary again you can change the value of the constant which will be easier than changing the actual value throughout the program.</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10000"/>
          </a:bodyPr>
          <a:lstStyle/>
          <a:p>
            <a:pPr>
              <a:buNone/>
            </a:pPr>
            <a:endParaRPr lang="en-US" sz="3600" dirty="0"/>
          </a:p>
          <a:p>
            <a:pPr>
              <a:buNone/>
            </a:pPr>
            <a:r>
              <a:rPr lang="en-US" sz="3600" dirty="0"/>
              <a:t>	</a:t>
            </a:r>
            <a:r>
              <a:rPr lang="en-US" sz="2800" b="1" i="1" dirty="0" err="1"/>
              <a:t>constant_name</a:t>
            </a:r>
            <a:r>
              <a:rPr lang="en-US" sz="2800" b="1" i="1" dirty="0"/>
              <a:t> </a:t>
            </a:r>
            <a:r>
              <a:rPr lang="en-US" sz="2800" b="1" i="1" dirty="0">
                <a:highlight>
                  <a:srgbClr val="FFFF00"/>
                </a:highlight>
              </a:rPr>
              <a:t>CONSTANT</a:t>
            </a:r>
            <a:r>
              <a:rPr lang="en-US" sz="2800" b="1" i="1" dirty="0"/>
              <a:t> datatype := VALUE; </a:t>
            </a:r>
            <a:endParaRPr lang="en-US" sz="3600" b="1" i="1" dirty="0"/>
          </a:p>
          <a:p>
            <a:r>
              <a:rPr lang="en-US" sz="3600" i="1" dirty="0" err="1"/>
              <a:t>constant_name</a:t>
            </a:r>
            <a:r>
              <a:rPr lang="en-US" sz="3600" i="1" dirty="0"/>
              <a:t> </a:t>
            </a:r>
            <a:r>
              <a:rPr lang="en-US" sz="3600" dirty="0"/>
              <a:t>is the name of the constant i.e. similar to a variable name.</a:t>
            </a:r>
          </a:p>
          <a:p>
            <a:r>
              <a:rPr lang="en-US" sz="3600" dirty="0"/>
              <a:t>The word </a:t>
            </a:r>
            <a:r>
              <a:rPr lang="en-US" sz="3600" i="1" dirty="0"/>
              <a:t>CONSTANT </a:t>
            </a:r>
            <a:r>
              <a:rPr lang="en-US" sz="3600" dirty="0"/>
              <a:t>is a reserved word and ensures that the value does not change.</a:t>
            </a:r>
          </a:p>
          <a:p>
            <a:r>
              <a:rPr lang="en-US" sz="3600" i="1" dirty="0"/>
              <a:t>VALUE </a:t>
            </a:r>
            <a:r>
              <a:rPr lang="en-US" sz="3600" dirty="0"/>
              <a:t>- It is a value which must be assigned to a constant when it is declared.</a:t>
            </a:r>
          </a:p>
          <a:p>
            <a:r>
              <a:rPr lang="en-US" sz="3600" dirty="0"/>
              <a:t>You </a:t>
            </a:r>
            <a:r>
              <a:rPr lang="en-US" sz="3600" dirty="0">
                <a:highlight>
                  <a:srgbClr val="FFFF00"/>
                </a:highlight>
              </a:rPr>
              <a:t>cannot assign a value later</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a:buNone/>
            </a:pPr>
            <a:endParaRPr lang="en-US" sz="3600" dirty="0"/>
          </a:p>
          <a:p>
            <a:r>
              <a:rPr lang="en-US" sz="3600" dirty="0"/>
              <a:t>To declare </a:t>
            </a:r>
            <a:r>
              <a:rPr lang="en-US" sz="3600" dirty="0" err="1"/>
              <a:t>salary_increase</a:t>
            </a:r>
            <a:r>
              <a:rPr lang="en-US" sz="3600" dirty="0"/>
              <a:t>, you can write code as follows: </a:t>
            </a:r>
          </a:p>
          <a:p>
            <a:pPr>
              <a:buNone/>
            </a:pPr>
            <a:r>
              <a:rPr lang="en-US" sz="3600" dirty="0"/>
              <a:t>	DECLARE </a:t>
            </a:r>
          </a:p>
          <a:p>
            <a:pPr>
              <a:buNone/>
            </a:pPr>
            <a:r>
              <a:rPr lang="en-US" sz="3600" dirty="0"/>
              <a:t>	</a:t>
            </a:r>
            <a:r>
              <a:rPr lang="en-US" sz="3600" b="1" i="1" dirty="0" err="1"/>
              <a:t>salary_increase</a:t>
            </a:r>
            <a:r>
              <a:rPr lang="en-US" sz="3600" b="1" i="1" dirty="0"/>
              <a:t> </a:t>
            </a:r>
            <a:r>
              <a:rPr lang="en-US" sz="3600" b="1" i="1" dirty="0">
                <a:highlight>
                  <a:srgbClr val="FFFF00"/>
                </a:highlight>
              </a:rPr>
              <a:t>CONSTANT</a:t>
            </a:r>
            <a:r>
              <a:rPr lang="en-US" sz="3600" b="1" i="1" dirty="0"/>
              <a:t> number (3) := 10; </a:t>
            </a:r>
          </a:p>
          <a:p>
            <a:pPr>
              <a:buNone/>
            </a:pPr>
            <a:endParaRPr lang="en-US" sz="3600" dirty="0"/>
          </a:p>
          <a:p>
            <a:pPr>
              <a:buNone/>
            </a:pPr>
            <a:r>
              <a:rPr lang="en-US" sz="3600" dirty="0"/>
              <a:t>	You </a:t>
            </a:r>
            <a:r>
              <a:rPr lang="en-US" sz="3600" i="1" dirty="0"/>
              <a:t>must </a:t>
            </a:r>
            <a:r>
              <a:rPr lang="en-US" sz="3600" dirty="0"/>
              <a:t>assign a value to a constant at the time you declare it. If you do not assign a value to a constant while declaring it and try to assign a value in the execution section, you will get a error. If you execute the below Pl/SQL block you will get error. </a:t>
            </a:r>
          </a:p>
          <a:p>
            <a:pPr>
              <a:buNone/>
            </a:pPr>
            <a:r>
              <a:rPr lang="en-US" sz="3200" dirty="0"/>
              <a:t>	</a:t>
            </a:r>
            <a:r>
              <a:rPr lang="en-US" sz="3200" b="1" i="1" dirty="0"/>
              <a:t>DECLARE  </a:t>
            </a:r>
          </a:p>
          <a:p>
            <a:pPr>
              <a:buNone/>
            </a:pPr>
            <a:r>
              <a:rPr lang="en-US" sz="3200" b="1" i="1" dirty="0"/>
              <a:t>	</a:t>
            </a:r>
            <a:r>
              <a:rPr lang="en-US" sz="3200" b="1" i="1" dirty="0" err="1"/>
              <a:t>salary_increase</a:t>
            </a:r>
            <a:r>
              <a:rPr lang="en-US" sz="3200" b="1" i="1" dirty="0"/>
              <a:t> CONSTANT number(3); </a:t>
            </a:r>
          </a:p>
          <a:p>
            <a:pPr>
              <a:buNone/>
            </a:pPr>
            <a:r>
              <a:rPr lang="en-US" sz="3200" b="1" i="1" dirty="0"/>
              <a:t>	BEGIN  </a:t>
            </a:r>
          </a:p>
          <a:p>
            <a:pPr>
              <a:buNone/>
            </a:pPr>
            <a:r>
              <a:rPr lang="en-US" sz="3200" b="1" i="1" dirty="0"/>
              <a:t>	</a:t>
            </a:r>
            <a:r>
              <a:rPr lang="en-US" sz="3200" b="1" i="1" dirty="0" err="1"/>
              <a:t>salary_increase</a:t>
            </a:r>
            <a:r>
              <a:rPr lang="en-US" sz="3200" b="1" i="1" dirty="0"/>
              <a:t> := 100; </a:t>
            </a:r>
          </a:p>
          <a:p>
            <a:pPr>
              <a:buNone/>
            </a:pPr>
            <a:r>
              <a:rPr lang="en-US" sz="3200" b="1" i="1" dirty="0"/>
              <a:t>	</a:t>
            </a:r>
            <a:r>
              <a:rPr lang="en-US" sz="3200" b="1" i="1" dirty="0" err="1"/>
              <a:t>dbms_output.put_line</a:t>
            </a:r>
            <a:r>
              <a:rPr lang="en-US" sz="3200" b="1" i="1" dirty="0"/>
              <a:t> (</a:t>
            </a:r>
            <a:r>
              <a:rPr lang="en-US" sz="3200" b="1" i="1" dirty="0" err="1"/>
              <a:t>salary_increase</a:t>
            </a:r>
            <a:r>
              <a:rPr lang="en-US" sz="3200" b="1" i="1" dirty="0"/>
              <a:t>); </a:t>
            </a:r>
          </a:p>
          <a:p>
            <a:pPr>
              <a:buNone/>
            </a:pPr>
            <a:r>
              <a:rPr lang="en-US" sz="3200" b="1" i="1" dirty="0"/>
              <a:t>	END;</a:t>
            </a:r>
            <a:endParaRPr lang="en-US" sz="3600" b="1" i="1" dirty="0"/>
          </a:p>
          <a:p>
            <a:endParaRPr lang="en-US" sz="3600" b="1" i="1"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a:solidFill>
                  <a:schemeClr val="tx1">
                    <a:lumMod val="85000"/>
                    <a:lumOff val="15000"/>
                  </a:schemeClr>
                </a:solidFill>
              </a:rPr>
              <a:t>PL/SQL Literal</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a:buNone/>
            </a:pPr>
            <a:endParaRPr lang="en-US" sz="3600" dirty="0"/>
          </a:p>
          <a:p>
            <a:r>
              <a:rPr lang="en-US" sz="3600" dirty="0"/>
              <a:t>A literal is an explicit numeric, character, string, or Boolean value not represented by an identifier. </a:t>
            </a:r>
          </a:p>
          <a:p>
            <a:r>
              <a:rPr lang="en-US" sz="3600" dirty="0"/>
              <a:t>For example, TRUE, 786, NULL, ‘</a:t>
            </a:r>
            <a:r>
              <a:rPr lang="en-US" sz="3600" dirty="0" err="1"/>
              <a:t>adbms</a:t>
            </a:r>
            <a:r>
              <a:rPr lang="en-US" sz="3600" dirty="0"/>
              <a:t>' are all literals of type Boolean, number, or string. </a:t>
            </a:r>
          </a:p>
          <a:p>
            <a:r>
              <a:rPr lang="en-US" sz="3600" dirty="0"/>
              <a:t>PL/SQL, </a:t>
            </a:r>
            <a:r>
              <a:rPr lang="en-US" sz="3600" dirty="0">
                <a:highlight>
                  <a:srgbClr val="FFFF00"/>
                </a:highlight>
              </a:rPr>
              <a:t>literals are case-sensitive</a:t>
            </a:r>
            <a:r>
              <a:rPr lang="en-US" sz="3600" dirty="0"/>
              <a:t>. </a:t>
            </a:r>
          </a:p>
          <a:p>
            <a:r>
              <a:rPr lang="en-US" sz="3600" dirty="0"/>
              <a:t>PL/SQL supports the following kinds of literals −</a:t>
            </a:r>
          </a:p>
          <a:p>
            <a:pPr lvl="1"/>
            <a:r>
              <a:rPr lang="en-US" sz="3600" dirty="0">
                <a:highlight>
                  <a:srgbClr val="FFFF00"/>
                </a:highlight>
              </a:rPr>
              <a:t>Numeric</a:t>
            </a:r>
            <a:r>
              <a:rPr lang="en-US" sz="3600" dirty="0"/>
              <a:t> Literals</a:t>
            </a:r>
          </a:p>
          <a:p>
            <a:pPr lvl="1"/>
            <a:r>
              <a:rPr lang="en-US" sz="3600" dirty="0">
                <a:highlight>
                  <a:srgbClr val="FFFF00"/>
                </a:highlight>
              </a:rPr>
              <a:t>Character</a:t>
            </a:r>
            <a:r>
              <a:rPr lang="en-US" sz="3600" dirty="0"/>
              <a:t> Literals</a:t>
            </a:r>
          </a:p>
          <a:p>
            <a:pPr lvl="1"/>
            <a:r>
              <a:rPr lang="en-US" sz="3600" dirty="0">
                <a:highlight>
                  <a:srgbClr val="FFFF00"/>
                </a:highlight>
              </a:rPr>
              <a:t>String</a:t>
            </a:r>
            <a:r>
              <a:rPr lang="en-US" sz="3600" dirty="0"/>
              <a:t> Literals</a:t>
            </a:r>
          </a:p>
          <a:p>
            <a:pPr lvl="1"/>
            <a:r>
              <a:rPr lang="en-US" sz="3600" dirty="0">
                <a:highlight>
                  <a:srgbClr val="FFFF00"/>
                </a:highlight>
              </a:rPr>
              <a:t>BOOLEAN</a:t>
            </a:r>
            <a:r>
              <a:rPr lang="en-US" sz="3600" dirty="0"/>
              <a:t> Literals</a:t>
            </a:r>
          </a:p>
          <a:p>
            <a:pPr lvl="1"/>
            <a:r>
              <a:rPr lang="en-US" sz="3600" dirty="0">
                <a:highlight>
                  <a:srgbClr val="FFFF00"/>
                </a:highlight>
              </a:rPr>
              <a:t>Date and Time </a:t>
            </a:r>
            <a:r>
              <a:rPr lang="en-US" sz="3600" dirty="0"/>
              <a:t>Literals</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16</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PL/SQL Placeholders</a:t>
            </a:r>
          </a:p>
          <a:p>
            <a:pPr marL="548958" lvl="1" indent="-274320" eaLnBrk="1" fontAlgn="auto" hangingPunct="1">
              <a:spcAft>
                <a:spcPts val="0"/>
              </a:spcAft>
              <a:buFont typeface="Wingdings 2"/>
              <a:buChar char=""/>
              <a:defRPr/>
            </a:pPr>
            <a:r>
              <a:rPr lang="en-US" dirty="0"/>
              <a:t>PL/SQL Variables</a:t>
            </a:r>
          </a:p>
          <a:p>
            <a:pPr marL="548958" lvl="1" indent="-274320" eaLnBrk="1" fontAlgn="auto" hangingPunct="1">
              <a:spcAft>
                <a:spcPts val="0"/>
              </a:spcAft>
              <a:buFont typeface="Wingdings 2"/>
              <a:buChar char=""/>
              <a:defRPr/>
            </a:pPr>
            <a:r>
              <a:rPr lang="en-US" dirty="0"/>
              <a:t>PL/SQL Constants</a:t>
            </a:r>
          </a:p>
          <a:p>
            <a:pPr marL="274320" indent="-274320" eaLnBrk="1" fontAlgn="auto" hangingPunct="1">
              <a:spcAft>
                <a:spcPts val="0"/>
              </a:spcAft>
              <a:buFont typeface="Wingdings 2"/>
              <a:buChar char=""/>
              <a:defRPr/>
            </a:pPr>
            <a:r>
              <a:rPr lang="en-US" dirty="0"/>
              <a:t>Scope of PL/SQL Variables</a:t>
            </a:r>
          </a:p>
          <a:p>
            <a:pPr marL="274320" indent="-274320" eaLnBrk="1" fontAlgn="auto" hangingPunct="1">
              <a:spcAft>
                <a:spcPts val="0"/>
              </a:spcAft>
              <a:buFont typeface="Wingdings 2"/>
              <a:buChar char=""/>
              <a:defRPr/>
            </a:pPr>
            <a:r>
              <a:rPr lang="en-US" dirty="0"/>
              <a:t>PL/SQL Literals</a:t>
            </a:r>
          </a:p>
          <a:p>
            <a:pPr marL="274320" indent="-274320" eaLnBrk="1" fontAlgn="auto" hangingPunct="1">
              <a:spcAft>
                <a:spcPts val="0"/>
              </a:spcAft>
              <a:buFont typeface="Wingdings 2"/>
              <a:buChar char=""/>
              <a:defRPr/>
            </a:pPr>
            <a:r>
              <a:rPr lang="en-US" dirty="0"/>
              <a:t>Example Query</a:t>
            </a:r>
          </a:p>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Placeholders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a:bodyPr>
          <a:lstStyle/>
          <a:p>
            <a:pPr marL="274320" indent="-274320" eaLnBrk="1" fontAlgn="auto" hangingPunct="1">
              <a:spcAft>
                <a:spcPts val="0"/>
              </a:spcAft>
              <a:buNone/>
              <a:defRPr/>
            </a:pPr>
            <a:endParaRPr lang="en-US" dirty="0"/>
          </a:p>
          <a:p>
            <a:r>
              <a:rPr lang="en-US" sz="3600" dirty="0"/>
              <a:t>Placeholders are </a:t>
            </a:r>
            <a:r>
              <a:rPr lang="en-US" sz="3600" dirty="0">
                <a:highlight>
                  <a:srgbClr val="FFFF00"/>
                </a:highlight>
              </a:rPr>
              <a:t>temporary storage area </a:t>
            </a:r>
          </a:p>
          <a:p>
            <a:r>
              <a:rPr lang="en-US" sz="3600" dirty="0"/>
              <a:t>PL/SQL Placeholders can be any of </a:t>
            </a:r>
            <a:r>
              <a:rPr lang="en-US" sz="3600" dirty="0">
                <a:highlight>
                  <a:srgbClr val="FFFF00"/>
                </a:highlight>
              </a:rPr>
              <a:t>Variables, Constants and Records</a:t>
            </a:r>
          </a:p>
          <a:p>
            <a:r>
              <a:rPr lang="en-US" sz="3600" dirty="0"/>
              <a:t>Oracle defines placeholders to store data temporarily, which are used to manipulate data during the execution of a PL /SQL block</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Placeholders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a:buNone/>
            </a:pPr>
            <a:endParaRPr lang="en-US" sz="3600" b="1" dirty="0"/>
          </a:p>
          <a:p>
            <a:r>
              <a:rPr lang="en-US" sz="3600" dirty="0"/>
              <a:t>Depending on the kind of data you want to store, you can define placeholders with a name and a </a:t>
            </a:r>
            <a:r>
              <a:rPr lang="en-US" sz="3600" dirty="0" err="1"/>
              <a:t>datatype</a:t>
            </a:r>
            <a:endParaRPr lang="en-US" sz="3600" dirty="0"/>
          </a:p>
          <a:p>
            <a:r>
              <a:rPr lang="en-US" sz="3600" dirty="0"/>
              <a:t>Few of the </a:t>
            </a:r>
            <a:r>
              <a:rPr lang="en-US" sz="3600" dirty="0" err="1"/>
              <a:t>datatypes</a:t>
            </a:r>
            <a:r>
              <a:rPr lang="en-US" sz="3600" dirty="0"/>
              <a:t> used to define placeholders are as given below:</a:t>
            </a:r>
          </a:p>
          <a:p>
            <a:pPr lvl="1"/>
            <a:r>
              <a:rPr lang="en-US" sz="3100" dirty="0"/>
              <a:t>Number (</a:t>
            </a:r>
            <a:r>
              <a:rPr lang="en-US" sz="3100" dirty="0" err="1"/>
              <a:t>n,m</a:t>
            </a:r>
            <a:r>
              <a:rPr lang="en-US" sz="3100" dirty="0"/>
              <a:t>) , </a:t>
            </a:r>
          </a:p>
          <a:p>
            <a:pPr lvl="1"/>
            <a:r>
              <a:rPr lang="en-US" sz="3100" dirty="0"/>
              <a:t>Char (n) , </a:t>
            </a:r>
          </a:p>
          <a:p>
            <a:pPr lvl="1"/>
            <a:r>
              <a:rPr lang="en-US" sz="3100" dirty="0"/>
              <a:t>Varchar2 (n) , </a:t>
            </a:r>
          </a:p>
          <a:p>
            <a:pPr lvl="1"/>
            <a:r>
              <a:rPr lang="en-US" sz="3100" dirty="0"/>
              <a:t>Date etc.</a:t>
            </a:r>
          </a:p>
          <a:p>
            <a:pPr lvl="1">
              <a:buNone/>
            </a:pPr>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a:buNone/>
            </a:pPr>
            <a:endParaRPr lang="en-US" sz="3600" b="1" dirty="0"/>
          </a:p>
          <a:p>
            <a:r>
              <a:rPr lang="en-US" sz="3600" dirty="0"/>
              <a:t>Variables are placeholders that store the values that can change through the PL/SQL Block.</a:t>
            </a:r>
          </a:p>
          <a:p>
            <a:pPr>
              <a:buNone/>
            </a:pPr>
            <a:endParaRPr lang="en-US" sz="3600" b="1" dirty="0"/>
          </a:p>
          <a:p>
            <a:pPr>
              <a:buNone/>
            </a:pPr>
            <a:r>
              <a:rPr lang="en-US" sz="3600" b="1" i="1" dirty="0" err="1"/>
              <a:t>variable_name</a:t>
            </a:r>
            <a:r>
              <a:rPr lang="en-US" sz="3600" b="1" i="1" dirty="0"/>
              <a:t> datatype [NOT NULL </a:t>
            </a:r>
            <a:r>
              <a:rPr lang="en-US" sz="3600" b="1" i="1" dirty="0">
                <a:highlight>
                  <a:srgbClr val="FFFF00"/>
                </a:highlight>
              </a:rPr>
              <a:t>:= </a:t>
            </a:r>
            <a:r>
              <a:rPr lang="en-US" sz="3600" b="1" i="1" dirty="0"/>
              <a:t>value ];</a:t>
            </a:r>
          </a:p>
          <a:p>
            <a:endParaRPr lang="en-US" sz="3600" i="1" dirty="0"/>
          </a:p>
          <a:p>
            <a:r>
              <a:rPr lang="en-US" sz="3600" i="1" dirty="0" err="1"/>
              <a:t>variable_name</a:t>
            </a:r>
            <a:r>
              <a:rPr lang="en-US" sz="3600" i="1" dirty="0"/>
              <a:t> </a:t>
            </a:r>
            <a:r>
              <a:rPr lang="en-US" sz="3600" dirty="0"/>
              <a:t>is the name of the variable.</a:t>
            </a:r>
          </a:p>
          <a:p>
            <a:r>
              <a:rPr lang="en-US" sz="3600" i="1" dirty="0"/>
              <a:t>datatype </a:t>
            </a:r>
            <a:r>
              <a:rPr lang="en-US" sz="3600" dirty="0"/>
              <a:t>is a valid PL/SQL datatype. </a:t>
            </a:r>
          </a:p>
          <a:p>
            <a:r>
              <a:rPr lang="en-US" sz="3600" dirty="0"/>
              <a:t>NOT NULL is an optional specification on the variable.</a:t>
            </a:r>
          </a:p>
          <a:p>
            <a:r>
              <a:rPr lang="en-US" sz="3600" i="1" dirty="0"/>
              <a:t>value </a:t>
            </a:r>
            <a:r>
              <a:rPr lang="en-US" sz="3600" dirty="0"/>
              <a:t>or DEFAULT </a:t>
            </a:r>
            <a:r>
              <a:rPr lang="en-US" sz="3600" i="1" dirty="0"/>
              <a:t>value </a:t>
            </a:r>
            <a:r>
              <a:rPr lang="en-US" sz="3600" dirty="0"/>
              <a:t>is also an optional specification, where you can initialize a variable.</a:t>
            </a:r>
          </a:p>
          <a:p>
            <a:r>
              <a:rPr lang="en-US" sz="3600" dirty="0"/>
              <a:t>Each variable declaration is a separate statement and must be terminated by a semicolon.</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 </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a:buNone/>
            </a:pPr>
            <a:endParaRPr lang="en-US" sz="3600" dirty="0"/>
          </a:p>
          <a:p>
            <a:r>
              <a:rPr lang="en-US" sz="3600" dirty="0"/>
              <a:t>For example, if you want to store the current salary of an employee, you can use a variable.</a:t>
            </a:r>
          </a:p>
          <a:p>
            <a:pPr>
              <a:buNone/>
            </a:pPr>
            <a:r>
              <a:rPr lang="en-US" sz="3600" dirty="0"/>
              <a:t>	</a:t>
            </a:r>
          </a:p>
          <a:p>
            <a:pPr>
              <a:buNone/>
            </a:pPr>
            <a:r>
              <a:rPr lang="en-US" sz="3600" b="1" i="1" dirty="0"/>
              <a:t>	DECLARE </a:t>
            </a:r>
          </a:p>
          <a:p>
            <a:pPr>
              <a:buNone/>
            </a:pPr>
            <a:r>
              <a:rPr lang="en-US" sz="3600" b="1" i="1" dirty="0"/>
              <a:t>   salary number (6); </a:t>
            </a:r>
          </a:p>
          <a:p>
            <a:pPr>
              <a:buNone/>
            </a:pPr>
            <a:endParaRPr lang="en-US" sz="3600" b="1" i="1" dirty="0"/>
          </a:p>
          <a:p>
            <a:pPr>
              <a:buNone/>
            </a:pPr>
            <a:r>
              <a:rPr lang="en-US" sz="3600" dirty="0"/>
              <a:t>* Here  “salary” is a variable of datatype number and of </a:t>
            </a:r>
            <a:r>
              <a:rPr lang="en-US" sz="3600" dirty="0">
                <a:highlight>
                  <a:srgbClr val="FFFF00"/>
                </a:highlight>
              </a:rPr>
              <a:t>length 6</a:t>
            </a:r>
            <a:r>
              <a:rPr lang="en-US" sz="3600" dirty="0"/>
              <a:t>.</a:t>
            </a:r>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a:buNone/>
            </a:pPr>
            <a:r>
              <a:rPr lang="en-US" sz="3600" dirty="0"/>
              <a:t>	</a:t>
            </a:r>
            <a:r>
              <a:rPr lang="en-US" sz="3600" dirty="0">
                <a:solidFill>
                  <a:srgbClr val="FF0000"/>
                </a:solidFill>
              </a:rPr>
              <a:t>When a variable is specified as NOT NULL, you must initialize the variable when it is declared</a:t>
            </a:r>
            <a:r>
              <a:rPr lang="en-US" sz="3600" dirty="0"/>
              <a:t>.</a:t>
            </a:r>
          </a:p>
          <a:p>
            <a:pPr>
              <a:buNone/>
            </a:pPr>
            <a:r>
              <a:rPr lang="en-US" sz="3600" dirty="0"/>
              <a:t> </a:t>
            </a:r>
          </a:p>
          <a:p>
            <a:pPr>
              <a:buNone/>
            </a:pPr>
            <a:r>
              <a:rPr lang="en-US" sz="3600" dirty="0"/>
              <a:t>	For example: The below example declares two variables, one of which is a not null.</a:t>
            </a:r>
          </a:p>
          <a:p>
            <a:endParaRPr lang="en-US" sz="3600" dirty="0"/>
          </a:p>
          <a:p>
            <a:pPr>
              <a:buNone/>
            </a:pPr>
            <a:r>
              <a:rPr lang="en-US" sz="3600" dirty="0"/>
              <a:t>	DECLARE </a:t>
            </a:r>
          </a:p>
          <a:p>
            <a:pPr>
              <a:buNone/>
            </a:pPr>
            <a:r>
              <a:rPr lang="en-US" sz="3600" dirty="0"/>
              <a:t>	salary number(4);</a:t>
            </a:r>
          </a:p>
          <a:p>
            <a:pPr>
              <a:buNone/>
            </a:pPr>
            <a:r>
              <a:rPr lang="en-US" sz="3600" dirty="0"/>
              <a:t>    </a:t>
            </a:r>
            <a:r>
              <a:rPr lang="en-US" sz="3600" dirty="0">
                <a:highlight>
                  <a:srgbClr val="FFFF00"/>
                </a:highlight>
              </a:rPr>
              <a:t>dept varchar2(10) NOT NULL := ‘HR Dept’; </a:t>
            </a:r>
          </a:p>
          <a:p>
            <a:pPr>
              <a:buNone/>
            </a:pPr>
            <a:endParaRPr lang="en-US" sz="3600" dirty="0"/>
          </a:p>
          <a:p>
            <a:pPr>
              <a:buNone/>
            </a:pPr>
            <a:r>
              <a:rPr lang="en-US" sz="3600" dirty="0"/>
              <a:t>	The value of a variable can change in the execution or exception section of the PL/SQL Block. </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Char char=""/>
              <a:defRPr/>
            </a:pPr>
            <a:endParaRPr lang="en-US" dirty="0"/>
          </a:p>
          <a:p>
            <a:r>
              <a:rPr lang="en-US" sz="3600" dirty="0"/>
              <a:t>We can </a:t>
            </a:r>
            <a:r>
              <a:rPr lang="en-US" sz="3600" dirty="0">
                <a:highlight>
                  <a:srgbClr val="FFFF00"/>
                </a:highlight>
              </a:rPr>
              <a:t>assign values to variables </a:t>
            </a:r>
            <a:r>
              <a:rPr lang="en-US" sz="3600" dirty="0"/>
              <a:t>in the </a:t>
            </a:r>
            <a:r>
              <a:rPr lang="en-US" sz="3600" dirty="0">
                <a:highlight>
                  <a:srgbClr val="FFFF00"/>
                </a:highlight>
              </a:rPr>
              <a:t>two ways</a:t>
            </a:r>
            <a:r>
              <a:rPr lang="en-US" sz="3600" dirty="0"/>
              <a:t> given below. </a:t>
            </a:r>
          </a:p>
          <a:p>
            <a:pPr lvl="1"/>
            <a:r>
              <a:rPr lang="en-US" sz="3100" dirty="0"/>
              <a:t>We can </a:t>
            </a:r>
            <a:r>
              <a:rPr lang="en-US" sz="3100" dirty="0">
                <a:highlight>
                  <a:srgbClr val="FFFF00"/>
                </a:highlight>
              </a:rPr>
              <a:t>directly assign</a:t>
            </a:r>
            <a:r>
              <a:rPr lang="en-US" sz="3100" dirty="0"/>
              <a:t> values to variables. </a:t>
            </a:r>
            <a:br>
              <a:rPr lang="en-US" sz="3100" dirty="0"/>
            </a:br>
            <a:r>
              <a:rPr lang="en-US" sz="3100" dirty="0"/>
              <a:t>    The General Syntax is:          </a:t>
            </a:r>
          </a:p>
          <a:p>
            <a:pPr>
              <a:buNone/>
            </a:pPr>
            <a:r>
              <a:rPr lang="en-US" sz="3600" dirty="0"/>
              <a:t>		</a:t>
            </a:r>
            <a:r>
              <a:rPr lang="en-US" sz="2800" b="1" i="1" dirty="0" err="1">
                <a:highlight>
                  <a:srgbClr val="FFFF00"/>
                </a:highlight>
              </a:rPr>
              <a:t>variable_name</a:t>
            </a:r>
            <a:r>
              <a:rPr lang="en-US" sz="2800" b="1" i="1" dirty="0">
                <a:highlight>
                  <a:srgbClr val="FFFF00"/>
                </a:highlight>
              </a:rPr>
              <a:t>:= value;</a:t>
            </a:r>
          </a:p>
          <a:p>
            <a:pPr lvl="1"/>
            <a:r>
              <a:rPr lang="en-US" sz="3100" dirty="0"/>
              <a:t>We can assign values to variables </a:t>
            </a:r>
            <a:r>
              <a:rPr lang="en-US" sz="3100" dirty="0">
                <a:highlight>
                  <a:srgbClr val="FFFF00"/>
                </a:highlight>
              </a:rPr>
              <a:t>directly from the database columns </a:t>
            </a:r>
            <a:r>
              <a:rPr lang="en-US" sz="3100" dirty="0"/>
              <a:t>by using a </a:t>
            </a:r>
            <a:r>
              <a:rPr lang="en-US" sz="3100" dirty="0">
                <a:solidFill>
                  <a:srgbClr val="FF0000"/>
                </a:solidFill>
              </a:rPr>
              <a:t>SELECT.. INTO </a:t>
            </a:r>
            <a:r>
              <a:rPr lang="en-US" sz="3100" dirty="0"/>
              <a:t>statement. The General Syntax is: </a:t>
            </a:r>
          </a:p>
          <a:p>
            <a:pPr>
              <a:buNone/>
            </a:pPr>
            <a:r>
              <a:rPr lang="en-US" sz="2800" b="1" i="1" dirty="0"/>
              <a:t>		SELECT </a:t>
            </a:r>
            <a:r>
              <a:rPr lang="en-US" sz="2800" b="1" i="1" dirty="0" err="1">
                <a:highlight>
                  <a:srgbClr val="FFFF00"/>
                </a:highlight>
              </a:rPr>
              <a:t>column_name</a:t>
            </a:r>
            <a:r>
              <a:rPr lang="en-US" sz="2800" b="1" i="1" dirty="0">
                <a:highlight>
                  <a:srgbClr val="FFFF00"/>
                </a:highlight>
              </a:rPr>
              <a:t> INTO </a:t>
            </a:r>
            <a:r>
              <a:rPr lang="en-US" sz="2800" b="1" i="1" dirty="0" err="1">
                <a:highlight>
                  <a:srgbClr val="FFFF00"/>
                </a:highlight>
              </a:rPr>
              <a:t>variable_name</a:t>
            </a:r>
            <a:r>
              <a:rPr lang="en-US" sz="2800" b="1" i="1" dirty="0">
                <a:highlight>
                  <a:srgbClr val="FFFF00"/>
                </a:highlight>
              </a:rPr>
              <a:t> </a:t>
            </a:r>
            <a:r>
              <a:rPr lang="en-US" sz="2800" b="1" i="1" dirty="0"/>
              <a:t>	FROM </a:t>
            </a:r>
            <a:r>
              <a:rPr lang="en-US" sz="2800" b="1" i="1" dirty="0" err="1"/>
              <a:t>table_name</a:t>
            </a:r>
            <a:r>
              <a:rPr lang="en-US" sz="2800" b="1" i="1" dirty="0"/>
              <a:t> [WHERE condition];</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Example Query</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marL="274320" indent="-274320" eaLnBrk="1" fontAlgn="auto" hangingPunct="1">
              <a:spcAft>
                <a:spcPts val="0"/>
              </a:spcAft>
              <a:buFont typeface="Wingdings 2"/>
              <a:buChar char=""/>
              <a:defRPr/>
            </a:pPr>
            <a:endParaRPr lang="en-US" dirty="0"/>
          </a:p>
          <a:p>
            <a:r>
              <a:rPr lang="en-US" sz="3600" dirty="0"/>
              <a:t>The below program will get the salary of an employee with name SMITH, ALLEN and display it on the screen.</a:t>
            </a:r>
          </a:p>
          <a:p>
            <a:pPr>
              <a:buNone/>
            </a:pPr>
            <a:r>
              <a:rPr lang="en-US" sz="3600" dirty="0"/>
              <a:t>declare</a:t>
            </a:r>
          </a:p>
          <a:p>
            <a:pPr>
              <a:buNone/>
            </a:pPr>
            <a:r>
              <a:rPr lang="en-US" sz="3600" dirty="0"/>
              <a:t>name1 varchar2(20);</a:t>
            </a:r>
          </a:p>
          <a:p>
            <a:pPr>
              <a:buNone/>
            </a:pPr>
            <a:r>
              <a:rPr lang="en-US" sz="3600" dirty="0"/>
              <a:t>name2 varchar2(20);</a:t>
            </a:r>
          </a:p>
          <a:p>
            <a:pPr>
              <a:buNone/>
            </a:pPr>
            <a:r>
              <a:rPr lang="en-US" sz="3600" dirty="0"/>
              <a:t>begin</a:t>
            </a:r>
          </a:p>
          <a:p>
            <a:pPr>
              <a:buNone/>
            </a:pPr>
            <a:r>
              <a:rPr lang="en-US" sz="3600" dirty="0"/>
              <a:t>select </a:t>
            </a:r>
            <a:r>
              <a:rPr lang="en-US" sz="3600" dirty="0" err="1"/>
              <a:t>ename</a:t>
            </a:r>
            <a:r>
              <a:rPr lang="en-US" sz="3600" dirty="0"/>
              <a:t> into name1 from emp where </a:t>
            </a:r>
            <a:r>
              <a:rPr lang="en-US" sz="3600" dirty="0" err="1"/>
              <a:t>sal</a:t>
            </a:r>
            <a:r>
              <a:rPr lang="en-US" sz="3600" dirty="0"/>
              <a:t>=800;</a:t>
            </a:r>
          </a:p>
          <a:p>
            <a:pPr>
              <a:buNone/>
            </a:pPr>
            <a:r>
              <a:rPr lang="en-US" sz="3600" dirty="0"/>
              <a:t>select </a:t>
            </a:r>
            <a:r>
              <a:rPr lang="en-US" sz="3600" dirty="0" err="1"/>
              <a:t>ename</a:t>
            </a:r>
            <a:r>
              <a:rPr lang="en-US" sz="3600" dirty="0"/>
              <a:t> into name2 from emp where </a:t>
            </a:r>
            <a:r>
              <a:rPr lang="en-US" sz="3600" dirty="0" err="1"/>
              <a:t>sal</a:t>
            </a:r>
            <a:r>
              <a:rPr lang="en-US" sz="3600" dirty="0"/>
              <a:t>=1600;</a:t>
            </a:r>
          </a:p>
          <a:p>
            <a:pPr>
              <a:buNone/>
            </a:pPr>
            <a:r>
              <a:rPr lang="en-US" sz="3600" dirty="0" err="1"/>
              <a:t>dbms_output.put_line</a:t>
            </a:r>
            <a:r>
              <a:rPr lang="en-US" sz="3600" dirty="0"/>
              <a:t>(name1||' '||name2);</a:t>
            </a:r>
          </a:p>
          <a:p>
            <a:pPr>
              <a:buNone/>
            </a:pPr>
            <a:r>
              <a:rPr lang="en-US" sz="3600" dirty="0"/>
              <a:t>end;</a:t>
            </a:r>
          </a:p>
          <a:p>
            <a:pPr>
              <a:buNone/>
            </a:pPr>
            <a:r>
              <a:rPr lang="en-US" sz="3600" dirty="0"/>
              <a:t>/</a:t>
            </a:r>
          </a:p>
          <a:p>
            <a:pPr>
              <a:buNone/>
            </a:pPr>
            <a:endParaRPr lang="en-US" sz="1700" b="1" i="1" dirty="0"/>
          </a:p>
          <a:p>
            <a:pPr>
              <a:buNone/>
            </a:pPr>
            <a:r>
              <a:rPr lang="en-US" sz="3200" b="1" dirty="0"/>
              <a:t>	NOTE: The </a:t>
            </a:r>
            <a:r>
              <a:rPr lang="en-US" sz="3200" b="1" dirty="0">
                <a:highlight>
                  <a:srgbClr val="FFFF00"/>
                </a:highlight>
              </a:rPr>
              <a:t>forward slash '/' </a:t>
            </a:r>
            <a:r>
              <a:rPr lang="en-US" sz="3200" b="1" dirty="0"/>
              <a:t>in the above program </a:t>
            </a:r>
            <a:r>
              <a:rPr lang="en-US" sz="3200" b="1" dirty="0">
                <a:highlight>
                  <a:srgbClr val="FFFF00"/>
                </a:highlight>
              </a:rPr>
              <a:t>indicates to execute the above PL/SQL Block.</a:t>
            </a:r>
            <a:endParaRPr lang="en-US" sz="3600" dirty="0">
              <a:highlight>
                <a:srgbClr val="FFFF00"/>
              </a:highlight>
            </a:endParaRP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4522</TotalTime>
  <Words>1229</Words>
  <Application>Microsoft Office PowerPoint</Application>
  <PresentationFormat>On-screen Show (4:3)</PresentationFormat>
  <Paragraphs>240</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Georgia</vt:lpstr>
      <vt:lpstr>Times New Roman</vt:lpstr>
      <vt:lpstr>Wingdings</vt:lpstr>
      <vt:lpstr>Wingdings 2</vt:lpstr>
      <vt:lpstr>Civic</vt:lpstr>
      <vt:lpstr>Advance Database Management System Lecture 02: PL/SQL Basic Syntax </vt:lpstr>
      <vt:lpstr>Learning Objectives</vt:lpstr>
      <vt:lpstr>PL/SQL Placeholders</vt:lpstr>
      <vt:lpstr>PL/SQL Placeholders</vt:lpstr>
      <vt:lpstr>PL/SQL Variables</vt:lpstr>
      <vt:lpstr>PL/SQL Variables </vt:lpstr>
      <vt:lpstr>PL/SQL Variables</vt:lpstr>
      <vt:lpstr>PL/SQL Variables</vt:lpstr>
      <vt:lpstr>Example Query</vt:lpstr>
      <vt:lpstr>Scope of PL/SQL Variables</vt:lpstr>
      <vt:lpstr>Example Query</vt:lpstr>
      <vt:lpstr>PL/SQL Constants</vt:lpstr>
      <vt:lpstr>PL/SQL Constants</vt:lpstr>
      <vt:lpstr>PL/SQL Constants</vt:lpstr>
      <vt:lpstr>PL/SQL Literal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SHEIKH RUBAEID SANJID</cp:lastModifiedBy>
  <cp:revision>413</cp:revision>
  <cp:lastPrinted>1998-06-30T18:28:36Z</cp:lastPrinted>
  <dcterms:created xsi:type="dcterms:W3CDTF">1995-06-17T23:31:02Z</dcterms:created>
  <dcterms:modified xsi:type="dcterms:W3CDTF">2025-03-29T13:53:28Z</dcterms:modified>
</cp:coreProperties>
</file>