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419" r:id="rId2"/>
    <p:sldId id="420" r:id="rId3"/>
    <p:sldId id="474" r:id="rId4"/>
    <p:sldId id="497" r:id="rId5"/>
    <p:sldId id="498" r:id="rId6"/>
    <p:sldId id="499" r:id="rId7"/>
    <p:sldId id="500" r:id="rId8"/>
    <p:sldId id="501" r:id="rId9"/>
    <p:sldId id="477" r:id="rId10"/>
    <p:sldId id="482" r:id="rId11"/>
    <p:sldId id="483" r:id="rId12"/>
    <p:sldId id="502" r:id="rId13"/>
    <p:sldId id="481" r:id="rId14"/>
    <p:sldId id="503" r:id="rId15"/>
    <p:sldId id="480" r:id="rId16"/>
    <p:sldId id="504" r:id="rId17"/>
    <p:sldId id="505" r:id="rId18"/>
    <p:sldId id="475" r:id="rId19"/>
    <p:sldId id="476" r:id="rId20"/>
    <p:sldId id="478" r:id="rId21"/>
    <p:sldId id="479" r:id="rId22"/>
    <p:sldId id="485" r:id="rId23"/>
    <p:sldId id="484" r:id="rId24"/>
    <p:sldId id="491" r:id="rId25"/>
    <p:sldId id="486" r:id="rId26"/>
    <p:sldId id="487" r:id="rId27"/>
    <p:sldId id="492" r:id="rId28"/>
    <p:sldId id="488" r:id="rId29"/>
    <p:sldId id="493" r:id="rId30"/>
    <p:sldId id="489" r:id="rId31"/>
    <p:sldId id="494" r:id="rId32"/>
    <p:sldId id="470" r:id="rId33"/>
  </p:sldIdLst>
  <p:sldSz cx="9144000" cy="6858000" type="screen4x3"/>
  <p:notesSz cx="6818313" cy="9128125"/>
  <p:defaultTextStyle>
    <a:defPPr>
      <a:defRPr lang="en-US"/>
    </a:defPPr>
    <a:lvl1pPr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1pPr>
    <a:lvl2pPr marL="4572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2pPr>
    <a:lvl3pPr marL="9144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3pPr>
    <a:lvl4pPr marL="13716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4pPr>
    <a:lvl5pPr marL="18288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660033"/>
    <a:srgbClr val="000000"/>
    <a:srgbClr val="0099CC"/>
    <a:srgbClr val="FFCC66"/>
    <a:srgbClr val="FF9900"/>
    <a:srgbClr val="FF3300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51865" autoAdjust="0"/>
  </p:normalViewPr>
  <p:slideViewPr>
    <p:cSldViewPr>
      <p:cViewPr varScale="1">
        <p:scale>
          <a:sx n="74" d="100"/>
          <a:sy n="74" d="100"/>
        </p:scale>
        <p:origin x="12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48" y="212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ena Ahmed Noshin" userId="df4442bb-949b-4849-8a28-5716394ec665" providerId="ADAL" clId="{ADE2846E-2383-4C5A-819E-09669BB0B1A2}"/>
    <pc:docChg chg="undo custSel addSld delSld modSld">
      <pc:chgData name="Juena Ahmed Noshin" userId="df4442bb-949b-4849-8a28-5716394ec665" providerId="ADAL" clId="{ADE2846E-2383-4C5A-819E-09669BB0B1A2}" dt="2024-06-23T04:19:51.708" v="35" actId="20577"/>
      <pc:docMkLst>
        <pc:docMk/>
      </pc:docMkLst>
      <pc:sldChg chg="modSp mod">
        <pc:chgData name="Juena Ahmed Noshin" userId="df4442bb-949b-4849-8a28-5716394ec665" providerId="ADAL" clId="{ADE2846E-2383-4C5A-819E-09669BB0B1A2}" dt="2024-06-23T02:44:13.214" v="29" actId="20577"/>
        <pc:sldMkLst>
          <pc:docMk/>
          <pc:sldMk cId="0" sldId="419"/>
        </pc:sldMkLst>
        <pc:spChg chg="mod">
          <ac:chgData name="Juena Ahmed Noshin" userId="df4442bb-949b-4849-8a28-5716394ec665" providerId="ADAL" clId="{ADE2846E-2383-4C5A-819E-09669BB0B1A2}" dt="2024-06-23T02:44:13.214" v="29" actId="20577"/>
          <ac:spMkLst>
            <pc:docMk/>
            <pc:sldMk cId="0" sldId="419"/>
            <ac:spMk id="5" creationId="{00000000-0000-0000-0000-000000000000}"/>
          </ac:spMkLst>
        </pc:spChg>
      </pc:sldChg>
      <pc:sldChg chg="modSp mod">
        <pc:chgData name="Juena Ahmed Noshin" userId="df4442bb-949b-4849-8a28-5716394ec665" providerId="ADAL" clId="{ADE2846E-2383-4C5A-819E-09669BB0B1A2}" dt="2024-06-23T02:43:26.050" v="16" actId="403"/>
        <pc:sldMkLst>
          <pc:docMk/>
          <pc:sldMk cId="0" sldId="420"/>
        </pc:sldMkLst>
        <pc:spChg chg="mod">
          <ac:chgData name="Juena Ahmed Noshin" userId="df4442bb-949b-4849-8a28-5716394ec665" providerId="ADAL" clId="{ADE2846E-2383-4C5A-819E-09669BB0B1A2}" dt="2024-06-23T02:43:26.050" v="16" actId="403"/>
          <ac:spMkLst>
            <pc:docMk/>
            <pc:sldMk cId="0" sldId="420"/>
            <ac:spMk id="3" creationId="{00000000-0000-0000-0000-000000000000}"/>
          </ac:spMkLst>
        </pc:spChg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2199531888" sldId="474"/>
        </pc:sldMkLst>
      </pc:sldChg>
      <pc:sldChg chg="modSp mod">
        <pc:chgData name="Juena Ahmed Noshin" userId="df4442bb-949b-4849-8a28-5716394ec665" providerId="ADAL" clId="{ADE2846E-2383-4C5A-819E-09669BB0B1A2}" dt="2024-06-23T04:19:51.708" v="35" actId="20577"/>
        <pc:sldMkLst>
          <pc:docMk/>
          <pc:sldMk cId="3055058990" sldId="476"/>
        </pc:sldMkLst>
        <pc:spChg chg="mod">
          <ac:chgData name="Juena Ahmed Noshin" userId="df4442bb-949b-4849-8a28-5716394ec665" providerId="ADAL" clId="{ADE2846E-2383-4C5A-819E-09669BB0B1A2}" dt="2024-06-23T04:19:51.708" v="35" actId="20577"/>
          <ac:spMkLst>
            <pc:docMk/>
            <pc:sldMk cId="3055058990" sldId="476"/>
            <ac:spMk id="3" creationId="{00000000-0000-0000-0000-000000000000}"/>
          </ac:spMkLst>
        </pc:spChg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3232953847" sldId="477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3017674718" sldId="480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649335738" sldId="481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2631785914" sldId="482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877053173" sldId="483"/>
        </pc:sldMkLst>
      </pc:sldChg>
      <pc:sldChg chg="add del">
        <pc:chgData name="Juena Ahmed Noshin" userId="df4442bb-949b-4849-8a28-5716394ec665" providerId="ADAL" clId="{ADE2846E-2383-4C5A-819E-09669BB0B1A2}" dt="2024-06-23T02:44:18.663" v="30" actId="47"/>
        <pc:sldMkLst>
          <pc:docMk/>
          <pc:sldMk cId="0" sldId="495"/>
        </pc:sldMkLst>
      </pc:sldChg>
      <pc:sldChg chg="add del">
        <pc:chgData name="Juena Ahmed Noshin" userId="df4442bb-949b-4849-8a28-5716394ec665" providerId="ADAL" clId="{ADE2846E-2383-4C5A-819E-09669BB0B1A2}" dt="2024-06-23T02:44:21.035" v="31" actId="47"/>
        <pc:sldMkLst>
          <pc:docMk/>
          <pc:sldMk cId="0" sldId="496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2738421005" sldId="497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1943646184" sldId="498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332816716" sldId="499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1722157223" sldId="500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1546484730" sldId="501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531187942" sldId="502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2382448457" sldId="503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3715473340" sldId="504"/>
        </pc:sldMkLst>
      </pc:sldChg>
      <pc:sldChg chg="add">
        <pc:chgData name="Juena Ahmed Noshin" userId="df4442bb-949b-4849-8a28-5716394ec665" providerId="ADAL" clId="{ADE2846E-2383-4C5A-819E-09669BB0B1A2}" dt="2024-06-23T02:44:00.848" v="17"/>
        <pc:sldMkLst>
          <pc:docMk/>
          <pc:sldMk cId="590100713" sldId="505"/>
        </pc:sldMkLst>
      </pc:sldChg>
      <pc:sldChg chg="add del">
        <pc:chgData name="Juena Ahmed Noshin" userId="df4442bb-949b-4849-8a28-5716394ec665" providerId="ADAL" clId="{ADE2846E-2383-4C5A-819E-09669BB0B1A2}" dt="2024-06-23T02:44:36.144" v="34" actId="47"/>
        <pc:sldMkLst>
          <pc:docMk/>
          <pc:sldMk cId="0" sldId="506"/>
        </pc:sldMkLst>
      </pc:sldChg>
    </pc:docChg>
  </pc:docChgLst>
  <pc:docChgLst>
    <pc:chgData name="Juena Ahmed Noshin" userId="df4442bb-949b-4849-8a28-5716394ec665" providerId="ADAL" clId="{2EF2EA62-EE49-42D9-BAFB-87BD083B80F9}"/>
    <pc:docChg chg="modSld">
      <pc:chgData name="Juena Ahmed Noshin" userId="df4442bb-949b-4849-8a28-5716394ec665" providerId="ADAL" clId="{2EF2EA62-EE49-42D9-BAFB-87BD083B80F9}" dt="2023-03-29T09:49:06.579" v="0" actId="20577"/>
      <pc:docMkLst>
        <pc:docMk/>
      </pc:docMkLst>
      <pc:sldChg chg="modSp mod">
        <pc:chgData name="Juena Ahmed Noshin" userId="df4442bb-949b-4849-8a28-5716394ec665" providerId="ADAL" clId="{2EF2EA62-EE49-42D9-BAFB-87BD083B80F9}" dt="2023-03-29T09:49:06.579" v="0" actId="20577"/>
        <pc:sldMkLst>
          <pc:docMk/>
          <pc:sldMk cId="3544994937" sldId="486"/>
        </pc:sldMkLst>
        <pc:spChg chg="mod">
          <ac:chgData name="Juena Ahmed Noshin" userId="df4442bb-949b-4849-8a28-5716394ec665" providerId="ADAL" clId="{2EF2EA62-EE49-42D9-BAFB-87BD083B80F9}" dt="2023-03-29T09:49:06.579" v="0" actId="20577"/>
          <ac:spMkLst>
            <pc:docMk/>
            <pc:sldMk cId="3544994937" sldId="486"/>
            <ac:spMk id="5" creationId="{00000000-0000-0000-0000-000000000000}"/>
          </ac:spMkLst>
        </pc:spChg>
      </pc:sldChg>
    </pc:docChg>
  </pc:docChgLst>
  <pc:docChgLst>
    <pc:chgData name="Juena Ahmed Noshin" userId="df4442bb-949b-4849-8a28-5716394ec665" providerId="ADAL" clId="{38C65375-5077-4E29-A437-A360D2420FE4}"/>
    <pc:docChg chg="undo custSel modSld">
      <pc:chgData name="Juena Ahmed Noshin" userId="df4442bb-949b-4849-8a28-5716394ec665" providerId="ADAL" clId="{38C65375-5077-4E29-A437-A360D2420FE4}" dt="2024-11-11T03:00:25.091" v="2" actId="20577"/>
      <pc:docMkLst>
        <pc:docMk/>
      </pc:docMkLst>
      <pc:sldChg chg="modSp mod">
        <pc:chgData name="Juena Ahmed Noshin" userId="df4442bb-949b-4849-8a28-5716394ec665" providerId="ADAL" clId="{38C65375-5077-4E29-A437-A360D2420FE4}" dt="2024-11-11T03:00:25.091" v="2" actId="20577"/>
        <pc:sldMkLst>
          <pc:docMk/>
          <pc:sldMk cId="1943646184" sldId="498"/>
        </pc:sldMkLst>
        <pc:spChg chg="mod">
          <ac:chgData name="Juena Ahmed Noshin" userId="df4442bb-949b-4849-8a28-5716394ec665" providerId="ADAL" clId="{38C65375-5077-4E29-A437-A360D2420FE4}" dt="2024-11-11T03:00:25.091" v="2" actId="20577"/>
          <ac:spMkLst>
            <pc:docMk/>
            <pc:sldMk cId="1943646184" sldId="49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5175" y="8715375"/>
            <a:ext cx="52800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&lt;Course name&gt; &lt;Lesson number&gt;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35E6A67C-5171-4676-ACF2-568C80EFCC45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0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6725" y="152400"/>
            <a:ext cx="5880100" cy="440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575" y="4765675"/>
            <a:ext cx="599598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Heading (Level 1) Arial 11pt Bold</a:t>
            </a:r>
          </a:p>
          <a:p>
            <a:pPr lvl="1"/>
            <a:r>
              <a:rPr lang="en-US" noProof="0"/>
              <a:t>Body Text (Level 2) Times New Roman 11pt</a:t>
            </a:r>
          </a:p>
          <a:p>
            <a:pPr lvl="2"/>
            <a:r>
              <a:rPr lang="en-US" noProof="0"/>
              <a:t>Bullet 1 (Level 3) Times New Roman 11pt</a:t>
            </a:r>
          </a:p>
          <a:p>
            <a:pPr lvl="3"/>
            <a:r>
              <a:rPr lang="en-US" noProof="0"/>
              <a:t>Bullet 2 (Level 4) Times New Roman 11pt</a:t>
            </a:r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r>
              <a:rPr lang="en-US" noProof="0"/>
              <a:t>Technical Note (Level 1) Arial 11pt Bold (CHANGE TO BLUE)</a:t>
            </a:r>
          </a:p>
          <a:p>
            <a:pPr lvl="0"/>
            <a:r>
              <a:rPr lang="en-US" noProof="0"/>
              <a:t>Class Management Note (Level 1) Arial 11pt Bold (CHANGE TO BLUE)</a:t>
            </a:r>
          </a:p>
          <a:p>
            <a:pPr lvl="1"/>
            <a:r>
              <a:rPr lang="en-US" noProof="0"/>
              <a:t>Body Text (Level 2) Times New Roman 11pt (CHANGE TO BLUE)</a:t>
            </a:r>
          </a:p>
          <a:p>
            <a:pPr lvl="2"/>
            <a:r>
              <a:rPr lang="en-US" noProof="0"/>
              <a:t>Bullet 1 (Level 3) Times New Roman 11pt (CHANGE TO BLUE)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712788" y="8593138"/>
            <a:ext cx="5270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Introduction to Oracle: SQL and PL/SQL  1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FB517E57-D154-464F-AB6B-48A81B16AB24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34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1143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439738" indent="-211138" algn="l" defTabSz="382588" rtl="0" eaLnBrk="0" fontAlgn="base" hangingPunct="0">
      <a:spcBef>
        <a:spcPct val="30000"/>
      </a:spcBef>
      <a:spcAft>
        <a:spcPct val="0"/>
      </a:spcAft>
      <a:buChar char="•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831850" indent="-212725" algn="l" defTabSz="382588" rtl="0" eaLnBrk="0" fontAlgn="base" hangingPunct="0">
      <a:spcBef>
        <a:spcPct val="30000"/>
      </a:spcBef>
      <a:spcAft>
        <a:spcPct val="0"/>
      </a:spcAft>
      <a:buChar char="–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9900" y="152400"/>
            <a:ext cx="5873750" cy="44069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62388" y="8670925"/>
            <a:ext cx="2954337" cy="455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10" tIns="45555" rIns="91110" bIns="45555"/>
          <a:lstStyle/>
          <a:p>
            <a:fld id="{0C407F45-0339-4FDF-92C1-48833CA8D8BE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5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9E1EBF1-7C23-4048-A44E-855059E8AE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54AB1-19D3-4A17-B870-F9167AC37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9810C-8979-4CEC-96CD-E0D5E02B56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A8632-7304-4A16-9764-8BED3D3E81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284A096-A90C-42DE-8201-C22ACB1D99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6F95D-D1BF-4989-BFB8-18CC4B2BA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D84E620-21EC-41E1-9377-F5C9298EEA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49DEA-2E1C-4FF1-AB61-5AE86F21F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806F43-B017-4AA9-811C-22CDF613F5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790B897-255A-49BE-A496-951493819A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648DA-3415-4D65-937C-1C2C32B369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3B0FDF8-656D-4688-8D8A-F09712EA80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086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8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 Database Management System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03: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PL/SQL Operators &amp; Conditions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Like Comparison Operators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>
              <a:buNone/>
            </a:pPr>
            <a:r>
              <a:rPr lang="en-US" sz="3600" b="1" dirty="0"/>
              <a:t>DECLARE </a:t>
            </a:r>
          </a:p>
          <a:p>
            <a:pPr>
              <a:buNone/>
            </a:pPr>
            <a:r>
              <a:rPr lang="en-US" sz="3600" b="1" dirty="0"/>
              <a:t>value varchar2(20):='Zara Ali';</a:t>
            </a:r>
          </a:p>
          <a:p>
            <a:pPr>
              <a:buNone/>
            </a:pPr>
            <a:r>
              <a:rPr lang="en-US" sz="3600" b="1" dirty="0"/>
              <a:t>pattern varchar2(20):='</a:t>
            </a:r>
            <a:r>
              <a:rPr lang="en-US" sz="3600" b="1" dirty="0" err="1"/>
              <a:t>Z%A</a:t>
            </a:r>
            <a:r>
              <a:rPr lang="en-US" sz="3600" b="1" dirty="0" err="1">
                <a:highlight>
                  <a:srgbClr val="FFFF00"/>
                </a:highlight>
              </a:rPr>
              <a:t>_</a:t>
            </a:r>
            <a:r>
              <a:rPr lang="en-US" sz="3600" b="1" dirty="0" err="1"/>
              <a:t>i</a:t>
            </a:r>
            <a:r>
              <a:rPr lang="en-US" sz="3600" b="1" dirty="0"/>
              <a:t>';</a:t>
            </a:r>
          </a:p>
          <a:p>
            <a:pPr>
              <a:buNone/>
            </a:pPr>
            <a:r>
              <a:rPr lang="en-US" sz="3600" b="1" dirty="0"/>
              <a:t>BEGIN </a:t>
            </a:r>
          </a:p>
          <a:p>
            <a:pPr>
              <a:buNone/>
            </a:pPr>
            <a:r>
              <a:rPr lang="en-US" sz="3600" b="1" dirty="0"/>
              <a:t>   IF value </a:t>
            </a:r>
            <a:r>
              <a:rPr lang="en-US" sz="3600" b="1" dirty="0">
                <a:highlight>
                  <a:srgbClr val="FFFF00"/>
                </a:highlight>
              </a:rPr>
              <a:t>LIKE</a:t>
            </a:r>
            <a:r>
              <a:rPr lang="en-US" sz="3600" b="1" dirty="0"/>
              <a:t> pattern THEN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 ('True'); </a:t>
            </a:r>
          </a:p>
          <a:p>
            <a:pPr>
              <a:buNone/>
            </a:pPr>
            <a:r>
              <a:rPr lang="en-US" sz="3600" b="1" dirty="0"/>
              <a:t>   ELSE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 ('False'); </a:t>
            </a:r>
          </a:p>
          <a:p>
            <a:pPr>
              <a:buNone/>
            </a:pPr>
            <a:r>
              <a:rPr lang="en-US" sz="3600" b="1" dirty="0"/>
              <a:t>   END IF; </a:t>
            </a:r>
          </a:p>
          <a:p>
            <a:pPr>
              <a:buNone/>
            </a:pPr>
            <a:r>
              <a:rPr lang="en-US" sz="3600" b="1" dirty="0"/>
              <a:t>END;  </a:t>
            </a:r>
          </a:p>
          <a:p>
            <a:pPr>
              <a:buNone/>
            </a:pPr>
            <a:endParaRPr lang="en-US" sz="3600" b="1" dirty="0"/>
          </a:p>
          <a:p>
            <a:pPr>
              <a:buNone/>
            </a:pPr>
            <a:r>
              <a:rPr lang="en-US" sz="3600" b="1" dirty="0"/>
              <a:t>/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78591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Between Comparison Operators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3600" b="1" dirty="0"/>
              <a:t>DECLARE </a:t>
            </a:r>
          </a:p>
          <a:p>
            <a:pPr>
              <a:buNone/>
            </a:pPr>
            <a:r>
              <a:rPr lang="en-US" sz="3600" b="1" dirty="0"/>
              <a:t>   x number(2) := 10; </a:t>
            </a:r>
          </a:p>
          <a:p>
            <a:pPr>
              <a:buNone/>
            </a:pPr>
            <a:r>
              <a:rPr lang="en-US" sz="3600" b="1" dirty="0"/>
              <a:t>BEGIN </a:t>
            </a:r>
          </a:p>
          <a:p>
            <a:pPr>
              <a:buNone/>
            </a:pPr>
            <a:r>
              <a:rPr lang="en-US" sz="3600" b="1" dirty="0"/>
              <a:t>   IF (x </a:t>
            </a:r>
            <a:r>
              <a:rPr lang="en-US" sz="3600" b="1" dirty="0">
                <a:highlight>
                  <a:srgbClr val="FFFF00"/>
                </a:highlight>
              </a:rPr>
              <a:t>between</a:t>
            </a:r>
            <a:r>
              <a:rPr lang="en-US" sz="3600" b="1" dirty="0"/>
              <a:t> 5 </a:t>
            </a:r>
            <a:r>
              <a:rPr lang="en-US" sz="3600" b="1" dirty="0">
                <a:highlight>
                  <a:srgbClr val="FFFF00"/>
                </a:highlight>
              </a:rPr>
              <a:t>and</a:t>
            </a:r>
            <a:r>
              <a:rPr lang="en-US" sz="3600" b="1" dirty="0"/>
              <a:t> 20) THEN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('True'); </a:t>
            </a:r>
          </a:p>
          <a:p>
            <a:pPr>
              <a:buNone/>
            </a:pPr>
            <a:r>
              <a:rPr lang="en-US" sz="3600" b="1" dirty="0"/>
              <a:t>   ELSE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('False'); </a:t>
            </a:r>
          </a:p>
          <a:p>
            <a:pPr>
              <a:buNone/>
            </a:pPr>
            <a:r>
              <a:rPr lang="en-US" sz="3600" b="1" dirty="0"/>
              <a:t>   END IF; </a:t>
            </a:r>
          </a:p>
          <a:p>
            <a:pPr>
              <a:buNone/>
            </a:pPr>
            <a:r>
              <a:rPr lang="en-US" sz="3600" b="1" dirty="0"/>
              <a:t>    </a:t>
            </a:r>
          </a:p>
          <a:p>
            <a:pPr>
              <a:buNone/>
            </a:pPr>
            <a:r>
              <a:rPr lang="en-US" sz="3600" b="1" dirty="0"/>
              <a:t>   IF (x BETWEEN 5 AND 10) THEN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('True'); </a:t>
            </a:r>
          </a:p>
          <a:p>
            <a:pPr>
              <a:buNone/>
            </a:pPr>
            <a:r>
              <a:rPr lang="en-US" sz="3600" b="1" dirty="0"/>
              <a:t>   ELSE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('False'); </a:t>
            </a:r>
          </a:p>
          <a:p>
            <a:pPr>
              <a:buNone/>
            </a:pPr>
            <a:r>
              <a:rPr lang="en-US" sz="3600" b="1" dirty="0"/>
              <a:t>   END IF; </a:t>
            </a:r>
          </a:p>
          <a:p>
            <a:pPr>
              <a:buNone/>
            </a:pPr>
            <a:r>
              <a:rPr lang="en-US" sz="3600" b="1" dirty="0"/>
              <a:t>    </a:t>
            </a:r>
          </a:p>
          <a:p>
            <a:pPr>
              <a:buNone/>
            </a:pPr>
            <a:r>
              <a:rPr lang="en-US" sz="3600" b="1" dirty="0"/>
              <a:t>   IF (x BETWEEN 11 AND 20) THEN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('True'); </a:t>
            </a:r>
          </a:p>
          <a:p>
            <a:pPr>
              <a:buNone/>
            </a:pPr>
            <a:r>
              <a:rPr lang="en-US" sz="3600" b="1" dirty="0"/>
              <a:t>   ELSE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('False'); </a:t>
            </a:r>
          </a:p>
          <a:p>
            <a:pPr>
              <a:buNone/>
            </a:pPr>
            <a:r>
              <a:rPr lang="en-US" sz="3600" b="1" dirty="0"/>
              <a:t>   END IF; </a:t>
            </a:r>
          </a:p>
          <a:p>
            <a:pPr>
              <a:buNone/>
            </a:pPr>
            <a:r>
              <a:rPr lang="en-US" sz="3600" b="1" dirty="0"/>
              <a:t>END; </a:t>
            </a:r>
          </a:p>
          <a:p>
            <a:pPr>
              <a:buNone/>
            </a:pPr>
            <a:r>
              <a:rPr lang="en-US" sz="3600" b="1" dirty="0"/>
              <a:t>/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05317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and Is Null Comparison Operators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3600" b="1" dirty="0"/>
              <a:t>DECLARE </a:t>
            </a:r>
          </a:p>
          <a:p>
            <a:pPr>
              <a:buNone/>
            </a:pPr>
            <a:r>
              <a:rPr lang="en-US" sz="3600" b="1" dirty="0"/>
              <a:t>   letter varchar2(1) := 'm'; </a:t>
            </a:r>
          </a:p>
          <a:p>
            <a:pPr>
              <a:buNone/>
            </a:pPr>
            <a:r>
              <a:rPr lang="en-US" sz="3600" b="1" dirty="0"/>
              <a:t>BEGIN </a:t>
            </a:r>
          </a:p>
          <a:p>
            <a:pPr>
              <a:buNone/>
            </a:pPr>
            <a:r>
              <a:rPr lang="en-US" sz="3600" b="1" dirty="0"/>
              <a:t>   IF (letter </a:t>
            </a:r>
            <a:r>
              <a:rPr lang="en-US" sz="3600" b="1" dirty="0">
                <a:highlight>
                  <a:srgbClr val="FFFF00"/>
                </a:highlight>
              </a:rPr>
              <a:t>in ('a', 'b', 'c')</a:t>
            </a:r>
            <a:r>
              <a:rPr lang="en-US" sz="3600" b="1" dirty="0"/>
              <a:t>) THEN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('True'); </a:t>
            </a:r>
          </a:p>
          <a:p>
            <a:pPr>
              <a:buNone/>
            </a:pPr>
            <a:r>
              <a:rPr lang="en-US" sz="3600" b="1" dirty="0"/>
              <a:t>   ELSE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('False'); </a:t>
            </a:r>
          </a:p>
          <a:p>
            <a:pPr>
              <a:buNone/>
            </a:pPr>
            <a:r>
              <a:rPr lang="en-US" sz="3600" b="1" dirty="0"/>
              <a:t>   END IF; </a:t>
            </a:r>
          </a:p>
          <a:p>
            <a:pPr>
              <a:buNone/>
            </a:pPr>
            <a:r>
              <a:rPr lang="en-US" sz="3600" b="1" dirty="0"/>
              <a:t>  </a:t>
            </a:r>
          </a:p>
          <a:p>
            <a:pPr>
              <a:buNone/>
            </a:pPr>
            <a:r>
              <a:rPr lang="en-US" sz="3600" b="1" dirty="0"/>
              <a:t>   IF (letter in ('m', 'n', 'o')) THEN </a:t>
            </a:r>
          </a:p>
          <a:p>
            <a:pPr>
              <a:buNone/>
            </a:pPr>
            <a:r>
              <a:rPr lang="en-US" sz="3600" b="1" dirty="0"/>
              <a:t> 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('True'); </a:t>
            </a:r>
          </a:p>
          <a:p>
            <a:pPr>
              <a:buNone/>
            </a:pPr>
            <a:r>
              <a:rPr lang="en-US" sz="3600" b="1" dirty="0"/>
              <a:t>   ELSE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('False'); </a:t>
            </a:r>
          </a:p>
          <a:p>
            <a:pPr>
              <a:buNone/>
            </a:pPr>
            <a:r>
              <a:rPr lang="en-US" sz="3600" b="1" dirty="0"/>
              <a:t>   END IF; </a:t>
            </a:r>
          </a:p>
          <a:p>
            <a:pPr>
              <a:buNone/>
            </a:pPr>
            <a:r>
              <a:rPr lang="en-US" sz="3600" b="1" dirty="0"/>
              <a:t>    </a:t>
            </a:r>
          </a:p>
          <a:p>
            <a:pPr>
              <a:buNone/>
            </a:pPr>
            <a:r>
              <a:rPr lang="en-US" sz="3600" b="1" dirty="0"/>
              <a:t>   IF (letter </a:t>
            </a:r>
            <a:r>
              <a:rPr lang="en-US" sz="3600" b="1" dirty="0">
                <a:highlight>
                  <a:srgbClr val="FFFF00"/>
                </a:highlight>
              </a:rPr>
              <a:t>is null</a:t>
            </a:r>
            <a:r>
              <a:rPr lang="en-US" sz="3600" b="1" dirty="0"/>
              <a:t>) THEN </a:t>
            </a:r>
          </a:p>
          <a:p>
            <a:pPr>
              <a:buNone/>
            </a:pPr>
            <a:r>
              <a:rPr lang="en-US" sz="3600" b="1" dirty="0"/>
              <a:t>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('True'); </a:t>
            </a:r>
          </a:p>
          <a:p>
            <a:pPr>
              <a:buNone/>
            </a:pPr>
            <a:r>
              <a:rPr lang="en-US" sz="3600" b="1" dirty="0"/>
              <a:t>   ELSE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('False'); </a:t>
            </a:r>
          </a:p>
          <a:p>
            <a:pPr>
              <a:buNone/>
            </a:pPr>
            <a:r>
              <a:rPr lang="en-US" sz="3600" b="1" dirty="0"/>
              <a:t>   END IF; </a:t>
            </a:r>
          </a:p>
          <a:p>
            <a:pPr>
              <a:buNone/>
            </a:pPr>
            <a:r>
              <a:rPr lang="en-US" sz="3600" b="1" dirty="0"/>
              <a:t>END; </a:t>
            </a:r>
          </a:p>
          <a:p>
            <a:pPr>
              <a:buNone/>
            </a:pPr>
            <a:r>
              <a:rPr lang="en-US" sz="3600" b="1" dirty="0"/>
              <a:t>/ 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18794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Logical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/>
              <a:t>	Following table shows the Logical operators supported by PL/SQL. All these operators work on Boolean operands and produce Boolean results. Let us assume </a:t>
            </a:r>
            <a:r>
              <a:rPr lang="en-US" sz="1600" b="1" dirty="0"/>
              <a:t>variable A</a:t>
            </a:r>
            <a:r>
              <a:rPr lang="en-US" sz="1600" dirty="0"/>
              <a:t> holds true and </a:t>
            </a:r>
            <a:r>
              <a:rPr lang="en-US" sz="1600" b="1" dirty="0"/>
              <a:t>variable B</a:t>
            </a:r>
            <a:r>
              <a:rPr lang="en-US" sz="1600" dirty="0"/>
              <a:t> holds false, then −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8" name="Picture 2" descr="C:\Users\user\Desktop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7239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33573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Logical Operators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7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endParaRPr lang="en-US" sz="1600" dirty="0"/>
          </a:p>
          <a:p>
            <a:pPr>
              <a:buNone/>
            </a:pPr>
            <a:r>
              <a:rPr lang="en-US" sz="1600" b="1" dirty="0"/>
              <a:t>DECLARE </a:t>
            </a:r>
          </a:p>
          <a:p>
            <a:pPr>
              <a:buNone/>
            </a:pPr>
            <a:r>
              <a:rPr lang="en-US" sz="1600" b="1" dirty="0"/>
              <a:t>   a </a:t>
            </a:r>
            <a:r>
              <a:rPr lang="en-US" sz="1600" b="1" dirty="0" err="1"/>
              <a:t>boolean</a:t>
            </a:r>
            <a:r>
              <a:rPr lang="en-US" sz="1600" b="1" dirty="0"/>
              <a:t> := true; </a:t>
            </a:r>
          </a:p>
          <a:p>
            <a:pPr>
              <a:buNone/>
            </a:pPr>
            <a:r>
              <a:rPr lang="en-US" sz="1600" b="1" dirty="0"/>
              <a:t>   b </a:t>
            </a:r>
            <a:r>
              <a:rPr lang="en-US" sz="1600" b="1" dirty="0" err="1"/>
              <a:t>boolean</a:t>
            </a:r>
            <a:r>
              <a:rPr lang="en-US" sz="1600" b="1" dirty="0"/>
              <a:t> := false; </a:t>
            </a:r>
          </a:p>
          <a:p>
            <a:pPr>
              <a:buNone/>
            </a:pPr>
            <a:r>
              <a:rPr lang="en-US" sz="1600" b="1" dirty="0"/>
              <a:t>BEGIN </a:t>
            </a:r>
          </a:p>
          <a:p>
            <a:pPr>
              <a:buNone/>
            </a:pPr>
            <a:r>
              <a:rPr lang="en-US" sz="1600" b="1" dirty="0"/>
              <a:t>   IF (a AND b) THEN </a:t>
            </a:r>
          </a:p>
          <a:p>
            <a:pPr>
              <a:buNone/>
            </a:pPr>
            <a:r>
              <a:rPr lang="en-US" sz="1600" b="1" dirty="0"/>
              <a:t>      </a:t>
            </a:r>
            <a:r>
              <a:rPr lang="en-US" sz="1600" b="1" dirty="0" err="1"/>
              <a:t>dbms_output.put_line</a:t>
            </a:r>
            <a:r>
              <a:rPr lang="en-US" sz="1600" b="1" dirty="0"/>
              <a:t>('Line 1 - Condition is true'); </a:t>
            </a:r>
          </a:p>
          <a:p>
            <a:pPr>
              <a:buNone/>
            </a:pPr>
            <a:r>
              <a:rPr lang="en-US" sz="1600" b="1" dirty="0"/>
              <a:t>   END IF; </a:t>
            </a:r>
          </a:p>
          <a:p>
            <a:pPr>
              <a:buNone/>
            </a:pPr>
            <a:r>
              <a:rPr lang="en-US" sz="1600" b="1" dirty="0"/>
              <a:t>   IF (a OR b) THEN </a:t>
            </a:r>
          </a:p>
          <a:p>
            <a:pPr>
              <a:buNone/>
            </a:pPr>
            <a:r>
              <a:rPr lang="en-US" sz="1600" b="1" dirty="0"/>
              <a:t>      </a:t>
            </a:r>
            <a:r>
              <a:rPr lang="en-US" sz="1600" b="1" dirty="0" err="1"/>
              <a:t>dbms_output.put_line</a:t>
            </a:r>
            <a:r>
              <a:rPr lang="en-US" sz="1600" b="1" dirty="0"/>
              <a:t>('Line 2 - Condition is true'); </a:t>
            </a:r>
          </a:p>
          <a:p>
            <a:pPr>
              <a:buNone/>
            </a:pPr>
            <a:r>
              <a:rPr lang="en-US" sz="1600" b="1" dirty="0"/>
              <a:t>   END IF; </a:t>
            </a:r>
          </a:p>
          <a:p>
            <a:pPr>
              <a:buNone/>
            </a:pPr>
            <a:r>
              <a:rPr lang="en-US" sz="1600" b="1" dirty="0"/>
              <a:t>   IF (NOT a) THEN </a:t>
            </a:r>
          </a:p>
          <a:p>
            <a:pPr>
              <a:buNone/>
            </a:pPr>
            <a:r>
              <a:rPr lang="en-US" sz="1600" b="1" dirty="0"/>
              <a:t>      </a:t>
            </a:r>
            <a:r>
              <a:rPr lang="en-US" sz="1600" b="1" dirty="0" err="1"/>
              <a:t>dbms_output.put_line</a:t>
            </a:r>
            <a:r>
              <a:rPr lang="en-US" sz="1600" b="1" dirty="0"/>
              <a:t>('Line 3 - a is not true'); </a:t>
            </a:r>
          </a:p>
          <a:p>
            <a:pPr>
              <a:buNone/>
            </a:pPr>
            <a:r>
              <a:rPr lang="en-US" sz="1600" b="1" dirty="0"/>
              <a:t>   ELSE </a:t>
            </a:r>
          </a:p>
          <a:p>
            <a:pPr>
              <a:buNone/>
            </a:pPr>
            <a:r>
              <a:rPr lang="en-US" sz="1600" b="1" dirty="0"/>
              <a:t>      </a:t>
            </a:r>
            <a:r>
              <a:rPr lang="en-US" sz="1600" b="1" dirty="0" err="1"/>
              <a:t>dbms_output.put_line</a:t>
            </a:r>
            <a:r>
              <a:rPr lang="en-US" sz="1600" b="1" dirty="0"/>
              <a:t>('Line 3 - a is true'); </a:t>
            </a:r>
          </a:p>
          <a:p>
            <a:pPr>
              <a:buNone/>
            </a:pPr>
            <a:r>
              <a:rPr lang="en-US" sz="1600" b="1" dirty="0"/>
              <a:t>   END IF; </a:t>
            </a:r>
          </a:p>
          <a:p>
            <a:pPr>
              <a:buNone/>
            </a:pPr>
            <a:r>
              <a:rPr lang="en-US" sz="1600" b="1" dirty="0"/>
              <a:t>   IF (NOT b) THEN </a:t>
            </a:r>
          </a:p>
          <a:p>
            <a:pPr>
              <a:buNone/>
            </a:pPr>
            <a:r>
              <a:rPr lang="en-US" sz="1600" b="1" dirty="0"/>
              <a:t>      </a:t>
            </a:r>
            <a:r>
              <a:rPr lang="en-US" sz="1600" b="1" dirty="0" err="1"/>
              <a:t>dbms_output.put_line</a:t>
            </a:r>
            <a:r>
              <a:rPr lang="en-US" sz="1600" b="1" dirty="0"/>
              <a:t>('Line 4 - b is not true'); </a:t>
            </a:r>
          </a:p>
          <a:p>
            <a:pPr>
              <a:buNone/>
            </a:pPr>
            <a:r>
              <a:rPr lang="en-US" sz="1600" b="1" dirty="0"/>
              <a:t>   ELSE </a:t>
            </a:r>
          </a:p>
          <a:p>
            <a:pPr>
              <a:buNone/>
            </a:pPr>
            <a:r>
              <a:rPr lang="en-US" sz="1600" b="1" dirty="0"/>
              <a:t>      </a:t>
            </a:r>
            <a:r>
              <a:rPr lang="en-US" sz="1600" b="1" dirty="0" err="1"/>
              <a:t>dbms_output.put_line</a:t>
            </a:r>
            <a:r>
              <a:rPr lang="en-US" sz="1600" b="1" dirty="0"/>
              <a:t>('Line 4 - b is true'); </a:t>
            </a:r>
          </a:p>
          <a:p>
            <a:pPr>
              <a:buNone/>
            </a:pPr>
            <a:r>
              <a:rPr lang="en-US" sz="1600" b="1" dirty="0"/>
              <a:t>   END IF; </a:t>
            </a:r>
          </a:p>
          <a:p>
            <a:pPr>
              <a:buNone/>
            </a:pPr>
            <a:r>
              <a:rPr lang="en-US" sz="1600" b="1" dirty="0"/>
              <a:t>END; </a:t>
            </a:r>
          </a:p>
          <a:p>
            <a:pPr>
              <a:buNone/>
            </a:pPr>
            <a:r>
              <a:rPr lang="en-US" sz="1600" b="1" dirty="0"/>
              <a:t>/ 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44845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PL/SQL Operator Precedence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endParaRPr lang="en-US" sz="3600" dirty="0"/>
          </a:p>
          <a:p>
            <a:r>
              <a:rPr lang="en-US" sz="3600" dirty="0"/>
              <a:t>Operator precedence determines the grouping of terms in an expression. This affects how an expression is evaluated. Certain operators have higher precedence than others; for example, the multiplication operator has higher precedence than the addition operator.</a:t>
            </a:r>
          </a:p>
          <a:p>
            <a:r>
              <a:rPr lang="en-US" sz="3600" dirty="0"/>
              <a:t>For example, </a:t>
            </a:r>
            <a:r>
              <a:rPr lang="en-US" sz="3600" b="1" dirty="0"/>
              <a:t>x = 7 + 3 * 2</a:t>
            </a:r>
            <a:r>
              <a:rPr lang="en-US" sz="3600" dirty="0"/>
              <a:t>; here, </a:t>
            </a:r>
            <a:r>
              <a:rPr lang="en-US" sz="3600" b="1" dirty="0"/>
              <a:t>x</a:t>
            </a:r>
            <a:r>
              <a:rPr lang="en-US" sz="3600" dirty="0"/>
              <a:t> is assigned </a:t>
            </a:r>
            <a:r>
              <a:rPr lang="en-US" sz="3600" b="1" dirty="0"/>
              <a:t>13</a:t>
            </a:r>
            <a:r>
              <a:rPr lang="en-US" sz="3600" dirty="0"/>
              <a:t>, not 20 because operator * has higher precedence than +, so it first gets multiplied with </a:t>
            </a:r>
            <a:r>
              <a:rPr lang="en-US" sz="3600" b="1" dirty="0"/>
              <a:t>3*2</a:t>
            </a:r>
            <a:r>
              <a:rPr lang="en-US" sz="3600" dirty="0"/>
              <a:t> and then adds into </a:t>
            </a:r>
            <a:r>
              <a:rPr lang="en-US" sz="3600" b="1" dirty="0"/>
              <a:t>7</a:t>
            </a:r>
            <a:r>
              <a:rPr lang="en-US" sz="3600" dirty="0"/>
              <a:t>.</a:t>
            </a:r>
          </a:p>
          <a:p>
            <a:r>
              <a:rPr lang="en-US" sz="3600" dirty="0"/>
              <a:t>Here, operators with the highest precedence appear at the top of the table, those with the lowest appear at the bottom. Within an expression, higher precedence operators will be evaluated first.</a:t>
            </a:r>
          </a:p>
          <a:p>
            <a:r>
              <a:rPr lang="en-US" sz="3600" dirty="0"/>
              <a:t>The precedence of operators goes as follows: =, &lt;, &gt;, &lt;=, &gt;=, &lt;&gt;, !=, ~=, ^=, IS NULL, LIKE, BETWEEN, IN.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7471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PL/SQL Operator Precedence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2" name="Picture 2" descr="C:\Users\user\Deskto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517" y="2209800"/>
            <a:ext cx="5811837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473340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Operator Precedence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4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0" indent="0">
              <a:buNone/>
            </a:pPr>
            <a:r>
              <a:rPr lang="en-US" sz="3600" b="1" dirty="0"/>
              <a:t>DECLARE </a:t>
            </a:r>
          </a:p>
          <a:p>
            <a:pPr marL="0" indent="0">
              <a:buNone/>
            </a:pPr>
            <a:r>
              <a:rPr lang="en-US" sz="3600" b="1" dirty="0"/>
              <a:t>   a number(2) := 20; </a:t>
            </a:r>
          </a:p>
          <a:p>
            <a:pPr marL="0" indent="0">
              <a:buNone/>
            </a:pPr>
            <a:r>
              <a:rPr lang="en-US" sz="3600" b="1" dirty="0"/>
              <a:t>   b number(2) := 10; </a:t>
            </a:r>
          </a:p>
          <a:p>
            <a:pPr marL="0" indent="0">
              <a:buNone/>
            </a:pPr>
            <a:r>
              <a:rPr lang="en-US" sz="3600" b="1" dirty="0"/>
              <a:t>   c number(2) := 15; </a:t>
            </a:r>
          </a:p>
          <a:p>
            <a:pPr marL="0" indent="0">
              <a:buNone/>
            </a:pPr>
            <a:r>
              <a:rPr lang="en-US" sz="3600" b="1" dirty="0"/>
              <a:t>   d number(2) := 5; </a:t>
            </a:r>
          </a:p>
          <a:p>
            <a:pPr marL="0" indent="0">
              <a:buNone/>
            </a:pPr>
            <a:r>
              <a:rPr lang="en-US" sz="3600" b="1" dirty="0"/>
              <a:t>   e number(2) ; </a:t>
            </a:r>
          </a:p>
          <a:p>
            <a:pPr marL="0" indent="0">
              <a:buNone/>
            </a:pPr>
            <a:r>
              <a:rPr lang="en-US" sz="3600" b="1" dirty="0"/>
              <a:t>BEGIN </a:t>
            </a:r>
          </a:p>
          <a:p>
            <a:pPr marL="0" indent="0">
              <a:buNone/>
            </a:pPr>
            <a:r>
              <a:rPr lang="en-US" sz="3600" b="1" dirty="0"/>
              <a:t>   e := (a + b) * c / d;      -- ( 30 * 15 ) / 5 </a:t>
            </a:r>
          </a:p>
          <a:p>
            <a:pPr marL="0" indent="0">
              <a:buNone/>
            </a:pPr>
            <a:r>
              <a:rPr lang="en-US" sz="3600" b="1" dirty="0"/>
              <a:t>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('Value of (a + b) * c / d is : '|| e );  </a:t>
            </a:r>
          </a:p>
          <a:p>
            <a:pPr marL="0" indent="0">
              <a:buNone/>
            </a:pPr>
            <a:r>
              <a:rPr lang="en-US" sz="3600" b="1" dirty="0"/>
              <a:t>   e := ((a + b) * c) / d;   -- (30 * 15 ) / 5 </a:t>
            </a:r>
          </a:p>
          <a:p>
            <a:pPr marL="0" indent="0">
              <a:buNone/>
            </a:pPr>
            <a:r>
              <a:rPr lang="en-US" sz="3600" b="1" dirty="0"/>
              <a:t>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('Value of ((a + b) * c) / d is  : ' ||  e );  </a:t>
            </a:r>
          </a:p>
          <a:p>
            <a:pPr marL="0" indent="0">
              <a:buNone/>
            </a:pPr>
            <a:r>
              <a:rPr lang="en-US" sz="3600" b="1" dirty="0"/>
              <a:t>   e := (a + b) * (c / d);   -- (30) * (15/5) </a:t>
            </a:r>
          </a:p>
          <a:p>
            <a:pPr marL="0" indent="0">
              <a:buNone/>
            </a:pPr>
            <a:r>
              <a:rPr lang="en-US" sz="3600" b="1" dirty="0"/>
              <a:t>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('Value of (a + b) * (c / d) is  : '||  e );  </a:t>
            </a:r>
          </a:p>
          <a:p>
            <a:pPr marL="0" indent="0">
              <a:buNone/>
            </a:pPr>
            <a:r>
              <a:rPr lang="en-US" sz="3600" b="1" dirty="0"/>
              <a:t>   e := a + (b * c) / d;     --  20 + (150/5) </a:t>
            </a:r>
          </a:p>
          <a:p>
            <a:pPr marL="0" indent="0">
              <a:buNone/>
            </a:pPr>
            <a:r>
              <a:rPr lang="en-US" sz="3600" b="1" dirty="0"/>
              <a:t>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('Value of a + (b * c) / d is  : ' ||  e ); </a:t>
            </a:r>
          </a:p>
          <a:p>
            <a:pPr marL="0" indent="0">
              <a:buNone/>
            </a:pPr>
            <a:r>
              <a:rPr lang="en-US" sz="3600" b="1" dirty="0"/>
              <a:t>END; </a:t>
            </a:r>
          </a:p>
          <a:p>
            <a:pPr marL="0" indent="0">
              <a:buNone/>
            </a:pPr>
            <a:r>
              <a:rPr lang="en-US" sz="3600" b="1" dirty="0"/>
              <a:t>/</a:t>
            </a:r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10071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PL/SQL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000" dirty="0"/>
              <a:t>    Decision-making structures require that the programmer specify one or more conditions to be evaluated or tested by the program, along with a statement or statements to be executed if the condition is determined to be true, and optionally, other statements to be executed if the condition is determined to be false.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	PL/SQL programming language provides following types of decision-making statements.</a:t>
            </a:r>
          </a:p>
          <a:p>
            <a:pPr lvl="1" algn="just">
              <a:buClr>
                <a:srgbClr val="FF3300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IF-THEN Statement</a:t>
            </a:r>
          </a:p>
          <a:p>
            <a:pPr lvl="1" algn="just">
              <a:buClr>
                <a:srgbClr val="FF3300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IF-THEN-ELSE Statement</a:t>
            </a:r>
          </a:p>
          <a:p>
            <a:pPr lvl="1" algn="just">
              <a:buClr>
                <a:srgbClr val="FF3300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IF-THEN-ELSIF Statement</a:t>
            </a:r>
          </a:p>
          <a:p>
            <a:pPr lvl="1" algn="just">
              <a:buClr>
                <a:srgbClr val="FF3300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CASE Statement</a:t>
            </a:r>
          </a:p>
          <a:p>
            <a:pPr lvl="1" algn="just">
              <a:buClr>
                <a:srgbClr val="FF3300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SEARCHED CASE Statement</a:t>
            </a:r>
          </a:p>
          <a:p>
            <a:pPr lvl="1" algn="just">
              <a:buClr>
                <a:srgbClr val="FF3300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Nested IF-THEN-ELSE</a:t>
            </a:r>
          </a:p>
          <a:p>
            <a:pPr lvl="1" algn="just">
              <a:buNone/>
            </a:pPr>
            <a:endParaRPr lang="en-US" sz="20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IF-THEN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It is the simplest form of the </a:t>
            </a:r>
            <a:r>
              <a:rPr lang="en-US" sz="2900" b="1" dirty="0"/>
              <a:t>IF</a:t>
            </a:r>
            <a:r>
              <a:rPr lang="en-US" sz="2900" dirty="0"/>
              <a:t> control statement, frequently used in decision-making and changing the control flow of the program execution</a:t>
            </a:r>
          </a:p>
          <a:p>
            <a:pPr>
              <a:buNone/>
            </a:pPr>
            <a:endParaRPr lang="en-US" sz="2900" dirty="0"/>
          </a:p>
          <a:p>
            <a:r>
              <a:rPr lang="en-US" sz="2900" dirty="0"/>
              <a:t>The </a:t>
            </a:r>
            <a:r>
              <a:rPr lang="en-US" sz="2900" b="1" dirty="0"/>
              <a:t>IF statement</a:t>
            </a:r>
            <a:r>
              <a:rPr lang="en-US" sz="2900" dirty="0"/>
              <a:t> associates a condition with a sequence of statements enclosed by the keywords </a:t>
            </a:r>
            <a:r>
              <a:rPr lang="en-US" sz="2900" b="1" dirty="0"/>
              <a:t>THEN</a:t>
            </a:r>
            <a:r>
              <a:rPr lang="en-US" sz="2900" dirty="0"/>
              <a:t> and </a:t>
            </a:r>
            <a:r>
              <a:rPr lang="en-US" sz="2900" b="1" dirty="0"/>
              <a:t>END IF</a:t>
            </a:r>
          </a:p>
          <a:p>
            <a:pPr>
              <a:buNone/>
            </a:pPr>
            <a:endParaRPr lang="en-US" sz="2900" dirty="0"/>
          </a:p>
          <a:p>
            <a:r>
              <a:rPr lang="en-US" sz="2900" dirty="0"/>
              <a:t>If the condition is </a:t>
            </a:r>
            <a:r>
              <a:rPr lang="en-US" sz="2900" b="1" dirty="0"/>
              <a:t>TRUE</a:t>
            </a:r>
            <a:r>
              <a:rPr lang="en-US" sz="2900" dirty="0"/>
              <a:t>, the statements get executed, and if the condition is </a:t>
            </a:r>
            <a:r>
              <a:rPr lang="en-US" sz="2900" b="1" dirty="0"/>
              <a:t>FALSE</a:t>
            </a:r>
            <a:r>
              <a:rPr lang="en-US" sz="2900" dirty="0"/>
              <a:t> or </a:t>
            </a:r>
            <a:r>
              <a:rPr lang="en-US" sz="2900" b="1" dirty="0"/>
              <a:t>NULL</a:t>
            </a:r>
            <a:r>
              <a:rPr lang="en-US" sz="2900" dirty="0"/>
              <a:t>, then the </a:t>
            </a:r>
            <a:r>
              <a:rPr lang="en-US" sz="2900" b="1" dirty="0"/>
              <a:t>IF</a:t>
            </a:r>
            <a:r>
              <a:rPr lang="en-US" sz="2900" dirty="0"/>
              <a:t> statement does nothing.</a:t>
            </a:r>
          </a:p>
          <a:p>
            <a:pPr>
              <a:buNone/>
            </a:pPr>
            <a:endParaRPr lang="en-US" sz="2900" dirty="0"/>
          </a:p>
          <a:p>
            <a:pPr>
              <a:buNone/>
            </a:pPr>
            <a:endParaRPr lang="en-US" sz="2900" dirty="0"/>
          </a:p>
          <a:p>
            <a:pPr>
              <a:buNone/>
            </a:pPr>
            <a:r>
              <a:rPr lang="en-US" sz="2900" dirty="0"/>
              <a:t>	Syntax:</a:t>
            </a:r>
          </a:p>
          <a:p>
            <a:pPr>
              <a:buNone/>
            </a:pPr>
            <a:r>
              <a:rPr lang="en-US" sz="2900" dirty="0"/>
              <a:t>	 </a:t>
            </a:r>
            <a:r>
              <a:rPr lang="en-US" sz="2900" b="1" i="1" dirty="0"/>
              <a:t>IF condition THEN</a:t>
            </a:r>
          </a:p>
          <a:p>
            <a:pPr>
              <a:buNone/>
            </a:pPr>
            <a:r>
              <a:rPr lang="en-US" sz="2900" b="1" i="1" dirty="0"/>
              <a:t>	 S; </a:t>
            </a:r>
          </a:p>
          <a:p>
            <a:pPr>
              <a:buNone/>
            </a:pPr>
            <a:r>
              <a:rPr lang="en-US" sz="2900" b="1" i="1" dirty="0"/>
              <a:t>	END IF; </a:t>
            </a:r>
          </a:p>
          <a:p>
            <a:pPr>
              <a:buNone/>
            </a:pPr>
            <a:r>
              <a:rPr lang="en-US" sz="2900" dirty="0"/>
              <a:t>	</a:t>
            </a:r>
          </a:p>
          <a:p>
            <a:pPr>
              <a:buNone/>
            </a:pPr>
            <a:r>
              <a:rPr lang="en-US" sz="2900" dirty="0"/>
              <a:t>	If the Boolean expression condition evaluates to true, then the block of code inside the </a:t>
            </a:r>
            <a:r>
              <a:rPr lang="en-US" sz="2900" b="1" dirty="0"/>
              <a:t>if statement</a:t>
            </a:r>
            <a:r>
              <a:rPr lang="en-US" sz="2900" dirty="0"/>
              <a:t> will be executed. If the Boolean expression evaluates to false, then the first set of code after the end of the </a:t>
            </a:r>
            <a:r>
              <a:rPr lang="en-US" sz="2900" b="1" dirty="0"/>
              <a:t>if statement</a:t>
            </a:r>
            <a:r>
              <a:rPr lang="en-US" sz="2900" dirty="0"/>
              <a:t> (after the closing end if) will be executed.</a:t>
            </a:r>
            <a:endParaRPr lang="en-US" sz="2900" b="1" i="1" dirty="0"/>
          </a:p>
          <a:p>
            <a:pPr>
              <a:buNone/>
            </a:pPr>
            <a:endParaRPr lang="en-US" sz="40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/>
              <a:t>PL/SQL Operators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/>
              <a:t>Types of PL/SQL Operators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/>
              <a:t>Example Query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/>
              <a:t>Operator Precedence</a:t>
            </a:r>
            <a:endParaRPr lang="en-US" sz="2900" dirty="0">
              <a:solidFill>
                <a:schemeClr val="tx1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>
                <a:solidFill>
                  <a:schemeClr val="tx1"/>
                </a:solidFill>
              </a:rPr>
              <a:t>IF-THEN Statement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>
                <a:solidFill>
                  <a:schemeClr val="tx1"/>
                </a:solidFill>
              </a:rPr>
              <a:t>IF-THEN-ELSE Statement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>
                <a:solidFill>
                  <a:schemeClr val="tx1"/>
                </a:solidFill>
              </a:rPr>
              <a:t>IF-THEN-ELSIF Statement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>
                <a:solidFill>
                  <a:schemeClr val="tx1"/>
                </a:solidFill>
              </a:rPr>
              <a:t>CASE Statement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>
                <a:solidFill>
                  <a:schemeClr val="tx1"/>
                </a:solidFill>
              </a:rPr>
              <a:t>SEARCHED CASE Statement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900" dirty="0">
                <a:solidFill>
                  <a:schemeClr val="tx1"/>
                </a:solidFill>
              </a:rPr>
              <a:t>Nested IF-THEN-ELSE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IF-THEN Statement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600" b="1" dirty="0"/>
              <a:t>DECLARE </a:t>
            </a:r>
          </a:p>
          <a:p>
            <a:pPr>
              <a:buNone/>
            </a:pPr>
            <a:r>
              <a:rPr lang="en-US" sz="3600" b="1" dirty="0"/>
              <a:t>   a number(2) := 10; </a:t>
            </a:r>
          </a:p>
          <a:p>
            <a:pPr>
              <a:buNone/>
            </a:pPr>
            <a:r>
              <a:rPr lang="en-US" sz="3600" b="1" dirty="0"/>
              <a:t>BEGIN </a:t>
            </a:r>
          </a:p>
          <a:p>
            <a:pPr>
              <a:buNone/>
            </a:pPr>
            <a:r>
              <a:rPr lang="en-US" sz="3600" b="1" dirty="0"/>
              <a:t>   a:= 10; </a:t>
            </a:r>
          </a:p>
          <a:p>
            <a:pPr>
              <a:buNone/>
            </a:pPr>
            <a:r>
              <a:rPr lang="en-US" sz="3600" b="1" dirty="0"/>
              <a:t>  -- check the </a:t>
            </a:r>
            <a:r>
              <a:rPr lang="en-US" sz="3600" b="1" dirty="0" err="1"/>
              <a:t>boolean</a:t>
            </a:r>
            <a:r>
              <a:rPr lang="en-US" sz="3600" b="1" dirty="0"/>
              <a:t> condition using if statement  </a:t>
            </a:r>
          </a:p>
          <a:p>
            <a:pPr>
              <a:buNone/>
            </a:pPr>
            <a:r>
              <a:rPr lang="en-US" sz="3600" b="1" dirty="0"/>
              <a:t>   IF( a &lt; 20 ) THEN </a:t>
            </a:r>
          </a:p>
          <a:p>
            <a:pPr>
              <a:buNone/>
            </a:pPr>
            <a:r>
              <a:rPr lang="en-US" sz="3600" b="1" dirty="0"/>
              <a:t>      -- if condition is true then print the following  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('a is less than 20 ' ); </a:t>
            </a:r>
          </a:p>
          <a:p>
            <a:pPr>
              <a:buNone/>
            </a:pPr>
            <a:r>
              <a:rPr lang="en-US" sz="3600" b="1" dirty="0"/>
              <a:t>   END IF; </a:t>
            </a:r>
          </a:p>
          <a:p>
            <a:pPr>
              <a:buNone/>
            </a:pPr>
            <a:r>
              <a:rPr lang="en-US" sz="3600" b="1" dirty="0"/>
              <a:t>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('value of a is : ' || a); </a:t>
            </a:r>
          </a:p>
          <a:p>
            <a:pPr>
              <a:buNone/>
            </a:pPr>
            <a:r>
              <a:rPr lang="en-US" sz="3600" b="1" dirty="0"/>
              <a:t>END; </a:t>
            </a:r>
          </a:p>
          <a:p>
            <a:pPr>
              <a:buNone/>
            </a:pPr>
            <a:r>
              <a:rPr lang="en-US" sz="3600" b="1" dirty="0"/>
              <a:t>/</a:t>
            </a:r>
          </a:p>
          <a:p>
            <a:pPr>
              <a:buNone/>
            </a:pPr>
            <a:r>
              <a:rPr lang="en-US" sz="3600" b="1" dirty="0"/>
              <a:t> 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53200" y="5059251"/>
            <a:ext cx="2438400" cy="1338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Output:</a:t>
            </a:r>
          </a:p>
          <a:p>
            <a:r>
              <a:rPr lang="en-US" sz="1600" dirty="0">
                <a:solidFill>
                  <a:schemeClr val="tx1"/>
                </a:solidFill>
              </a:rPr>
              <a:t>a is less than 20 value of a is : 10 </a:t>
            </a: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IF-THEN-ELSE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 sequence of IF-THEN statements can be followed by an optional sequence of ELSE statements, which execute when the condition is FALSE.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	Syntax:</a:t>
            </a:r>
          </a:p>
          <a:p>
            <a:pPr marL="0" indent="0">
              <a:buNone/>
            </a:pPr>
            <a:r>
              <a:rPr lang="en-US" sz="2000" b="1" i="1" dirty="0"/>
              <a:t>     IF condition THEN </a:t>
            </a:r>
          </a:p>
          <a:p>
            <a:pPr marL="0" indent="0">
              <a:buNone/>
            </a:pPr>
            <a:r>
              <a:rPr lang="en-US" sz="2000" b="1" i="1" dirty="0"/>
              <a:t>      S1;  </a:t>
            </a:r>
          </a:p>
          <a:p>
            <a:pPr marL="0" indent="0">
              <a:buNone/>
            </a:pPr>
            <a:r>
              <a:rPr lang="en-US" sz="2000" b="1" i="1" dirty="0"/>
              <a:t>    ELSE  </a:t>
            </a:r>
          </a:p>
          <a:p>
            <a:pPr marL="0" indent="0">
              <a:buNone/>
            </a:pPr>
            <a:r>
              <a:rPr lang="en-US" sz="2000" b="1" i="1" dirty="0"/>
              <a:t>     S2; </a:t>
            </a:r>
          </a:p>
          <a:p>
            <a:pPr marL="0" indent="0">
              <a:buNone/>
            </a:pPr>
            <a:r>
              <a:rPr lang="en-US" sz="2000" b="1" i="1" dirty="0"/>
              <a:t>    END IF;</a:t>
            </a:r>
          </a:p>
          <a:p>
            <a:pPr marL="0" indent="0">
              <a:buNone/>
            </a:pPr>
            <a:endParaRPr lang="en-US" sz="2000" dirty="0"/>
          </a:p>
          <a:p>
            <a:pPr marL="274638" lvl="1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Where, S1 and S2 are different sequence of statements. In the IF-THEN-  ELSE statements, when the test condition is TRUE, the statement S1 is executed and S2 is skipped; when the test condition is FALSE, then S1 is bypassed and statement S2 is executed. 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8990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IF-THEN-ELSE Statement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DECLARE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a number(3) := 100;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BEGIN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-- check the </a:t>
            </a:r>
            <a:r>
              <a:rPr lang="en-US" sz="3600" b="1" dirty="0" err="1"/>
              <a:t>boolean</a:t>
            </a:r>
            <a:r>
              <a:rPr lang="en-US" sz="3600" b="1" dirty="0"/>
              <a:t> condition using if statement 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IF( a &lt; 20 ) THEN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   -- if condition is true then print the following  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('a is less than 20 ' 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ELSE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('a is not less than 20 ' 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END IF;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('value of a is : ' || a);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END;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/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3200" y="5059251"/>
            <a:ext cx="2438400" cy="1338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Output: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a is not less than 20 value of a is : 100</a:t>
            </a:r>
          </a:p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47873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IF-THEN-ELSIF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r>
              <a:rPr lang="en-US" sz="1800" dirty="0"/>
              <a:t>IF-THEN-ELSIF statement allows you to choose between several alternatives. </a:t>
            </a:r>
          </a:p>
          <a:p>
            <a:r>
              <a:rPr lang="en-US" sz="1800" dirty="0"/>
              <a:t>An IF-THEN statement can be followed by an optional ELSIF...ELSE statement. </a:t>
            </a:r>
          </a:p>
          <a:p>
            <a:r>
              <a:rPr lang="en-US" sz="1800" dirty="0"/>
              <a:t>The ELSIF clause lets you add additional conditions.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	</a:t>
            </a:r>
            <a:r>
              <a:rPr lang="en-US" sz="2000" dirty="0"/>
              <a:t>Syntax:</a:t>
            </a:r>
          </a:p>
          <a:p>
            <a:pPr marL="274638" lvl="1" indent="0">
              <a:buNone/>
            </a:pPr>
            <a:r>
              <a:rPr lang="en-US" sz="1100" b="1" i="1" dirty="0">
                <a:solidFill>
                  <a:schemeClr val="tx1"/>
                </a:solidFill>
              </a:rPr>
              <a:t>IF(</a:t>
            </a:r>
            <a:r>
              <a:rPr lang="en-US" sz="1100" b="1" i="1" dirty="0" err="1">
                <a:solidFill>
                  <a:schemeClr val="tx1"/>
                </a:solidFill>
              </a:rPr>
              <a:t>boolean_expression</a:t>
            </a:r>
            <a:r>
              <a:rPr lang="en-US" sz="1100" b="1" i="1" dirty="0">
                <a:solidFill>
                  <a:schemeClr val="tx1"/>
                </a:solidFill>
              </a:rPr>
              <a:t> 1)THEN  </a:t>
            </a:r>
          </a:p>
          <a:p>
            <a:pPr marL="274638" lvl="1" indent="0">
              <a:buNone/>
            </a:pPr>
            <a:r>
              <a:rPr lang="en-US" sz="1100" b="1" i="1" dirty="0">
                <a:solidFill>
                  <a:schemeClr val="tx1"/>
                </a:solidFill>
              </a:rPr>
              <a:t>   S1; -- Executes when the </a:t>
            </a:r>
            <a:r>
              <a:rPr lang="en-US" sz="1100" b="1" i="1" dirty="0" err="1">
                <a:solidFill>
                  <a:schemeClr val="tx1"/>
                </a:solidFill>
              </a:rPr>
              <a:t>boolean</a:t>
            </a:r>
            <a:r>
              <a:rPr lang="en-US" sz="1100" b="1" i="1" dirty="0">
                <a:solidFill>
                  <a:schemeClr val="tx1"/>
                </a:solidFill>
              </a:rPr>
              <a:t> expression 1 is true  </a:t>
            </a:r>
          </a:p>
          <a:p>
            <a:pPr marL="274638" lvl="1" indent="0">
              <a:buNone/>
            </a:pPr>
            <a:r>
              <a:rPr lang="en-US" sz="1100" b="1" i="1" dirty="0">
                <a:solidFill>
                  <a:schemeClr val="tx1"/>
                </a:solidFill>
              </a:rPr>
              <a:t>ELSIF( </a:t>
            </a:r>
            <a:r>
              <a:rPr lang="en-US" sz="1100" b="1" i="1" dirty="0" err="1">
                <a:solidFill>
                  <a:schemeClr val="tx1"/>
                </a:solidFill>
              </a:rPr>
              <a:t>boolean_expression</a:t>
            </a:r>
            <a:r>
              <a:rPr lang="en-US" sz="1100" b="1" i="1" dirty="0">
                <a:solidFill>
                  <a:schemeClr val="tx1"/>
                </a:solidFill>
              </a:rPr>
              <a:t> 2) THEN </a:t>
            </a:r>
          </a:p>
          <a:p>
            <a:pPr marL="274638" lvl="1" indent="0">
              <a:buNone/>
            </a:pPr>
            <a:r>
              <a:rPr lang="en-US" sz="1100" b="1" i="1" dirty="0">
                <a:solidFill>
                  <a:schemeClr val="tx1"/>
                </a:solidFill>
              </a:rPr>
              <a:t>   S2;  -- Executes when the </a:t>
            </a:r>
            <a:r>
              <a:rPr lang="en-US" sz="1100" b="1" i="1" dirty="0" err="1">
                <a:solidFill>
                  <a:schemeClr val="tx1"/>
                </a:solidFill>
              </a:rPr>
              <a:t>boolean</a:t>
            </a:r>
            <a:r>
              <a:rPr lang="en-US" sz="1100" b="1" i="1" dirty="0">
                <a:solidFill>
                  <a:schemeClr val="tx1"/>
                </a:solidFill>
              </a:rPr>
              <a:t> expression 2 is true  </a:t>
            </a:r>
          </a:p>
          <a:p>
            <a:pPr marL="274638" lvl="1" indent="0">
              <a:buNone/>
            </a:pPr>
            <a:r>
              <a:rPr lang="en-US" sz="1100" b="1" i="1" dirty="0">
                <a:solidFill>
                  <a:schemeClr val="tx1"/>
                </a:solidFill>
              </a:rPr>
              <a:t>ELSIF( </a:t>
            </a:r>
            <a:r>
              <a:rPr lang="en-US" sz="1100" b="1" i="1" dirty="0" err="1">
                <a:solidFill>
                  <a:schemeClr val="tx1"/>
                </a:solidFill>
              </a:rPr>
              <a:t>boolean_expression</a:t>
            </a:r>
            <a:r>
              <a:rPr lang="en-US" sz="1100" b="1" i="1" dirty="0">
                <a:solidFill>
                  <a:schemeClr val="tx1"/>
                </a:solidFill>
              </a:rPr>
              <a:t> 3) THEN </a:t>
            </a:r>
          </a:p>
          <a:p>
            <a:pPr marL="274638" lvl="1" indent="0">
              <a:buNone/>
            </a:pPr>
            <a:r>
              <a:rPr lang="en-US" sz="1100" b="1" i="1" dirty="0">
                <a:solidFill>
                  <a:schemeClr val="tx1"/>
                </a:solidFill>
              </a:rPr>
              <a:t>   S3; -- Executes when the </a:t>
            </a:r>
            <a:r>
              <a:rPr lang="en-US" sz="1100" b="1" i="1" dirty="0" err="1">
                <a:solidFill>
                  <a:schemeClr val="tx1"/>
                </a:solidFill>
              </a:rPr>
              <a:t>boolean</a:t>
            </a:r>
            <a:r>
              <a:rPr lang="en-US" sz="1100" b="1" i="1" dirty="0">
                <a:solidFill>
                  <a:schemeClr val="tx1"/>
                </a:solidFill>
              </a:rPr>
              <a:t> expression 3 is true  </a:t>
            </a:r>
          </a:p>
          <a:p>
            <a:pPr marL="274638" lvl="1" indent="0">
              <a:buNone/>
            </a:pPr>
            <a:r>
              <a:rPr lang="en-US" sz="1100" b="1" i="1" dirty="0">
                <a:solidFill>
                  <a:schemeClr val="tx1"/>
                </a:solidFill>
              </a:rPr>
              <a:t>ELSE  </a:t>
            </a:r>
          </a:p>
          <a:p>
            <a:pPr marL="274638" lvl="1" indent="0">
              <a:buNone/>
            </a:pPr>
            <a:r>
              <a:rPr lang="en-US" sz="1100" b="1" i="1" dirty="0">
                <a:solidFill>
                  <a:schemeClr val="tx1"/>
                </a:solidFill>
              </a:rPr>
              <a:t>   S4; -- executes when the none of the above condition is true  </a:t>
            </a:r>
          </a:p>
          <a:p>
            <a:pPr marL="274638" lvl="1" indent="0">
              <a:buNone/>
            </a:pPr>
            <a:r>
              <a:rPr lang="en-US" sz="1100" b="1" i="1" dirty="0">
                <a:solidFill>
                  <a:schemeClr val="tx1"/>
                </a:solidFill>
              </a:rPr>
              <a:t>END IF; </a:t>
            </a:r>
          </a:p>
          <a:p>
            <a:pPr>
              <a:buNone/>
            </a:pPr>
            <a:endParaRPr lang="en-US" sz="14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889051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IF-THEN-ELSIF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When using IF-THEN-ELSIF statements there are a few points to keep in mind.</a:t>
            </a:r>
            <a:endParaRPr lang="en-US" sz="1400" dirty="0"/>
          </a:p>
          <a:p>
            <a:r>
              <a:rPr lang="en-US" sz="1900" dirty="0"/>
              <a:t> </a:t>
            </a:r>
            <a:r>
              <a:rPr lang="en-US" sz="2100" i="1" dirty="0">
                <a:solidFill>
                  <a:schemeClr val="tx1"/>
                </a:solidFill>
              </a:rPr>
              <a:t>It's ELSIF, not ELSEIF.</a:t>
            </a:r>
          </a:p>
          <a:p>
            <a:r>
              <a:rPr lang="en-US" sz="2100" i="1" dirty="0">
                <a:solidFill>
                  <a:schemeClr val="tx1"/>
                </a:solidFill>
              </a:rPr>
              <a:t>An IF-THEN statement can have zero or one ELSE's and it must come after any ELSIF's.</a:t>
            </a:r>
          </a:p>
          <a:p>
            <a:r>
              <a:rPr lang="en-US" sz="2100" i="1" dirty="0">
                <a:solidFill>
                  <a:schemeClr val="tx1"/>
                </a:solidFill>
              </a:rPr>
              <a:t>An IF-THEN statement can have zero to many ELSIF's and they must come before the ELSE.</a:t>
            </a:r>
          </a:p>
          <a:p>
            <a:r>
              <a:rPr lang="en-US" sz="2100" i="1" dirty="0">
                <a:solidFill>
                  <a:schemeClr val="tx1"/>
                </a:solidFill>
              </a:rPr>
              <a:t>Once an ELSIF succeeds, none of the remaining ELSIF's or ELSE's will be tested.</a:t>
            </a:r>
          </a:p>
          <a:p>
            <a:endParaRPr lang="en-US" sz="1600" i="1" dirty="0"/>
          </a:p>
          <a:p>
            <a:endParaRPr lang="en-US" sz="14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889051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IF-THEN-ELSIF Statement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4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DECLARE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a number(3) := 100;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BEGIN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IF ( a = 10 ) THEN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('Value of a is 10' 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ELSIF ( a = 20 ) THEN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('Value of a is 20' 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ELSIF ( a = 30 ) THEN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('Value of a is 30' 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ELSE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('None of the values is matching');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END IF;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('Exact value of a is: '|| a ); 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END;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/ 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05400"/>
            <a:ext cx="4038600" cy="14445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Output:</a:t>
            </a:r>
          </a:p>
          <a:p>
            <a:r>
              <a:rPr lang="en-US" sz="1600" dirty="0">
                <a:solidFill>
                  <a:schemeClr val="tx1"/>
                </a:solidFill>
              </a:rPr>
              <a:t>None of the values is matching </a:t>
            </a:r>
          </a:p>
          <a:p>
            <a:r>
              <a:rPr lang="en-US" sz="1600" dirty="0">
                <a:solidFill>
                  <a:schemeClr val="tx1"/>
                </a:solidFill>
              </a:rPr>
              <a:t>Exact value of a is: 100</a:t>
            </a:r>
          </a:p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994937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r>
              <a:rPr lang="en-US" sz="3600" dirty="0"/>
              <a:t>Like the IF statement, the </a:t>
            </a:r>
            <a:r>
              <a:rPr lang="en-US" sz="3600" b="1" dirty="0"/>
              <a:t>CASE statement</a:t>
            </a:r>
            <a:r>
              <a:rPr lang="en-US" sz="3600" dirty="0"/>
              <a:t> selects one sequence of statements to execute.</a:t>
            </a:r>
          </a:p>
          <a:p>
            <a:r>
              <a:rPr lang="en-US" sz="3600" dirty="0"/>
              <a:t>However, to select the sequence, the CASE statement uses a selector rather than multiple Boolean expressions. A selector is an expression whose value is used to select one of several alternatives.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008925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CASE STATEMENT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/>
              <a:t>DECLARE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/>
              <a:t>grade char(1) := 'A';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/>
              <a:t>BEGIN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>
                <a:highlight>
                  <a:srgbClr val="FFFF00"/>
                </a:highlight>
              </a:rPr>
              <a:t>CASE</a:t>
            </a:r>
            <a:r>
              <a:rPr lang="en-US" sz="1800" b="1" dirty="0"/>
              <a:t> </a:t>
            </a:r>
            <a:r>
              <a:rPr lang="en-US" sz="1800" b="1" dirty="0">
                <a:highlight>
                  <a:srgbClr val="FF00FF"/>
                </a:highlight>
              </a:rPr>
              <a:t>grade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>
                <a:highlight>
                  <a:srgbClr val="FFFF00"/>
                </a:highlight>
              </a:rPr>
              <a:t>when</a:t>
            </a:r>
            <a:r>
              <a:rPr lang="en-US" sz="1800" b="1" dirty="0"/>
              <a:t> </a:t>
            </a:r>
            <a:r>
              <a:rPr lang="en-US" sz="1800" b="1" dirty="0">
                <a:highlight>
                  <a:srgbClr val="FF00FF"/>
                </a:highlight>
              </a:rPr>
              <a:t>'A' </a:t>
            </a:r>
            <a:r>
              <a:rPr lang="en-US" sz="1800" b="1" dirty="0">
                <a:highlight>
                  <a:srgbClr val="FFFF00"/>
                </a:highlight>
              </a:rPr>
              <a:t>then</a:t>
            </a:r>
            <a:r>
              <a:rPr lang="en-US" sz="1800" b="1" dirty="0"/>
              <a:t> </a:t>
            </a:r>
            <a:r>
              <a:rPr lang="en-US" sz="1800" b="1" dirty="0" err="1"/>
              <a:t>dbms_output.put_line</a:t>
            </a:r>
            <a:r>
              <a:rPr lang="en-US" sz="1800" b="1" dirty="0"/>
              <a:t>('Excellent');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/>
              <a:t>when 'B' then </a:t>
            </a:r>
            <a:r>
              <a:rPr lang="en-US" sz="1800" b="1" dirty="0" err="1"/>
              <a:t>dbms_output.put_line</a:t>
            </a:r>
            <a:r>
              <a:rPr lang="en-US" sz="1800" b="1" dirty="0"/>
              <a:t>('Very good');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/>
              <a:t>when 'C' then </a:t>
            </a:r>
            <a:r>
              <a:rPr lang="en-US" sz="1800" b="1" dirty="0" err="1"/>
              <a:t>dbms_output.put_line</a:t>
            </a:r>
            <a:r>
              <a:rPr lang="en-US" sz="1800" b="1" dirty="0"/>
              <a:t>('Well done');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/>
              <a:t>when 'D' then </a:t>
            </a:r>
            <a:r>
              <a:rPr lang="en-US" sz="1800" b="1" dirty="0" err="1"/>
              <a:t>dbms_output.put_line</a:t>
            </a:r>
            <a:r>
              <a:rPr lang="en-US" sz="1800" b="1" dirty="0"/>
              <a:t>('You passed');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/>
              <a:t>when 'F' then </a:t>
            </a:r>
            <a:r>
              <a:rPr lang="en-US" sz="1800" b="1" dirty="0" err="1"/>
              <a:t>dbms_output.put_line</a:t>
            </a:r>
            <a:r>
              <a:rPr lang="en-US" sz="1800" b="1" dirty="0"/>
              <a:t>('Better try again');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>
                <a:highlight>
                  <a:srgbClr val="FFFF00"/>
                </a:highlight>
              </a:rPr>
              <a:t>else</a:t>
            </a:r>
            <a:r>
              <a:rPr lang="en-US" sz="1800" b="1" dirty="0"/>
              <a:t> </a:t>
            </a:r>
            <a:r>
              <a:rPr lang="en-US" sz="1800" b="1" dirty="0" err="1"/>
              <a:t>dbms_output.put_line</a:t>
            </a:r>
            <a:r>
              <a:rPr lang="en-US" sz="1800" b="1" dirty="0"/>
              <a:t>('No such grade');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>
                <a:highlight>
                  <a:srgbClr val="FFFF00"/>
                </a:highlight>
              </a:rPr>
              <a:t>END CASE;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/>
              <a:t>END;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1800" b="1" dirty="0"/>
              <a:t>/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4876800" y="5105400"/>
            <a:ext cx="4038600" cy="14445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Output: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Excellent</a:t>
            </a:r>
            <a:r>
              <a:rPr lang="en-US" sz="1600" dirty="0"/>
              <a:t> 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994937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SEARCHED CASE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r>
              <a:rPr lang="en-US" sz="3600" dirty="0"/>
              <a:t>The searched CASE statement </a:t>
            </a:r>
            <a:r>
              <a:rPr lang="en-US" sz="3600" b="1" dirty="0">
                <a:highlight>
                  <a:srgbClr val="FFFF00"/>
                </a:highlight>
              </a:rPr>
              <a:t>has no selector</a:t>
            </a:r>
            <a:r>
              <a:rPr lang="en-US" sz="3600" dirty="0"/>
              <a:t>, and it's WHEN clauses contain search conditions that yield Boolean values.</a:t>
            </a:r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53458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SEARCHED CASE STATEMENT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Autofit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DECLARE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grade char(1) := 'B';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BEGIN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>
                <a:highlight>
                  <a:srgbClr val="FFFF00"/>
                </a:highlight>
              </a:rPr>
              <a:t>case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>
                <a:highlight>
                  <a:srgbClr val="FFFF00"/>
                </a:highlight>
              </a:rPr>
              <a:t>when </a:t>
            </a:r>
            <a:r>
              <a:rPr lang="en-US" sz="2000" b="1" dirty="0"/>
              <a:t>grade = 'A' </a:t>
            </a:r>
            <a:r>
              <a:rPr lang="en-US" sz="2000" b="1" dirty="0">
                <a:highlight>
                  <a:srgbClr val="FFFF00"/>
                </a:highlight>
              </a:rPr>
              <a:t>then</a:t>
            </a:r>
            <a:r>
              <a:rPr lang="en-US" sz="2000" b="1" dirty="0"/>
              <a:t> </a:t>
            </a:r>
            <a:r>
              <a:rPr lang="en-US" sz="2000" b="1" dirty="0" err="1"/>
              <a:t>dbms_output.put_line</a:t>
            </a:r>
            <a:r>
              <a:rPr lang="en-US" sz="2000" b="1" dirty="0"/>
              <a:t>('Excellent');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when grade = 'B' then </a:t>
            </a:r>
            <a:r>
              <a:rPr lang="en-US" sz="2000" b="1" dirty="0" err="1"/>
              <a:t>dbms_output.put_line</a:t>
            </a:r>
            <a:r>
              <a:rPr lang="en-US" sz="2000" b="1" dirty="0"/>
              <a:t>('Very good');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when grade = 'C' then </a:t>
            </a:r>
            <a:r>
              <a:rPr lang="en-US" sz="2000" b="1" dirty="0" err="1"/>
              <a:t>dbms_output.put_line</a:t>
            </a:r>
            <a:r>
              <a:rPr lang="en-US" sz="2000" b="1" dirty="0"/>
              <a:t>('Well done');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when grade = 'D' then </a:t>
            </a:r>
            <a:r>
              <a:rPr lang="en-US" sz="2000" b="1" dirty="0" err="1"/>
              <a:t>dbms_output.put_line</a:t>
            </a:r>
            <a:r>
              <a:rPr lang="en-US" sz="2000" b="1" dirty="0"/>
              <a:t>('You passed');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 when grade = 'F' then </a:t>
            </a:r>
            <a:r>
              <a:rPr lang="en-US" sz="2000" b="1" dirty="0" err="1"/>
              <a:t>dbms_output.put_line</a:t>
            </a:r>
            <a:r>
              <a:rPr lang="en-US" sz="2000" b="1" dirty="0"/>
              <a:t>('Better try again');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>
                <a:highlight>
                  <a:srgbClr val="FFFF00"/>
                </a:highlight>
              </a:rPr>
              <a:t>else </a:t>
            </a:r>
            <a:r>
              <a:rPr lang="en-US" sz="2000" b="1" dirty="0" err="1"/>
              <a:t>dbms_output.put_line</a:t>
            </a:r>
            <a:r>
              <a:rPr lang="en-US" sz="2000" b="1" dirty="0"/>
              <a:t>('No such grade');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>
                <a:highlight>
                  <a:srgbClr val="FFFF00"/>
                </a:highlight>
              </a:rPr>
              <a:t>end case;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 END;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/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5715000"/>
            <a:ext cx="40386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Output:</a:t>
            </a:r>
          </a:p>
          <a:p>
            <a:r>
              <a:rPr lang="en-US" sz="1600" dirty="0">
                <a:solidFill>
                  <a:schemeClr val="tx1"/>
                </a:solidFill>
              </a:rPr>
              <a:t>Very good </a:t>
            </a:r>
          </a:p>
          <a:p>
            <a:endParaRPr lang="en-US" sz="1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99493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PL/SQL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/>
              <a:t>	</a:t>
            </a:r>
            <a:r>
              <a:rPr lang="en-US" sz="2600" dirty="0"/>
              <a:t>An operator is a symbol that tells the compiler to perform specific mathematical or logical manipulation. PL/SQL language is rich in built-in operators and provides the following types of operators −</a:t>
            </a:r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Relational operators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Logical operators</a:t>
            </a:r>
          </a:p>
          <a:p>
            <a:pPr lvl="1"/>
            <a:r>
              <a:rPr lang="en-US" dirty="0"/>
              <a:t>String operators</a:t>
            </a:r>
            <a:endParaRPr lang="en-US" sz="2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531888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NESTED IF-THEN- ELSE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You can use one IF-THEN or IF-THEN-ELSIF statement inside another IF-THEN or IF-THEN-ELSIF statement(s).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214286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NESTED IF-THEN-ELSE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4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DECLARE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	a number(3) := 100;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   b number(3) := 200;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	BEGIN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	-- check the </a:t>
            </a:r>
            <a:r>
              <a:rPr lang="en-US" sz="3600" b="1" dirty="0" err="1"/>
              <a:t>boolean</a:t>
            </a:r>
            <a:r>
              <a:rPr lang="en-US" sz="3600" b="1" dirty="0"/>
              <a:t> condition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	IF( a = 100 ) THEN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	 -- if condition is true then check the following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	IF( b = 200 ) THEN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	-- if condition is true then print the following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('Value of a is 100 and b is 200' ); END IF;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	END IF;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	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('Exact value of a is : ' || a 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	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('Exact value of b is : ' || b 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	END;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	 / </a:t>
            </a:r>
          </a:p>
        </p:txBody>
      </p:sp>
      <p:sp>
        <p:nvSpPr>
          <p:cNvPr id="5" name="Rectangle 4"/>
          <p:cNvSpPr/>
          <p:nvPr/>
        </p:nvSpPr>
        <p:spPr>
          <a:xfrm>
            <a:off x="4876800" y="5105400"/>
            <a:ext cx="4038600" cy="1600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Output:</a:t>
            </a:r>
          </a:p>
          <a:p>
            <a:r>
              <a:rPr lang="en-US" sz="1600" dirty="0">
                <a:solidFill>
                  <a:schemeClr val="tx1"/>
                </a:solidFill>
              </a:rPr>
              <a:t>Value of a is 100 and b is 200 </a:t>
            </a:r>
          </a:p>
          <a:p>
            <a:r>
              <a:rPr lang="en-US" sz="1600" dirty="0">
                <a:solidFill>
                  <a:schemeClr val="tx1"/>
                </a:solidFill>
              </a:rPr>
              <a:t>Exact value of a is : 100 </a:t>
            </a:r>
          </a:p>
          <a:p>
            <a:r>
              <a:rPr lang="en-US" sz="1600" dirty="0">
                <a:solidFill>
                  <a:schemeClr val="tx1"/>
                </a:solidFill>
              </a:rPr>
              <a:t>Exact value of b is : 200</a:t>
            </a:r>
          </a:p>
        </p:txBody>
      </p:sp>
    </p:spTree>
    <p:extLst>
      <p:ext uri="{BB962C8B-B14F-4D97-AF65-F5344CB8AC3E}">
        <p14:creationId xmlns:p14="http://schemas.microsoft.com/office/powerpoint/2010/main" val="3544994937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FA578-6CA6-42C0-840A-1CC104BF0A30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algn="l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THANK 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Arithmetic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	Following table shows all the arithmetic operators supported by PL/SQL. Let us assume </a:t>
            </a:r>
            <a:r>
              <a:rPr lang="en-US" sz="2000" b="1" dirty="0"/>
              <a:t>variable A</a:t>
            </a:r>
            <a:r>
              <a:rPr lang="en-US" sz="2000" dirty="0"/>
              <a:t> holds 10 and </a:t>
            </a:r>
            <a:r>
              <a:rPr lang="en-US" sz="2000" b="1" dirty="0"/>
              <a:t>variable B</a:t>
            </a:r>
            <a:r>
              <a:rPr lang="en-US" sz="2000" dirty="0"/>
              <a:t> holds 5, then 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C:\Users\user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73914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42100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Arithmetic Operators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pPr>
              <a:buNone/>
            </a:pPr>
            <a:r>
              <a:rPr lang="en-US" sz="3600" b="1" dirty="0"/>
              <a:t>BEGIN  </a:t>
            </a:r>
          </a:p>
          <a:p>
            <a:pPr>
              <a:buNone/>
            </a:pPr>
            <a:r>
              <a:rPr lang="en-US" sz="3600" b="1" dirty="0"/>
              <a:t>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( 10 + 5); </a:t>
            </a:r>
          </a:p>
          <a:p>
            <a:pPr>
              <a:buNone/>
            </a:pPr>
            <a:r>
              <a:rPr lang="en-US" sz="3600" b="1" dirty="0"/>
              <a:t>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( 10 - 5); </a:t>
            </a:r>
          </a:p>
          <a:p>
            <a:pPr>
              <a:buNone/>
            </a:pPr>
            <a:r>
              <a:rPr lang="en-US" sz="3600" b="1" dirty="0"/>
              <a:t>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( 10 * 5); </a:t>
            </a:r>
          </a:p>
          <a:p>
            <a:pPr>
              <a:buNone/>
            </a:pPr>
            <a:r>
              <a:rPr lang="en-US" sz="3600" b="1" dirty="0"/>
              <a:t>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( 10 / 5); </a:t>
            </a:r>
          </a:p>
          <a:p>
            <a:pPr>
              <a:buNone/>
            </a:pPr>
            <a:r>
              <a:rPr lang="en-US" sz="3600" b="1" dirty="0"/>
              <a:t>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( 10 ** 5); </a:t>
            </a:r>
          </a:p>
          <a:p>
            <a:pPr>
              <a:buNone/>
            </a:pPr>
            <a:r>
              <a:rPr lang="en-US" sz="3600" b="1" dirty="0"/>
              <a:t>END; </a:t>
            </a:r>
          </a:p>
          <a:p>
            <a:pPr>
              <a:buNone/>
            </a:pPr>
            <a:r>
              <a:rPr lang="en-US" sz="3600" b="1" dirty="0"/>
              <a:t>/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64618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Arithmetic Operators Example (User Input)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DECLARE </a:t>
            </a:r>
          </a:p>
          <a:p>
            <a:pPr marL="0" indent="0">
              <a:buNone/>
            </a:pPr>
            <a:r>
              <a:rPr lang="en-US" sz="2000" b="1" dirty="0"/>
              <a:t>a number:=:a;</a:t>
            </a:r>
          </a:p>
          <a:p>
            <a:pPr marL="0" indent="0">
              <a:buNone/>
            </a:pPr>
            <a:r>
              <a:rPr lang="en-US" sz="2000" b="1" dirty="0"/>
              <a:t>b number:=:b;</a:t>
            </a:r>
          </a:p>
          <a:p>
            <a:pPr marL="0" indent="0">
              <a:buNone/>
            </a:pPr>
            <a:r>
              <a:rPr lang="en-US" sz="2000" b="1" dirty="0"/>
              <a:t>c number;</a:t>
            </a:r>
          </a:p>
          <a:p>
            <a:pPr marL="0" indent="0">
              <a:buNone/>
            </a:pPr>
            <a:r>
              <a:rPr lang="en-US" sz="2000" b="1" dirty="0"/>
              <a:t>BEGIN</a:t>
            </a:r>
          </a:p>
          <a:p>
            <a:pPr marL="0" indent="0">
              <a:buNone/>
            </a:pPr>
            <a:r>
              <a:rPr lang="en-US" sz="2000" b="1" dirty="0"/>
              <a:t>c:=a+b;</a:t>
            </a:r>
          </a:p>
          <a:p>
            <a:pPr marL="0" indent="0">
              <a:buNone/>
            </a:pPr>
            <a:r>
              <a:rPr lang="en-US" sz="2000" b="1" dirty="0" err="1"/>
              <a:t>dbms_output.put_line</a:t>
            </a:r>
            <a:r>
              <a:rPr lang="en-US" sz="2000" b="1" dirty="0"/>
              <a:t>(c);</a:t>
            </a:r>
          </a:p>
          <a:p>
            <a:pPr marL="0" indent="0">
              <a:buNone/>
            </a:pPr>
            <a:r>
              <a:rPr lang="en-US" sz="2000" b="1" dirty="0"/>
              <a:t>END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16716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Relational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	Relational operators compare two expressions or values and return a Boolean result. Following table shows all the relational operators supported by PL/SQL. Let us assume </a:t>
            </a:r>
            <a:r>
              <a:rPr lang="en-US" sz="2000" b="1" dirty="0"/>
              <a:t>variable A</a:t>
            </a:r>
            <a:r>
              <a:rPr lang="en-US" sz="2000" dirty="0"/>
              <a:t> holds 10 and </a:t>
            </a:r>
            <a:r>
              <a:rPr lang="en-US" sz="2000" b="1" dirty="0"/>
              <a:t>variable B</a:t>
            </a:r>
            <a:r>
              <a:rPr lang="en-US" sz="2000" dirty="0"/>
              <a:t> holds 20, then −</a:t>
            </a:r>
          </a:p>
          <a:p>
            <a:endParaRPr lang="en-US" sz="44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C:\Users\user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600"/>
            <a:ext cx="76962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15722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Relational Operators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2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4400" b="1" dirty="0"/>
          </a:p>
          <a:p>
            <a:pPr>
              <a:buNone/>
            </a:pPr>
            <a:r>
              <a:rPr lang="en-US" sz="3600" b="1" dirty="0"/>
              <a:t>DECLARE </a:t>
            </a:r>
          </a:p>
          <a:p>
            <a:pPr>
              <a:buNone/>
            </a:pPr>
            <a:r>
              <a:rPr lang="en-US" sz="3600" b="1" dirty="0"/>
              <a:t>   a number (2) := 21; </a:t>
            </a:r>
          </a:p>
          <a:p>
            <a:pPr>
              <a:buNone/>
            </a:pPr>
            <a:r>
              <a:rPr lang="en-US" sz="3600" b="1" dirty="0"/>
              <a:t>   b number (2) := 10; </a:t>
            </a:r>
          </a:p>
          <a:p>
            <a:pPr>
              <a:buNone/>
            </a:pPr>
            <a:r>
              <a:rPr lang="en-US" sz="3600" b="1" dirty="0"/>
              <a:t>BEGIN </a:t>
            </a:r>
          </a:p>
          <a:p>
            <a:pPr>
              <a:buNone/>
            </a:pPr>
            <a:r>
              <a:rPr lang="en-US" sz="3600" b="1" dirty="0"/>
              <a:t>   </a:t>
            </a:r>
            <a:r>
              <a:rPr lang="en-US" sz="3600" b="1" dirty="0">
                <a:highlight>
                  <a:srgbClr val="FFFF00"/>
                </a:highlight>
              </a:rPr>
              <a:t>IF</a:t>
            </a:r>
            <a:r>
              <a:rPr lang="en-US" sz="3600" b="1" dirty="0"/>
              <a:t> (a = b) </a:t>
            </a:r>
            <a:r>
              <a:rPr lang="en-US" sz="3600" b="1" dirty="0">
                <a:highlight>
                  <a:srgbClr val="FFFF00"/>
                </a:highlight>
              </a:rPr>
              <a:t>then</a:t>
            </a:r>
            <a:r>
              <a:rPr lang="en-US" sz="3600" b="1" dirty="0"/>
              <a:t>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('Line 1 - a is equal to b'); </a:t>
            </a:r>
          </a:p>
          <a:p>
            <a:pPr>
              <a:buNone/>
            </a:pPr>
            <a:r>
              <a:rPr lang="en-US" sz="3600" b="1" dirty="0"/>
              <a:t>   </a:t>
            </a:r>
            <a:r>
              <a:rPr lang="en-US" sz="3600" b="1" dirty="0">
                <a:highlight>
                  <a:srgbClr val="FFFF00"/>
                </a:highlight>
              </a:rPr>
              <a:t>ELSE</a:t>
            </a:r>
            <a:r>
              <a:rPr lang="en-US" sz="3600" b="1" dirty="0"/>
              <a:t>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('Line 1 - a is not equal to b'); </a:t>
            </a:r>
          </a:p>
          <a:p>
            <a:pPr>
              <a:buNone/>
            </a:pPr>
            <a:r>
              <a:rPr lang="en-US" sz="3600" b="1" dirty="0"/>
              <a:t>   </a:t>
            </a:r>
            <a:r>
              <a:rPr lang="en-US" sz="3600" b="1" dirty="0">
                <a:highlight>
                  <a:srgbClr val="FFFF00"/>
                </a:highlight>
              </a:rPr>
              <a:t>END IF;  </a:t>
            </a:r>
          </a:p>
          <a:p>
            <a:pPr>
              <a:buNone/>
            </a:pPr>
            <a:r>
              <a:rPr lang="en-US" sz="3600" b="1" dirty="0"/>
              <a:t>   IF (a &lt; b) then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('Line 2 - a is less than b'); </a:t>
            </a:r>
          </a:p>
          <a:p>
            <a:pPr>
              <a:buNone/>
            </a:pPr>
            <a:r>
              <a:rPr lang="en-US" sz="3600" b="1" dirty="0"/>
              <a:t>   ELSE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('Line 2 - a is not less than b'); </a:t>
            </a:r>
          </a:p>
          <a:p>
            <a:pPr>
              <a:buNone/>
            </a:pPr>
            <a:r>
              <a:rPr lang="en-US" sz="3600" b="1" dirty="0"/>
              <a:t>   END IF; </a:t>
            </a:r>
          </a:p>
          <a:p>
            <a:pPr>
              <a:buNone/>
            </a:pPr>
            <a:r>
              <a:rPr lang="en-US" sz="3600" b="1" dirty="0"/>
              <a:t>    </a:t>
            </a:r>
          </a:p>
          <a:p>
            <a:pPr>
              <a:buNone/>
            </a:pPr>
            <a:r>
              <a:rPr lang="en-US" sz="3600" b="1" dirty="0"/>
              <a:t>   IF ( a &gt; b ) THEN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('Line 3 - a is greater than b'); </a:t>
            </a:r>
          </a:p>
          <a:p>
            <a:pPr>
              <a:buNone/>
            </a:pPr>
            <a:r>
              <a:rPr lang="en-US" sz="3600" b="1" dirty="0"/>
              <a:t>   ELSE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('Line 3 - a is not greater than b'); </a:t>
            </a:r>
          </a:p>
          <a:p>
            <a:pPr>
              <a:buNone/>
            </a:pPr>
            <a:r>
              <a:rPr lang="en-US" sz="3600" b="1" dirty="0"/>
              <a:t>   END IF;  </a:t>
            </a:r>
          </a:p>
          <a:p>
            <a:pPr>
              <a:buNone/>
            </a:pPr>
            <a:r>
              <a:rPr lang="en-US" sz="3600" b="1" dirty="0"/>
              <a:t>   </a:t>
            </a:r>
            <a:r>
              <a:rPr lang="en-US" sz="3600" b="1" dirty="0">
                <a:highlight>
                  <a:srgbClr val="FFFF00"/>
                </a:highlight>
              </a:rPr>
              <a:t>-- </a:t>
            </a:r>
            <a:r>
              <a:rPr lang="en-US" sz="3600" b="1" dirty="0"/>
              <a:t>Lets change value of a and b </a:t>
            </a:r>
          </a:p>
          <a:p>
            <a:pPr>
              <a:buNone/>
            </a:pPr>
            <a:r>
              <a:rPr lang="en-US" sz="3600" b="1" dirty="0"/>
              <a:t>   </a:t>
            </a:r>
            <a:r>
              <a:rPr lang="en-US" sz="3600" b="1" dirty="0">
                <a:highlight>
                  <a:srgbClr val="FFFF00"/>
                </a:highlight>
              </a:rPr>
              <a:t>a := 5; </a:t>
            </a:r>
          </a:p>
          <a:p>
            <a:pPr>
              <a:buNone/>
            </a:pPr>
            <a:r>
              <a:rPr lang="en-US" sz="3600" b="1" dirty="0">
                <a:highlight>
                  <a:srgbClr val="FFFF00"/>
                </a:highlight>
              </a:rPr>
              <a:t>   b := 20; </a:t>
            </a:r>
          </a:p>
          <a:p>
            <a:pPr>
              <a:buNone/>
            </a:pPr>
            <a:r>
              <a:rPr lang="en-US" sz="3600" b="1" dirty="0"/>
              <a:t>   IF ( a &lt;= b ) THEN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('Line 4 - a is either equal or less than b'); </a:t>
            </a:r>
          </a:p>
          <a:p>
            <a:pPr>
              <a:buNone/>
            </a:pPr>
            <a:r>
              <a:rPr lang="en-US" sz="3600" b="1" dirty="0"/>
              <a:t>   END IF; </a:t>
            </a:r>
          </a:p>
          <a:p>
            <a:pPr>
              <a:buNone/>
            </a:pPr>
            <a:r>
              <a:rPr lang="en-US" sz="3600" b="1" dirty="0"/>
              <a:t>   IF ( b &gt;= a ) THEN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('Line 5 - b is either equal or greater than a'); </a:t>
            </a:r>
          </a:p>
          <a:p>
            <a:pPr>
              <a:buNone/>
            </a:pPr>
            <a:r>
              <a:rPr lang="en-US" sz="3600" b="1" dirty="0"/>
              <a:t>   END IF;</a:t>
            </a:r>
          </a:p>
          <a:p>
            <a:pPr>
              <a:buNone/>
            </a:pPr>
            <a:r>
              <a:rPr lang="en-US" sz="3600" b="1" dirty="0"/>
              <a:t>   IF ( a </a:t>
            </a:r>
            <a:r>
              <a:rPr lang="en-US" sz="3600" b="1" dirty="0">
                <a:highlight>
                  <a:srgbClr val="FFFF00"/>
                </a:highlight>
              </a:rPr>
              <a:t>&lt;&gt;</a:t>
            </a:r>
            <a:r>
              <a:rPr lang="en-US" sz="3600" b="1" dirty="0"/>
              <a:t> b ) THEN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('Line 6 - a is </a:t>
            </a:r>
            <a:r>
              <a:rPr lang="en-US" sz="3600" b="1" dirty="0">
                <a:highlight>
                  <a:srgbClr val="FFFF00"/>
                </a:highlight>
              </a:rPr>
              <a:t>not equal </a:t>
            </a:r>
            <a:r>
              <a:rPr lang="en-US" sz="3600" b="1" dirty="0"/>
              <a:t>to b'); </a:t>
            </a:r>
          </a:p>
          <a:p>
            <a:pPr>
              <a:buNone/>
            </a:pPr>
            <a:r>
              <a:rPr lang="en-US" sz="3600" b="1" dirty="0"/>
              <a:t>   ELSE </a:t>
            </a:r>
          </a:p>
          <a:p>
            <a:pPr>
              <a:buNone/>
            </a:pPr>
            <a:r>
              <a:rPr lang="en-US" sz="3600" b="1" dirty="0"/>
              <a:t>      </a:t>
            </a:r>
            <a:r>
              <a:rPr lang="en-US" sz="3600" b="1" dirty="0" err="1"/>
              <a:t>dbms_output.put_line</a:t>
            </a:r>
            <a:r>
              <a:rPr lang="en-US" sz="3600" b="1" dirty="0"/>
              <a:t>('Line 6 - a is equal to b'); </a:t>
            </a:r>
          </a:p>
          <a:p>
            <a:pPr>
              <a:buNone/>
            </a:pPr>
            <a:r>
              <a:rPr lang="en-US" sz="3600" b="1" dirty="0"/>
              <a:t>   END IF;  </a:t>
            </a:r>
          </a:p>
          <a:p>
            <a:pPr>
              <a:buNone/>
            </a:pPr>
            <a:r>
              <a:rPr lang="en-US" sz="3600" b="1" dirty="0"/>
              <a:t>END; </a:t>
            </a:r>
          </a:p>
          <a:p>
            <a:pPr>
              <a:buNone/>
            </a:pPr>
            <a:r>
              <a:rPr lang="en-US" sz="3600" b="1" dirty="0"/>
              <a:t>/ </a:t>
            </a:r>
            <a:endParaRPr lang="en-US" sz="7200" b="1" dirty="0"/>
          </a:p>
          <a:p>
            <a:pPr>
              <a:buNone/>
            </a:pPr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8473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Comparison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	Comparison operators are used for comparing one expression to another. The result is always either </a:t>
            </a:r>
            <a:r>
              <a:rPr lang="en-US" sz="2000" b="1" dirty="0"/>
              <a:t>TRUE, FALSE</a:t>
            </a:r>
            <a:r>
              <a:rPr lang="en-US" sz="2000" dirty="0"/>
              <a:t> or </a:t>
            </a:r>
            <a:r>
              <a:rPr lang="en-US" sz="2000" b="1" dirty="0"/>
              <a:t>NULL</a:t>
            </a:r>
            <a:r>
              <a:rPr lang="en-US" sz="2000" dirty="0"/>
              <a:t>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 descr="C:\Users\user\Desktop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73914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95384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4502</TotalTime>
  <Words>2979</Words>
  <Application>Microsoft Office PowerPoint</Application>
  <PresentationFormat>On-screen Show (4:3)</PresentationFormat>
  <Paragraphs>532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Narrow</vt:lpstr>
      <vt:lpstr>Georgia</vt:lpstr>
      <vt:lpstr>Times New Roman</vt:lpstr>
      <vt:lpstr>Wingdings</vt:lpstr>
      <vt:lpstr>Wingdings 2</vt:lpstr>
      <vt:lpstr>Civic</vt:lpstr>
      <vt:lpstr>Advance Database Management System Lecture 03: PL/SQL Operators &amp; Conditions </vt:lpstr>
      <vt:lpstr>Learning Objectives</vt:lpstr>
      <vt:lpstr>PL/SQL Operators</vt:lpstr>
      <vt:lpstr>Arithmetic Operators</vt:lpstr>
      <vt:lpstr>Arithmetic Operators Example</vt:lpstr>
      <vt:lpstr>Arithmetic Operators Example (User Input)</vt:lpstr>
      <vt:lpstr>Relational Operators</vt:lpstr>
      <vt:lpstr>Relational Operators Example</vt:lpstr>
      <vt:lpstr>Comparison Operators</vt:lpstr>
      <vt:lpstr>Like Comparison Operators Example</vt:lpstr>
      <vt:lpstr>Between Comparison Operators Example</vt:lpstr>
      <vt:lpstr>In and Is Null Comparison Operators Example</vt:lpstr>
      <vt:lpstr>Logical Operators</vt:lpstr>
      <vt:lpstr>Logical Operators Example</vt:lpstr>
      <vt:lpstr>PL/SQL Operator Precedence</vt:lpstr>
      <vt:lpstr>PL/SQL Operator Precedence</vt:lpstr>
      <vt:lpstr>Operator Precedence Example</vt:lpstr>
      <vt:lpstr>PL/SQL Conditions</vt:lpstr>
      <vt:lpstr>IF-THEN Statement</vt:lpstr>
      <vt:lpstr>IF-THEN Statement Example </vt:lpstr>
      <vt:lpstr>IF-THEN-ELSE Statement</vt:lpstr>
      <vt:lpstr>IF-THEN-ELSE Statement Example </vt:lpstr>
      <vt:lpstr>IF-THEN-ELSIF Statement</vt:lpstr>
      <vt:lpstr>IF-THEN-ELSIF Statement</vt:lpstr>
      <vt:lpstr>IF-THEN-ELSIF Statement Example</vt:lpstr>
      <vt:lpstr>CASE STATEMENT</vt:lpstr>
      <vt:lpstr>CASE STATEMENT EXAMPLE</vt:lpstr>
      <vt:lpstr>SEARCHED CASE STATEMENT</vt:lpstr>
      <vt:lpstr>SEARCHED CASE STATEMENT Example </vt:lpstr>
      <vt:lpstr>NESTED IF-THEN- ELSE </vt:lpstr>
      <vt:lpstr>NESTED IF-THEN-ELSE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subject>Advance Database Management System</dc:subject>
  <dc:creator>Juena Ahmed Noshin</dc:creator>
  <cp:lastModifiedBy>SHEIKH RUBAEID SANJID</cp:lastModifiedBy>
  <cp:revision>413</cp:revision>
  <cp:lastPrinted>1998-06-30T18:28:36Z</cp:lastPrinted>
  <dcterms:created xsi:type="dcterms:W3CDTF">1995-06-17T23:31:02Z</dcterms:created>
  <dcterms:modified xsi:type="dcterms:W3CDTF">2025-04-02T12:47:25Z</dcterms:modified>
</cp:coreProperties>
</file>