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3" r:id="rId1"/>
  </p:sldMasterIdLst>
  <p:notesMasterIdLst>
    <p:notesMasterId r:id="rId21"/>
  </p:notesMasterIdLst>
  <p:sldIdLst>
    <p:sldId id="356" r:id="rId2"/>
    <p:sldId id="388" r:id="rId3"/>
    <p:sldId id="358" r:id="rId4"/>
    <p:sldId id="359" r:id="rId5"/>
    <p:sldId id="395" r:id="rId6"/>
    <p:sldId id="397" r:id="rId7"/>
    <p:sldId id="396" r:id="rId8"/>
    <p:sldId id="386" r:id="rId9"/>
    <p:sldId id="372" r:id="rId10"/>
    <p:sldId id="374" r:id="rId11"/>
    <p:sldId id="376" r:id="rId12"/>
    <p:sldId id="404" r:id="rId13"/>
    <p:sldId id="405" r:id="rId14"/>
    <p:sldId id="399" r:id="rId15"/>
    <p:sldId id="400" r:id="rId16"/>
    <p:sldId id="401" r:id="rId17"/>
    <p:sldId id="402" r:id="rId18"/>
    <p:sldId id="403" r:id="rId19"/>
    <p:sldId id="367" r:id="rId20"/>
  </p:sldIdLst>
  <p:sldSz cx="9144000" cy="6858000" type="screen4x3"/>
  <p:notesSz cx="6858000" cy="9144000"/>
  <p:defaultTextStyle>
    <a:defPPr>
      <a:defRPr lang="en-US"/>
    </a:defPPr>
    <a:lvl1pPr algn="ctr" rtl="0" eaLnBrk="0" fontAlgn="base" hangingPunct="0">
      <a:spcBef>
        <a:spcPct val="0"/>
      </a:spcBef>
      <a:spcAft>
        <a:spcPct val="0"/>
      </a:spcAft>
      <a:defRPr kern="1200">
        <a:solidFill>
          <a:schemeClr val="tx1"/>
        </a:solidFill>
        <a:latin typeface="Helvetica" pitchFamily="34" charset="0"/>
        <a:ea typeface="+mn-ea"/>
        <a:cs typeface="+mn-cs"/>
      </a:defRPr>
    </a:lvl1pPr>
    <a:lvl2pPr marL="457200" algn="ctr" rtl="0" eaLnBrk="0" fontAlgn="base" hangingPunct="0">
      <a:spcBef>
        <a:spcPct val="0"/>
      </a:spcBef>
      <a:spcAft>
        <a:spcPct val="0"/>
      </a:spcAft>
      <a:defRPr kern="1200">
        <a:solidFill>
          <a:schemeClr val="tx1"/>
        </a:solidFill>
        <a:latin typeface="Helvetica" pitchFamily="34" charset="0"/>
        <a:ea typeface="+mn-ea"/>
        <a:cs typeface="+mn-cs"/>
      </a:defRPr>
    </a:lvl2pPr>
    <a:lvl3pPr marL="914400" algn="ctr" rtl="0" eaLnBrk="0" fontAlgn="base" hangingPunct="0">
      <a:spcBef>
        <a:spcPct val="0"/>
      </a:spcBef>
      <a:spcAft>
        <a:spcPct val="0"/>
      </a:spcAft>
      <a:defRPr kern="1200">
        <a:solidFill>
          <a:schemeClr val="tx1"/>
        </a:solidFill>
        <a:latin typeface="Helvetica" pitchFamily="34" charset="0"/>
        <a:ea typeface="+mn-ea"/>
        <a:cs typeface="+mn-cs"/>
      </a:defRPr>
    </a:lvl3pPr>
    <a:lvl4pPr marL="1371600" algn="ctr" rtl="0" eaLnBrk="0" fontAlgn="base" hangingPunct="0">
      <a:spcBef>
        <a:spcPct val="0"/>
      </a:spcBef>
      <a:spcAft>
        <a:spcPct val="0"/>
      </a:spcAft>
      <a:defRPr kern="1200">
        <a:solidFill>
          <a:schemeClr val="tx1"/>
        </a:solidFill>
        <a:latin typeface="Helvetica" pitchFamily="34" charset="0"/>
        <a:ea typeface="+mn-ea"/>
        <a:cs typeface="+mn-cs"/>
      </a:defRPr>
    </a:lvl4pPr>
    <a:lvl5pPr marL="1828800" algn="ctr" rtl="0" eaLnBrk="0" fontAlgn="base" hangingPunct="0">
      <a:spcBef>
        <a:spcPct val="0"/>
      </a:spcBef>
      <a:spcAft>
        <a:spcPct val="0"/>
      </a:spcAft>
      <a:defRPr kern="1200">
        <a:solidFill>
          <a:schemeClr val="tx1"/>
        </a:solidFill>
        <a:latin typeface="Helvetica" pitchFamily="34" charset="0"/>
        <a:ea typeface="+mn-ea"/>
        <a:cs typeface="+mn-cs"/>
      </a:defRPr>
    </a:lvl5pPr>
    <a:lvl6pPr marL="2286000" algn="l" defTabSz="914400" rtl="0" eaLnBrk="1" latinLnBrk="0" hangingPunct="1">
      <a:defRPr kern="1200">
        <a:solidFill>
          <a:schemeClr val="tx1"/>
        </a:solidFill>
        <a:latin typeface="Helvetica" pitchFamily="34" charset="0"/>
        <a:ea typeface="+mn-ea"/>
        <a:cs typeface="+mn-cs"/>
      </a:defRPr>
    </a:lvl6pPr>
    <a:lvl7pPr marL="2743200" algn="l" defTabSz="914400" rtl="0" eaLnBrk="1" latinLnBrk="0" hangingPunct="1">
      <a:defRPr kern="1200">
        <a:solidFill>
          <a:schemeClr val="tx1"/>
        </a:solidFill>
        <a:latin typeface="Helvetica" pitchFamily="34" charset="0"/>
        <a:ea typeface="+mn-ea"/>
        <a:cs typeface="+mn-cs"/>
      </a:defRPr>
    </a:lvl7pPr>
    <a:lvl8pPr marL="3200400" algn="l" defTabSz="914400" rtl="0" eaLnBrk="1" latinLnBrk="0" hangingPunct="1">
      <a:defRPr kern="1200">
        <a:solidFill>
          <a:schemeClr val="tx1"/>
        </a:solidFill>
        <a:latin typeface="Helvetica" pitchFamily="34" charset="0"/>
        <a:ea typeface="+mn-ea"/>
        <a:cs typeface="+mn-cs"/>
      </a:defRPr>
    </a:lvl8pPr>
    <a:lvl9pPr marL="3657600" algn="l" defTabSz="914400" rtl="0" eaLnBrk="1" latinLnBrk="0" hangingPunct="1">
      <a:defRPr kern="1200">
        <a:solidFill>
          <a:schemeClr val="tx1"/>
        </a:solidFill>
        <a:latin typeface="Helvetic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728" autoAdjust="0"/>
  </p:normalViewPr>
  <p:slideViewPr>
    <p:cSldViewPr snapToGrid="0">
      <p:cViewPr varScale="1">
        <p:scale>
          <a:sx n="70" d="100"/>
          <a:sy n="70" d="100"/>
        </p:scale>
        <p:origin x="1386"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ena Ahmed Noshin" userId="df4442bb-949b-4849-8a28-5716394ec665" providerId="ADAL" clId="{712B0C5F-7674-46A9-9551-2C2C186C6C72}"/>
    <pc:docChg chg="modSld">
      <pc:chgData name="Juena Ahmed Noshin" userId="df4442bb-949b-4849-8a28-5716394ec665" providerId="ADAL" clId="{712B0C5F-7674-46A9-9551-2C2C186C6C72}" dt="2023-08-14T08:41:10.136" v="0" actId="1076"/>
      <pc:docMkLst>
        <pc:docMk/>
      </pc:docMkLst>
      <pc:sldChg chg="modSp mod">
        <pc:chgData name="Juena Ahmed Noshin" userId="df4442bb-949b-4849-8a28-5716394ec665" providerId="ADAL" clId="{712B0C5F-7674-46A9-9551-2C2C186C6C72}" dt="2023-08-14T08:41:10.136" v="0" actId="1076"/>
        <pc:sldMkLst>
          <pc:docMk/>
          <pc:sldMk cId="2664404046" sldId="405"/>
        </pc:sldMkLst>
        <pc:picChg chg="mod">
          <ac:chgData name="Juena Ahmed Noshin" userId="df4442bb-949b-4849-8a28-5716394ec665" providerId="ADAL" clId="{712B0C5F-7674-46A9-9551-2C2C186C6C72}" dt="2023-08-14T08:41:10.136" v="0" actId="1076"/>
          <ac:picMkLst>
            <pc:docMk/>
            <pc:sldMk cId="2664404046" sldId="405"/>
            <ac:picMk id="1028"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8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bodyPr>
          <a:lstStyle>
            <a:lvl1pPr algn="l">
              <a:defRPr sz="1200" smtClean="0"/>
            </a:lvl1pPr>
          </a:lstStyle>
          <a:p>
            <a:pPr>
              <a:defRPr/>
            </a:pPr>
            <a:endParaRPr lang="en-US"/>
          </a:p>
        </p:txBody>
      </p:sp>
      <p:sp>
        <p:nvSpPr>
          <p:cNvPr id="7885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645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7885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885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lgn="l">
              <a:defRPr sz="1200" smtClean="0"/>
            </a:lvl1pPr>
          </a:lstStyle>
          <a:p>
            <a:pPr>
              <a:defRPr/>
            </a:pPr>
            <a:endParaRPr lang="en-US"/>
          </a:p>
        </p:txBody>
      </p:sp>
      <p:sp>
        <p:nvSpPr>
          <p:cNvPr id="7885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lgn="r">
              <a:defRPr sz="1200" smtClean="0"/>
            </a:lvl1pPr>
          </a:lstStyle>
          <a:p>
            <a:pPr>
              <a:defRPr/>
            </a:pPr>
            <a:fld id="{F4E17ABA-655A-4B82-BD16-DD028AB0246B}" type="slidenum">
              <a:rPr lang="en-US"/>
              <a:pPr>
                <a:defRPr/>
              </a:pPr>
              <a:t>‹#›</a:t>
            </a:fld>
            <a:endParaRPr lang="en-US"/>
          </a:p>
        </p:txBody>
      </p:sp>
    </p:spTree>
    <p:extLst>
      <p:ext uri="{BB962C8B-B14F-4D97-AF65-F5344CB8AC3E}">
        <p14:creationId xmlns:p14="http://schemas.microsoft.com/office/powerpoint/2010/main" val="38371282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4E17ABA-655A-4B82-BD16-DD028AB0246B}" type="slidenum">
              <a:rPr lang="en-US" smtClean="0"/>
              <a:pPr>
                <a:defRPr/>
              </a:pPr>
              <a:t>13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1E63A3C-C55A-445E-9779-2B85A2C5F68D}" type="slidenum">
              <a:rPr lang="en-US" smtClean="0"/>
              <a:pPr/>
              <a:t>19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pPr>
              <a:defRPr/>
            </a:pPr>
            <a:endParaRPr lang="en-US"/>
          </a:p>
        </p:txBody>
      </p:sp>
      <p:sp>
        <p:nvSpPr>
          <p:cNvPr id="17" name="Footer Placeholder 16"/>
          <p:cNvSpPr>
            <a:spLocks noGrp="1"/>
          </p:cNvSpPr>
          <p:nvPr>
            <p:ph type="ftr" sz="quarter" idx="11"/>
          </p:nvPr>
        </p:nvSpPr>
        <p:spPr/>
        <p:txBody>
          <a:bodyPr/>
          <a:lstStyle/>
          <a:p>
            <a:pPr>
              <a:defRPr/>
            </a:pPr>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pPr>
              <a:defRPr/>
            </a:pPr>
            <a:fld id="{827CF92D-83A1-480A-B360-C6E2D0580A2A}" type="slidenum">
              <a:rPr lang="en-US" smtClean="0"/>
              <a:pPr>
                <a:defRPr/>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a:defRPr/>
            </a:pPr>
            <a:fld id="{76A34A5E-886B-4899-B134-9740B2EFBD2E}"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pPr>
              <a:defRPr/>
            </a:pPr>
            <a:fld id="{6C4E1C89-DBEF-43CC-AB27-E97EF1727795}" type="slidenum">
              <a:rPr lang="en-US" smtClean="0"/>
              <a:pPr>
                <a:defRPr/>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endParaRPr kumimoji="0"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t>Click to edit Master title style</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a:xfrm>
            <a:off x="4361688" y="1026372"/>
            <a:ext cx="457200" cy="441325"/>
          </a:xfrm>
        </p:spPr>
        <p:txBody>
          <a:bodyPr/>
          <a:lstStyle/>
          <a:p>
            <a:pPr>
              <a:defRPr/>
            </a:pPr>
            <a:fld id="{40C821F1-FB23-49D9-93EF-30BBB8C37E7C}" type="slidenum">
              <a:rPr lang="en-US" smtClean="0"/>
              <a:pPr>
                <a:defRPr/>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pPr>
              <a:defRPr/>
            </a:pPr>
            <a:fld id="{6A27EC62-4FF5-4B3F-B087-363D9C3FFF6C}" type="slidenum">
              <a:rPr lang="en-US" smtClean="0"/>
              <a:pPr>
                <a:defRPr/>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a:t>Click to edit Master title style</a:t>
            </a:r>
          </a:p>
        </p:txBody>
      </p:sp>
      <p:sp>
        <p:nvSpPr>
          <p:cNvPr id="5" name="Date Placeholder 4"/>
          <p:cNvSpPr>
            <a:spLocks noGrp="1"/>
          </p:cNvSpPr>
          <p:nvPr>
            <p:ph type="dt" sz="half" idx="10"/>
          </p:nvPr>
        </p:nvSpPr>
        <p:spPr>
          <a:xfrm>
            <a:off x="5791200" y="6409944"/>
            <a:ext cx="3044952" cy="365760"/>
          </a:xfrm>
        </p:spPr>
        <p:txBody>
          <a:bodyPr/>
          <a:lstStyle/>
          <a:p>
            <a:pPr>
              <a:defRPr/>
            </a:pPr>
            <a:endParaRPr lang="en-US"/>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pPr>
              <a:defRPr/>
            </a:pPr>
            <a:fld id="{39C0B06A-912A-436E-96EC-C9F4553F47E3}" type="slidenum">
              <a:rPr lang="en-US" smtClean="0"/>
              <a:pPr>
                <a:defRPr/>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a:xfrm>
            <a:off x="304800" y="6409944"/>
            <a:ext cx="3581400" cy="365760"/>
          </a:xfrm>
        </p:spPr>
        <p:txBody>
          <a:bodyPr/>
          <a:lstStyle/>
          <a:p>
            <a:endParaRPr kumimoji="0"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pPr>
              <a:defRPr/>
            </a:pPr>
            <a:fld id="{FFCBE4C6-9478-40DD-A522-209956B6454E}" type="slidenum">
              <a:rPr lang="en-US" smtClean="0"/>
              <a:pPr>
                <a:defRPr/>
              </a:pPr>
              <a:t>‹#›</a:t>
            </a:fld>
            <a:endParaRPr lang="en-US"/>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a:xfrm>
            <a:off x="4343400" y="1036020"/>
            <a:ext cx="457200" cy="441325"/>
          </a:xfrm>
        </p:spPr>
        <p:txBody>
          <a:bodyPr/>
          <a:lstStyle/>
          <a:p>
            <a:pPr>
              <a:defRPr/>
            </a:pPr>
            <a:fld id="{D0702DCD-1357-42F0-A9D8-74DC45161980}"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pPr>
              <a:defRPr/>
            </a:pPr>
            <a:fld id="{94DF8380-8AF4-4367-83A1-89EDB83CC700}"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pPr>
              <a:defRPr/>
            </a:pPr>
            <a:fld id="{7A559183-70A5-4C64-BDB1-297868679D0F}" type="slidenum">
              <a:rPr lang="en-US" smtClean="0"/>
              <a:pPr>
                <a:defRPr/>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a:xfrm>
            <a:off x="301752" y="6410848"/>
            <a:ext cx="3383280" cy="365760"/>
          </a:xfrm>
        </p:spPr>
        <p:txBody>
          <a:bodyPr/>
          <a:lstStyle/>
          <a:p>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pPr>
              <a:defRPr/>
            </a:pPr>
            <a:fld id="{9A4D22CA-0DBC-43D0-8C2B-DA4966734A71}" type="slidenum">
              <a:rPr lang="en-US" smtClean="0"/>
              <a:pPr>
                <a:defRPr/>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pPr>
              <a:defRPr/>
            </a:pPr>
            <a:endParaRPr lang="en-US"/>
          </a:p>
        </p:txBody>
      </p:sp>
      <p:sp>
        <p:nvSpPr>
          <p:cNvPr id="6" name="Footer Placeholder 5"/>
          <p:cNvSpPr>
            <a:spLocks noGrp="1"/>
          </p:cNvSpPr>
          <p:nvPr>
            <p:ph type="ftr" sz="quarter" idx="11"/>
          </p:nvPr>
        </p:nvSpPr>
        <p:spPr>
          <a:xfrm>
            <a:off x="301752" y="6410848"/>
            <a:ext cx="3584448" cy="365760"/>
          </a:xfrm>
        </p:spPr>
        <p:txBody>
          <a:bodyPr/>
          <a:lstStyle/>
          <a:p>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pPr>
              <a:defRPr/>
            </a:pPr>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pPr algn="l" eaLnBrk="1" latinLnBrk="0" hangingPunct="1"/>
            <a:endParaRPr kumimoji="0" lang="en-US" dirty="0">
              <a:solidFill>
                <a:srgbClr val="FFFFFF"/>
              </a:solidFill>
            </a:endParaRPr>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pPr>
              <a:defRPr/>
            </a:pPr>
            <a:fld id="{3BDD4D1C-A9D4-44B6-925B-A3D918F91228}" type="slidenum">
              <a:rPr lang="en-US" smtClean="0"/>
              <a:pPr>
                <a:defRPr/>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hdr="0" ft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75488" y="2501705"/>
            <a:ext cx="8229600" cy="1600200"/>
          </a:xfrm>
        </p:spPr>
        <p:txBody>
          <a:bodyPr>
            <a:normAutofit/>
          </a:bodyPr>
          <a:lstStyle/>
          <a:p>
            <a:r>
              <a:rPr kumimoji="0" lang="en-US" sz="3100" b="1" i="0" u="none" strike="noStrike" kern="1200" cap="none" spc="0" normalizeH="0" baseline="0" noProof="0" dirty="0">
                <a:ln>
                  <a:noFill/>
                </a:ln>
                <a:solidFill>
                  <a:prstClr val="black">
                    <a:lumMod val="75000"/>
                    <a:lumOff val="25000"/>
                  </a:prstClr>
                </a:solidFill>
                <a:effectLst/>
                <a:uLnTx/>
                <a:uFillTx/>
                <a:latin typeface="Georgia"/>
                <a:ea typeface="+mj-ea"/>
                <a:cs typeface="+mj-cs"/>
              </a:rPr>
              <a:t>Advance Database Management System</a:t>
            </a:r>
            <a:br>
              <a:rPr kumimoji="0" lang="en-US" sz="4000" b="1" i="0" u="none" strike="noStrike" kern="1200" cap="none" spc="0" normalizeH="0" baseline="0" noProof="0" dirty="0">
                <a:ln>
                  <a:noFill/>
                </a:ln>
                <a:solidFill>
                  <a:prstClr val="black">
                    <a:lumMod val="75000"/>
                    <a:lumOff val="25000"/>
                  </a:prstClr>
                </a:solidFill>
                <a:effectLst/>
                <a:uLnTx/>
                <a:uFillTx/>
                <a:latin typeface="Georgia"/>
                <a:ea typeface="+mj-ea"/>
                <a:cs typeface="+mj-cs"/>
              </a:rPr>
            </a:br>
            <a:r>
              <a:rPr kumimoji="0" lang="en-US" sz="4000" b="1" i="0" u="none" strike="noStrike" kern="1200" cap="none" spc="0" normalizeH="0" baseline="0" noProof="0" dirty="0">
                <a:ln>
                  <a:noFill/>
                </a:ln>
                <a:solidFill>
                  <a:prstClr val="black">
                    <a:lumMod val="75000"/>
                    <a:lumOff val="25000"/>
                  </a:prstClr>
                </a:solidFill>
                <a:effectLst/>
                <a:uLnTx/>
                <a:uFillTx/>
                <a:latin typeface="Georgia"/>
                <a:ea typeface="+mj-ea"/>
                <a:cs typeface="+mj-cs"/>
              </a:rPr>
              <a:t>Normalization Tutorial</a:t>
            </a:r>
            <a:endParaRPr lang="en-US" sz="4000" b="1" dirty="0"/>
          </a:p>
        </p:txBody>
      </p:sp>
      <p:sp>
        <p:nvSpPr>
          <p:cNvPr id="3" name="Slide Number Placeholder 2"/>
          <p:cNvSpPr>
            <a:spLocks noGrp="1"/>
          </p:cNvSpPr>
          <p:nvPr>
            <p:ph type="sldNum" sz="quarter" idx="12"/>
          </p:nvPr>
        </p:nvSpPr>
        <p:spPr/>
        <p:txBody>
          <a:bodyPr/>
          <a:lstStyle/>
          <a:p>
            <a:fld id="{34D7B372-AB53-4BCB-ACC1-947008673AF2}" type="slidenum">
              <a:rPr lang="en-US" smtClean="0"/>
              <a:pPr/>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439056"/>
            <a:ext cx="7886700" cy="5230193"/>
          </a:xfrm>
        </p:spPr>
        <p:txBody>
          <a:bodyPr>
            <a:normAutofit fontScale="92500" lnSpcReduction="10000"/>
          </a:bodyPr>
          <a:lstStyle/>
          <a:p>
            <a:pPr marL="0" indent="0">
              <a:buNone/>
            </a:pPr>
            <a:r>
              <a:rPr lang="en-US" sz="3200" b="1" i="1" dirty="0"/>
              <a:t>Second Normal Form</a:t>
            </a:r>
            <a:endParaRPr lang="en-US" dirty="0"/>
          </a:p>
          <a:p>
            <a:pPr marL="0" indent="0"/>
            <a:r>
              <a:rPr lang="en-US" dirty="0">
                <a:highlight>
                  <a:srgbClr val="FFFF00"/>
                </a:highlight>
              </a:rPr>
              <a:t>Remove Partial Dependencies</a:t>
            </a:r>
          </a:p>
          <a:p>
            <a:pPr marL="0" indent="0"/>
            <a:r>
              <a:rPr lang="en-US" dirty="0"/>
              <a:t>Must be in First Normal Form(1NF)</a:t>
            </a:r>
          </a:p>
          <a:p>
            <a:pPr marL="0" indent="0">
              <a:buNone/>
            </a:pPr>
            <a:endParaRPr lang="en-US" dirty="0"/>
          </a:p>
          <a:p>
            <a:pPr marL="457200" lvl="1" indent="0">
              <a:buNone/>
            </a:pPr>
            <a:r>
              <a:rPr lang="en-US" sz="2800" b="1" i="1" dirty="0"/>
              <a:t>Partial Dependency</a:t>
            </a:r>
          </a:p>
          <a:p>
            <a:pPr marL="457200" lvl="1" indent="0">
              <a:buNone/>
            </a:pPr>
            <a:r>
              <a:rPr lang="en-US" sz="2800" dirty="0">
                <a:solidFill>
                  <a:schemeClr val="tx1"/>
                </a:solidFill>
                <a:latin typeface="Times New Roman"/>
                <a:ea typeface="MS Mincho"/>
              </a:rPr>
              <a:t>	A type of functional dependency where an 	attribute  is functionally dependent on only 	part of the primary key</a:t>
            </a:r>
            <a:endParaRPr lang="en-US" sz="2800" dirty="0">
              <a:solidFill>
                <a:schemeClr val="tx1"/>
              </a:solidFill>
            </a:endParaRPr>
          </a:p>
          <a:p>
            <a:pPr marL="457200" lvl="1" indent="0">
              <a:buNone/>
            </a:pPr>
            <a:endParaRPr lang="en-US" sz="2800" b="1" i="1" dirty="0"/>
          </a:p>
          <a:p>
            <a:pPr marL="457200" lvl="1" indent="0">
              <a:buNone/>
            </a:pPr>
            <a:r>
              <a:rPr lang="en-US" sz="2800" b="1" i="1" dirty="0"/>
              <a:t>Functional Dependency</a:t>
            </a:r>
          </a:p>
          <a:p>
            <a:pPr marL="0" lvl="0" indent="0">
              <a:buNone/>
            </a:pPr>
            <a:r>
              <a:rPr lang="en-US" dirty="0"/>
              <a:t>	The value of one attribute in a table is    	determined entirely by the value of another</a:t>
            </a:r>
          </a:p>
          <a:p>
            <a:pPr marL="0" indent="0">
              <a:buNone/>
            </a:pPr>
            <a:endParaRPr lang="en-US" dirty="0"/>
          </a:p>
          <a:p>
            <a:pPr marL="0" indent="0">
              <a:buNone/>
            </a:pPr>
            <a:endParaRPr lang="en-US" dirty="0"/>
          </a:p>
        </p:txBody>
      </p:sp>
      <p:sp>
        <p:nvSpPr>
          <p:cNvPr id="4" name="Title 3"/>
          <p:cNvSpPr>
            <a:spLocks noGrp="1"/>
          </p:cNvSpPr>
          <p:nvPr>
            <p:ph type="title"/>
          </p:nvPr>
        </p:nvSpPr>
        <p:spPr/>
        <p:txBody>
          <a:bodyPr/>
          <a:lstStyle/>
          <a:p>
            <a:pPr algn="l"/>
            <a:r>
              <a:rPr lang="en-US" b="1" dirty="0">
                <a:solidFill>
                  <a:schemeClr val="tx1"/>
                </a:solidFill>
              </a:rPr>
              <a:t>Second Normal Form</a:t>
            </a:r>
            <a:endParaRPr lang="en-US" dirty="0"/>
          </a:p>
        </p:txBody>
      </p:sp>
      <p:sp>
        <p:nvSpPr>
          <p:cNvPr id="5" name="Slide Number Placeholder 4"/>
          <p:cNvSpPr>
            <a:spLocks noGrp="1"/>
          </p:cNvSpPr>
          <p:nvPr>
            <p:ph type="sldNum" sz="quarter" idx="12"/>
          </p:nvPr>
        </p:nvSpPr>
        <p:spPr/>
        <p:txBody>
          <a:bodyPr/>
          <a:lstStyle/>
          <a:p>
            <a:pPr>
              <a:defRPr/>
            </a:pPr>
            <a:fld id="{40C821F1-FB23-49D9-93EF-30BBB8C37E7C}" type="slidenum">
              <a:rPr lang="en-US" smtClean="0"/>
              <a:pPr>
                <a:defRPr/>
              </a:pPr>
              <a:t>10</a:t>
            </a:fld>
            <a:endParaRPr lang="en-US"/>
          </a:p>
        </p:txBody>
      </p:sp>
    </p:spTree>
    <p:extLst>
      <p:ext uri="{BB962C8B-B14F-4D97-AF65-F5344CB8AC3E}">
        <p14:creationId xmlns:p14="http://schemas.microsoft.com/office/powerpoint/2010/main" val="537900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3621" y="1622672"/>
            <a:ext cx="7886700" cy="3458994"/>
          </a:xfrm>
        </p:spPr>
        <p:txBody>
          <a:bodyPr>
            <a:normAutofit fontScale="92500" lnSpcReduction="10000"/>
          </a:bodyPr>
          <a:lstStyle/>
          <a:p>
            <a:pPr marL="0" indent="0">
              <a:buNone/>
            </a:pPr>
            <a:r>
              <a:rPr lang="en-US" sz="3200" b="1" i="1" dirty="0"/>
              <a:t>Third Normal Form (3NF)</a:t>
            </a:r>
          </a:p>
          <a:p>
            <a:pPr marL="0" indent="0"/>
            <a:r>
              <a:rPr lang="en-US" sz="3200" dirty="0"/>
              <a:t>Remove Transitive dependencies.</a:t>
            </a:r>
          </a:p>
          <a:p>
            <a:pPr marL="0" indent="0"/>
            <a:r>
              <a:rPr lang="en-US" sz="3200" dirty="0"/>
              <a:t>Must be in Second Normal Form(2NF)</a:t>
            </a:r>
          </a:p>
          <a:p>
            <a:pPr marL="0" indent="0">
              <a:buNone/>
            </a:pPr>
            <a:endParaRPr lang="en-US" sz="3200" dirty="0"/>
          </a:p>
          <a:p>
            <a:pPr marL="0" indent="0">
              <a:buNone/>
            </a:pPr>
            <a:r>
              <a:rPr lang="en-US" sz="3200" dirty="0"/>
              <a:t> </a:t>
            </a:r>
            <a:r>
              <a:rPr lang="en-US" sz="3200" b="1" i="1" dirty="0"/>
              <a:t>Transitive Dependency</a:t>
            </a:r>
          </a:p>
          <a:p>
            <a:pPr marL="0" indent="0">
              <a:buNone/>
            </a:pPr>
            <a:r>
              <a:rPr lang="en-US" sz="3200" dirty="0"/>
              <a:t>A Functional Dependency between two (or more) non-key attributes.</a:t>
            </a:r>
          </a:p>
        </p:txBody>
      </p:sp>
      <p:sp>
        <p:nvSpPr>
          <p:cNvPr id="6" name="Title 5"/>
          <p:cNvSpPr>
            <a:spLocks noGrp="1"/>
          </p:cNvSpPr>
          <p:nvPr>
            <p:ph type="title"/>
          </p:nvPr>
        </p:nvSpPr>
        <p:spPr/>
        <p:txBody>
          <a:bodyPr/>
          <a:lstStyle/>
          <a:p>
            <a:pPr algn="l"/>
            <a:r>
              <a:rPr lang="en-US" b="1" dirty="0">
                <a:solidFill>
                  <a:schemeClr val="tx1"/>
                </a:solidFill>
              </a:rPr>
              <a:t>Third Normal Form</a:t>
            </a:r>
            <a:endParaRPr lang="en-US" dirty="0"/>
          </a:p>
        </p:txBody>
      </p:sp>
      <p:sp>
        <p:nvSpPr>
          <p:cNvPr id="7" name="Slide Number Placeholder 6"/>
          <p:cNvSpPr>
            <a:spLocks noGrp="1"/>
          </p:cNvSpPr>
          <p:nvPr>
            <p:ph type="sldNum" sz="quarter" idx="12"/>
          </p:nvPr>
        </p:nvSpPr>
        <p:spPr/>
        <p:txBody>
          <a:bodyPr/>
          <a:lstStyle/>
          <a:p>
            <a:pPr>
              <a:defRPr/>
            </a:pPr>
            <a:fld id="{40C821F1-FB23-49D9-93EF-30BBB8C37E7C}" type="slidenum">
              <a:rPr lang="en-US" smtClean="0"/>
              <a:pPr>
                <a:defRPr/>
              </a:pPr>
              <a:t>11</a:t>
            </a:fld>
            <a:endParaRPr lang="en-US"/>
          </a:p>
        </p:txBody>
      </p:sp>
    </p:spTree>
    <p:extLst>
      <p:ext uri="{BB962C8B-B14F-4D97-AF65-F5344CB8AC3E}">
        <p14:creationId xmlns:p14="http://schemas.microsoft.com/office/powerpoint/2010/main" val="3115447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200" b="1">
                <a:solidFill>
                  <a:schemeClr val="tx1"/>
                </a:solidFill>
              </a:rPr>
              <a:t>Other Normal Forms</a:t>
            </a:r>
            <a:endParaRPr lang="en-US" sz="3200" b="1" dirty="0">
              <a:solidFill>
                <a:schemeClr val="tx1"/>
              </a:solidFill>
            </a:endParaRPr>
          </a:p>
        </p:txBody>
      </p:sp>
      <p:sp>
        <p:nvSpPr>
          <p:cNvPr id="4" name="Slide Number Placeholder 3"/>
          <p:cNvSpPr>
            <a:spLocks noGrp="1"/>
          </p:cNvSpPr>
          <p:nvPr>
            <p:ph type="sldNum" sz="quarter" idx="12"/>
          </p:nvPr>
        </p:nvSpPr>
        <p:spPr/>
        <p:txBody>
          <a:bodyPr/>
          <a:lstStyle/>
          <a:p>
            <a:fld id="{34D7B372-AB53-4BCB-ACC1-947008673AF2}" type="slidenum">
              <a:rPr lang="en-US" smtClean="0"/>
              <a:pPr/>
              <a:t>12</a:t>
            </a:fld>
            <a:endParaRPr lang="en-US" dirty="0"/>
          </a:p>
        </p:txBody>
      </p:sp>
      <p:sp>
        <p:nvSpPr>
          <p:cNvPr id="7" name="Content Placeholder 6"/>
          <p:cNvSpPr>
            <a:spLocks noGrp="1"/>
          </p:cNvSpPr>
          <p:nvPr>
            <p:ph sz="quarter" idx="1"/>
          </p:nvPr>
        </p:nvSpPr>
        <p:spPr/>
        <p:txBody>
          <a:bodyPr/>
          <a:lstStyle/>
          <a:p>
            <a:endParaRPr lang="en-US" dirty="0"/>
          </a:p>
          <a:p>
            <a:endParaRPr lang="en-US" dirty="0"/>
          </a:p>
          <a:p>
            <a:r>
              <a:rPr lang="en-US" dirty="0"/>
              <a:t>Boyce-</a:t>
            </a:r>
            <a:r>
              <a:rPr lang="en-US" dirty="0" err="1"/>
              <a:t>Codd</a:t>
            </a:r>
            <a:r>
              <a:rPr lang="en-US" dirty="0"/>
              <a:t> Normal Form</a:t>
            </a:r>
          </a:p>
          <a:p>
            <a:r>
              <a:rPr lang="en-US" dirty="0"/>
              <a:t>Fourth Normal Form</a:t>
            </a:r>
          </a:p>
          <a:p>
            <a:r>
              <a:rPr lang="en-US" dirty="0"/>
              <a:t>Fifth Normal Form</a:t>
            </a:r>
          </a:p>
        </p:txBody>
      </p:sp>
      <p:sp>
        <p:nvSpPr>
          <p:cNvPr id="8" name="Rectangle 7"/>
          <p:cNvSpPr/>
          <p:nvPr/>
        </p:nvSpPr>
        <p:spPr>
          <a:xfrm>
            <a:off x="5381467" y="2143594"/>
            <a:ext cx="2128604" cy="539646"/>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Second Normal Form (2NF)</a:t>
            </a:r>
          </a:p>
        </p:txBody>
      </p:sp>
      <p:sp>
        <p:nvSpPr>
          <p:cNvPr id="9" name="Rectangle 8"/>
          <p:cNvSpPr/>
          <p:nvPr/>
        </p:nvSpPr>
        <p:spPr>
          <a:xfrm>
            <a:off x="5383967" y="6318354"/>
            <a:ext cx="2128604" cy="539646"/>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Fifth Normal Form (5NF)</a:t>
            </a:r>
          </a:p>
        </p:txBody>
      </p:sp>
      <p:sp>
        <p:nvSpPr>
          <p:cNvPr id="10" name="Rectangle 9"/>
          <p:cNvSpPr/>
          <p:nvPr/>
        </p:nvSpPr>
        <p:spPr>
          <a:xfrm>
            <a:off x="5356484" y="329784"/>
            <a:ext cx="2128604" cy="539646"/>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Unnormalized Form (UNF)</a:t>
            </a:r>
          </a:p>
        </p:txBody>
      </p:sp>
      <p:sp>
        <p:nvSpPr>
          <p:cNvPr id="11" name="Rectangle 10"/>
          <p:cNvSpPr/>
          <p:nvPr/>
        </p:nvSpPr>
        <p:spPr>
          <a:xfrm>
            <a:off x="5403954" y="3110458"/>
            <a:ext cx="2128604" cy="539646"/>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Third Normal Form (3NF)</a:t>
            </a:r>
          </a:p>
        </p:txBody>
      </p:sp>
      <p:sp>
        <p:nvSpPr>
          <p:cNvPr id="13" name="Rectangle 12"/>
          <p:cNvSpPr/>
          <p:nvPr/>
        </p:nvSpPr>
        <p:spPr>
          <a:xfrm>
            <a:off x="5406453" y="4152276"/>
            <a:ext cx="2128604" cy="759502"/>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Boyce-</a:t>
            </a:r>
            <a:r>
              <a:rPr lang="en-US" dirty="0" err="1"/>
              <a:t>Codd</a:t>
            </a:r>
            <a:r>
              <a:rPr lang="en-US" dirty="0"/>
              <a:t> Normal Form (BCNF)</a:t>
            </a:r>
          </a:p>
        </p:txBody>
      </p:sp>
      <p:sp>
        <p:nvSpPr>
          <p:cNvPr id="14" name="Rectangle 13"/>
          <p:cNvSpPr/>
          <p:nvPr/>
        </p:nvSpPr>
        <p:spPr>
          <a:xfrm>
            <a:off x="5423942" y="5363981"/>
            <a:ext cx="2128604" cy="539646"/>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Fourth Normal Form (4NF)</a:t>
            </a:r>
          </a:p>
        </p:txBody>
      </p:sp>
      <p:sp>
        <p:nvSpPr>
          <p:cNvPr id="15" name="Rectangle 14"/>
          <p:cNvSpPr/>
          <p:nvPr/>
        </p:nvSpPr>
        <p:spPr>
          <a:xfrm>
            <a:off x="5366479" y="1274166"/>
            <a:ext cx="2128604" cy="539646"/>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First Normal Form (1NF)</a:t>
            </a:r>
          </a:p>
        </p:txBody>
      </p:sp>
      <p:sp>
        <p:nvSpPr>
          <p:cNvPr id="16" name="Down Arrow 15"/>
          <p:cNvSpPr/>
          <p:nvPr/>
        </p:nvSpPr>
        <p:spPr>
          <a:xfrm>
            <a:off x="6265889" y="869430"/>
            <a:ext cx="299803" cy="449704"/>
          </a:xfrm>
          <a:prstGeom prst="downArrow">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Down Arrow 16"/>
          <p:cNvSpPr/>
          <p:nvPr/>
        </p:nvSpPr>
        <p:spPr>
          <a:xfrm>
            <a:off x="6328347" y="5893632"/>
            <a:ext cx="312296" cy="522158"/>
          </a:xfrm>
          <a:prstGeom prst="downArrow">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wn Arrow 17"/>
          <p:cNvSpPr/>
          <p:nvPr/>
        </p:nvSpPr>
        <p:spPr>
          <a:xfrm>
            <a:off x="6315856" y="1818807"/>
            <a:ext cx="284813" cy="434714"/>
          </a:xfrm>
          <a:prstGeom prst="downArrow">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own Arrow 18"/>
          <p:cNvSpPr/>
          <p:nvPr/>
        </p:nvSpPr>
        <p:spPr>
          <a:xfrm>
            <a:off x="6348334" y="2690735"/>
            <a:ext cx="284813" cy="434714"/>
          </a:xfrm>
          <a:prstGeom prst="downArrow">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Down Arrow 19"/>
          <p:cNvSpPr/>
          <p:nvPr/>
        </p:nvSpPr>
        <p:spPr>
          <a:xfrm>
            <a:off x="6320853" y="3652603"/>
            <a:ext cx="349770" cy="469692"/>
          </a:xfrm>
          <a:prstGeom prst="downArrow">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Down Arrow 20"/>
          <p:cNvSpPr/>
          <p:nvPr/>
        </p:nvSpPr>
        <p:spPr>
          <a:xfrm>
            <a:off x="6308359" y="4886793"/>
            <a:ext cx="347273" cy="462195"/>
          </a:xfrm>
          <a:prstGeom prst="downArrow">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644040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200" b="1" dirty="0">
                <a:solidFill>
                  <a:schemeClr val="tx1"/>
                </a:solidFill>
              </a:rPr>
              <a:t>Example</a:t>
            </a:r>
          </a:p>
        </p:txBody>
      </p:sp>
      <p:sp>
        <p:nvSpPr>
          <p:cNvPr id="4" name="Slide Number Placeholder 3"/>
          <p:cNvSpPr>
            <a:spLocks noGrp="1"/>
          </p:cNvSpPr>
          <p:nvPr>
            <p:ph type="sldNum" sz="quarter" idx="12"/>
          </p:nvPr>
        </p:nvSpPr>
        <p:spPr/>
        <p:txBody>
          <a:bodyPr/>
          <a:lstStyle/>
          <a:p>
            <a:fld id="{34D7B372-AB53-4BCB-ACC1-947008673AF2}" type="slidenum">
              <a:rPr lang="en-US" smtClean="0"/>
              <a:pPr/>
              <a:t>13</a:t>
            </a:fld>
            <a:endParaRPr lang="en-US" dirty="0"/>
          </a:p>
        </p:txBody>
      </p:sp>
      <p:pic>
        <p:nvPicPr>
          <p:cNvPr id="1028" name="Picture 4" descr="C:\Users\user pc\Desktop\Diagram1.jpeg"/>
          <p:cNvPicPr>
            <a:picLocks noGrp="1" noChangeAspect="1" noChangeArrowheads="1"/>
          </p:cNvPicPr>
          <p:nvPr>
            <p:ph sz="quarter" idx="1"/>
          </p:nvPr>
        </p:nvPicPr>
        <p:blipFill>
          <a:blip r:embed="rId3"/>
          <a:srcRect/>
          <a:stretch>
            <a:fillRect/>
          </a:stretch>
        </p:blipFill>
        <p:spPr bwMode="auto">
          <a:xfrm>
            <a:off x="352269" y="1467697"/>
            <a:ext cx="8439462" cy="4873625"/>
          </a:xfrm>
          <a:prstGeom prst="rect">
            <a:avLst/>
          </a:prstGeom>
          <a:noFill/>
        </p:spPr>
      </p:pic>
    </p:spTree>
    <p:extLst>
      <p:ext uri="{BB962C8B-B14F-4D97-AF65-F5344CB8AC3E}">
        <p14:creationId xmlns:p14="http://schemas.microsoft.com/office/powerpoint/2010/main" val="26644040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3621" y="1622671"/>
            <a:ext cx="7886700" cy="4883060"/>
          </a:xfrm>
        </p:spPr>
        <p:txBody>
          <a:bodyPr>
            <a:normAutofit/>
          </a:bodyPr>
          <a:lstStyle/>
          <a:p>
            <a:pPr marL="0" indent="0">
              <a:buNone/>
            </a:pPr>
            <a:r>
              <a:rPr lang="en-US" sz="1600" b="1" u="sng" dirty="0"/>
              <a:t>UNF</a:t>
            </a:r>
          </a:p>
          <a:p>
            <a:pPr marL="0" indent="0">
              <a:buNone/>
            </a:pPr>
            <a:r>
              <a:rPr lang="en-US" sz="1600" dirty="0"/>
              <a:t>enroll(</a:t>
            </a:r>
            <a:r>
              <a:rPr lang="en-US" sz="1600" u="sng" dirty="0" err="1"/>
              <a:t>d_id</a:t>
            </a:r>
            <a:r>
              <a:rPr lang="en-US" sz="1600" dirty="0" err="1"/>
              <a:t>,d_name,</a:t>
            </a:r>
            <a:r>
              <a:rPr lang="en-US" sz="1600" u="sng" dirty="0" err="1"/>
              <a:t>s_id</a:t>
            </a:r>
            <a:r>
              <a:rPr lang="en-US" sz="1600" dirty="0" err="1"/>
              <a:t>,s_name,city,country</a:t>
            </a:r>
            <a:r>
              <a:rPr lang="en-US" sz="1600" dirty="0"/>
              <a:t>)</a:t>
            </a:r>
          </a:p>
          <a:p>
            <a:pPr marL="0" indent="0">
              <a:buNone/>
            </a:pPr>
            <a:r>
              <a:rPr lang="en-US" sz="1600" b="1" u="sng" dirty="0"/>
              <a:t>1NF</a:t>
            </a:r>
          </a:p>
          <a:p>
            <a:pPr marL="0" indent="0">
              <a:buNone/>
            </a:pPr>
            <a:r>
              <a:rPr lang="en-US" sz="1600" dirty="0"/>
              <a:t>There is </a:t>
            </a:r>
            <a:r>
              <a:rPr lang="en-US" sz="1600" dirty="0">
                <a:highlight>
                  <a:srgbClr val="FFFF00"/>
                </a:highlight>
              </a:rPr>
              <a:t>no multi valued attribute</a:t>
            </a:r>
            <a:r>
              <a:rPr lang="en-US" sz="1600" dirty="0"/>
              <a:t>. Relation already in 1NF.</a:t>
            </a:r>
          </a:p>
          <a:p>
            <a:pPr marL="0" indent="0">
              <a:buNone/>
            </a:pPr>
            <a:r>
              <a:rPr lang="en-US" sz="1600" dirty="0"/>
              <a:t>1. </a:t>
            </a:r>
            <a:r>
              <a:rPr lang="en-US" sz="1600" u="sng" dirty="0" err="1"/>
              <a:t>d_id</a:t>
            </a:r>
            <a:r>
              <a:rPr lang="en-US" sz="1600" dirty="0" err="1"/>
              <a:t>,d_name,</a:t>
            </a:r>
            <a:r>
              <a:rPr lang="en-US" sz="1600" u="sng" dirty="0" err="1"/>
              <a:t>s_id</a:t>
            </a:r>
            <a:r>
              <a:rPr lang="en-US" sz="1600" dirty="0" err="1"/>
              <a:t>,s_name,city,country</a:t>
            </a:r>
            <a:endParaRPr lang="en-US" sz="1600" dirty="0"/>
          </a:p>
          <a:p>
            <a:pPr marL="0" indent="0">
              <a:buNone/>
            </a:pPr>
            <a:r>
              <a:rPr lang="en-US" sz="1600" b="1" u="sng" dirty="0"/>
              <a:t>2NF</a:t>
            </a:r>
          </a:p>
          <a:p>
            <a:pPr marL="0" indent="0">
              <a:buNone/>
            </a:pPr>
            <a:r>
              <a:rPr lang="en-US" sz="1600" dirty="0"/>
              <a:t>1.</a:t>
            </a:r>
            <a:r>
              <a:rPr lang="en-US" sz="1600" u="sng" dirty="0"/>
              <a:t>d_id</a:t>
            </a:r>
            <a:r>
              <a:rPr lang="en-US" sz="1600" dirty="0"/>
              <a:t>, d_name</a:t>
            </a:r>
          </a:p>
          <a:p>
            <a:pPr marL="0" indent="0">
              <a:buNone/>
            </a:pPr>
            <a:r>
              <a:rPr lang="en-US" sz="1600" dirty="0"/>
              <a:t>2.</a:t>
            </a:r>
            <a:r>
              <a:rPr lang="en-US" sz="1600" u="sng" dirty="0"/>
              <a:t>s_id</a:t>
            </a:r>
            <a:r>
              <a:rPr lang="en-US" sz="1600" dirty="0"/>
              <a:t>,s_name,city,country</a:t>
            </a:r>
          </a:p>
          <a:p>
            <a:pPr marL="0" indent="0">
              <a:buNone/>
            </a:pPr>
            <a:r>
              <a:rPr lang="en-US" sz="1600" b="1" u="sng" dirty="0"/>
              <a:t>3NF</a:t>
            </a:r>
          </a:p>
          <a:p>
            <a:pPr marL="514350" indent="-514350">
              <a:buNone/>
            </a:pPr>
            <a:r>
              <a:rPr lang="en-US" sz="1600" dirty="0"/>
              <a:t>1. </a:t>
            </a:r>
            <a:r>
              <a:rPr lang="en-US" sz="1600" u="sng" dirty="0" err="1"/>
              <a:t>d_id</a:t>
            </a:r>
            <a:r>
              <a:rPr lang="en-US" sz="1600" dirty="0"/>
              <a:t>, d_name</a:t>
            </a:r>
          </a:p>
          <a:p>
            <a:pPr marL="514350" indent="-514350">
              <a:buNone/>
            </a:pPr>
            <a:r>
              <a:rPr lang="en-US" sz="1600" dirty="0"/>
              <a:t>2. </a:t>
            </a:r>
            <a:r>
              <a:rPr lang="en-US" sz="1600" u="sng" dirty="0" err="1"/>
              <a:t>s_id</a:t>
            </a:r>
            <a:r>
              <a:rPr lang="en-US" sz="1600" dirty="0"/>
              <a:t>, </a:t>
            </a:r>
            <a:r>
              <a:rPr lang="en-US" sz="1600" dirty="0" err="1"/>
              <a:t>s_name</a:t>
            </a:r>
            <a:endParaRPr lang="en-US" sz="1600" dirty="0"/>
          </a:p>
          <a:p>
            <a:pPr marL="514350" indent="-514350">
              <a:buNone/>
            </a:pPr>
            <a:r>
              <a:rPr lang="en-US" sz="1600" dirty="0"/>
              <a:t>3. city, country</a:t>
            </a:r>
          </a:p>
          <a:p>
            <a:pPr marL="0" indent="0">
              <a:buNone/>
            </a:pPr>
            <a:r>
              <a:rPr lang="en-US" sz="1600" b="1" u="sng" dirty="0"/>
              <a:t>Table Creation</a:t>
            </a:r>
          </a:p>
          <a:p>
            <a:pPr marL="514350" indent="-514350">
              <a:buNone/>
            </a:pPr>
            <a:r>
              <a:rPr lang="en-US" sz="1600" dirty="0"/>
              <a:t>1. </a:t>
            </a:r>
            <a:r>
              <a:rPr lang="en-US" sz="1600" u="sng" dirty="0" err="1"/>
              <a:t>d_id</a:t>
            </a:r>
            <a:r>
              <a:rPr lang="en-US" sz="1600" dirty="0"/>
              <a:t>, d_name</a:t>
            </a:r>
          </a:p>
          <a:p>
            <a:pPr marL="514350" indent="-514350">
              <a:buNone/>
            </a:pPr>
            <a:r>
              <a:rPr lang="en-US" sz="1600" dirty="0"/>
              <a:t>2. </a:t>
            </a:r>
            <a:r>
              <a:rPr lang="en-US" sz="1600" u="sng" dirty="0" err="1"/>
              <a:t>s_id</a:t>
            </a:r>
            <a:r>
              <a:rPr lang="en-US" sz="1600" dirty="0" err="1"/>
              <a:t>,s_name,</a:t>
            </a:r>
            <a:r>
              <a:rPr lang="en-US" sz="1600" b="1" dirty="0" err="1"/>
              <a:t>a_id</a:t>
            </a:r>
            <a:r>
              <a:rPr lang="en-US" sz="1600" dirty="0" err="1"/>
              <a:t>,</a:t>
            </a:r>
            <a:r>
              <a:rPr lang="en-US" sz="1600" b="1" dirty="0" err="1"/>
              <a:t>d_id</a:t>
            </a:r>
            <a:endParaRPr lang="en-US" sz="1600" b="1" dirty="0"/>
          </a:p>
          <a:p>
            <a:pPr marL="514350" indent="-514350">
              <a:buNone/>
            </a:pPr>
            <a:r>
              <a:rPr lang="en-US" sz="1600" dirty="0"/>
              <a:t>3. </a:t>
            </a:r>
            <a:r>
              <a:rPr lang="en-US" sz="1600" u="sng" dirty="0" err="1"/>
              <a:t>a_id</a:t>
            </a:r>
            <a:r>
              <a:rPr lang="en-US" sz="1600" dirty="0" err="1"/>
              <a:t>,city,country</a:t>
            </a:r>
            <a:endParaRPr lang="en-US" sz="1600" dirty="0"/>
          </a:p>
        </p:txBody>
      </p:sp>
      <p:sp>
        <p:nvSpPr>
          <p:cNvPr id="6" name="Title 5"/>
          <p:cNvSpPr>
            <a:spLocks noGrp="1"/>
          </p:cNvSpPr>
          <p:nvPr>
            <p:ph type="title"/>
          </p:nvPr>
        </p:nvSpPr>
        <p:spPr/>
        <p:txBody>
          <a:bodyPr/>
          <a:lstStyle/>
          <a:p>
            <a:pPr algn="l"/>
            <a:r>
              <a:rPr lang="en-US" b="1" dirty="0">
                <a:solidFill>
                  <a:schemeClr val="tx1"/>
                </a:solidFill>
              </a:rPr>
              <a:t>Enroll</a:t>
            </a:r>
            <a:endParaRPr lang="en-US" dirty="0"/>
          </a:p>
        </p:txBody>
      </p:sp>
      <p:sp>
        <p:nvSpPr>
          <p:cNvPr id="7" name="Slide Number Placeholder 6"/>
          <p:cNvSpPr>
            <a:spLocks noGrp="1"/>
          </p:cNvSpPr>
          <p:nvPr>
            <p:ph type="sldNum" sz="quarter" idx="12"/>
          </p:nvPr>
        </p:nvSpPr>
        <p:spPr/>
        <p:txBody>
          <a:bodyPr/>
          <a:lstStyle/>
          <a:p>
            <a:pPr>
              <a:defRPr/>
            </a:pPr>
            <a:fld id="{40C821F1-FB23-49D9-93EF-30BBB8C37E7C}" type="slidenum">
              <a:rPr lang="en-US" smtClean="0"/>
              <a:pPr>
                <a:defRPr/>
              </a:pPr>
              <a:t>14</a:t>
            </a:fld>
            <a:endParaRPr lang="en-US"/>
          </a:p>
        </p:txBody>
      </p:sp>
    </p:spTree>
    <p:extLst>
      <p:ext uri="{BB962C8B-B14F-4D97-AF65-F5344CB8AC3E}">
        <p14:creationId xmlns:p14="http://schemas.microsoft.com/office/powerpoint/2010/main" val="3115447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8631" y="1412809"/>
            <a:ext cx="7886700" cy="4883060"/>
          </a:xfrm>
        </p:spPr>
        <p:txBody>
          <a:bodyPr>
            <a:noAutofit/>
          </a:bodyPr>
          <a:lstStyle/>
          <a:p>
            <a:pPr marL="0" indent="0">
              <a:buNone/>
            </a:pPr>
            <a:r>
              <a:rPr lang="en-US" sz="1600" b="1" u="sng" dirty="0"/>
              <a:t>UNF</a:t>
            </a:r>
          </a:p>
          <a:p>
            <a:pPr marL="0" indent="0">
              <a:buNone/>
            </a:pPr>
            <a:r>
              <a:rPr lang="en-US" sz="1600" dirty="0"/>
              <a:t>teach(</a:t>
            </a:r>
            <a:r>
              <a:rPr lang="en-US" sz="1600" u="sng" dirty="0" err="1"/>
              <a:t>s_id</a:t>
            </a:r>
            <a:r>
              <a:rPr lang="en-US" sz="1600" dirty="0" err="1"/>
              <a:t>,s_name,city,country</a:t>
            </a:r>
            <a:r>
              <a:rPr lang="en-US" sz="1600" dirty="0"/>
              <a:t>, </a:t>
            </a:r>
            <a:r>
              <a:rPr lang="en-US" sz="1600" u="sng" dirty="0" err="1"/>
              <a:t>t_id</a:t>
            </a:r>
            <a:r>
              <a:rPr lang="en-US" sz="1600" dirty="0"/>
              <a:t>, </a:t>
            </a:r>
            <a:r>
              <a:rPr lang="en-US" sz="1600" dirty="0" err="1"/>
              <a:t>t_name,skill</a:t>
            </a:r>
            <a:r>
              <a:rPr lang="en-US" sz="1600" dirty="0"/>
              <a:t>)</a:t>
            </a:r>
          </a:p>
          <a:p>
            <a:pPr marL="0" indent="0">
              <a:buNone/>
            </a:pPr>
            <a:r>
              <a:rPr lang="en-US" sz="1600" b="1" u="sng" dirty="0"/>
              <a:t>1NF</a:t>
            </a:r>
          </a:p>
          <a:p>
            <a:pPr marL="0" indent="0">
              <a:buNone/>
            </a:pPr>
            <a:r>
              <a:rPr lang="en-US" sz="1600" dirty="0">
                <a:highlight>
                  <a:srgbClr val="FFFF00"/>
                </a:highlight>
              </a:rPr>
              <a:t>Skill is a multi valued attribute</a:t>
            </a:r>
            <a:r>
              <a:rPr lang="en-US" sz="1600" dirty="0"/>
              <a:t>. </a:t>
            </a:r>
          </a:p>
          <a:p>
            <a:pPr marL="0" indent="0">
              <a:buNone/>
            </a:pPr>
            <a:r>
              <a:rPr lang="en-US" sz="1600" dirty="0"/>
              <a:t>1. </a:t>
            </a:r>
            <a:r>
              <a:rPr lang="en-US" sz="1600" u="sng" dirty="0" err="1"/>
              <a:t>s_id</a:t>
            </a:r>
            <a:r>
              <a:rPr lang="en-US" sz="1600" dirty="0" err="1"/>
              <a:t>,s_name,city,country</a:t>
            </a:r>
            <a:r>
              <a:rPr lang="en-US" sz="1600" dirty="0"/>
              <a:t>, </a:t>
            </a:r>
            <a:r>
              <a:rPr lang="en-US" sz="1600" u="sng" dirty="0" err="1"/>
              <a:t>t_id</a:t>
            </a:r>
            <a:r>
              <a:rPr lang="en-US" sz="1600" dirty="0"/>
              <a:t>, </a:t>
            </a:r>
            <a:r>
              <a:rPr lang="en-US" sz="1600" dirty="0" err="1"/>
              <a:t>t_name,skill</a:t>
            </a:r>
            <a:endParaRPr lang="en-US" sz="1600" dirty="0"/>
          </a:p>
          <a:p>
            <a:pPr marL="0" indent="0">
              <a:buNone/>
            </a:pPr>
            <a:r>
              <a:rPr lang="en-US" sz="1600" b="1" u="sng" dirty="0"/>
              <a:t>2NF</a:t>
            </a:r>
          </a:p>
          <a:p>
            <a:pPr marL="0" indent="0">
              <a:buNone/>
            </a:pPr>
            <a:r>
              <a:rPr lang="en-US" sz="1600" dirty="0"/>
              <a:t>1. </a:t>
            </a:r>
            <a:r>
              <a:rPr lang="en-US" sz="1600" u="sng" dirty="0" err="1"/>
              <a:t>s_id</a:t>
            </a:r>
            <a:r>
              <a:rPr lang="en-US" sz="1600" dirty="0" err="1"/>
              <a:t>,s_name,city,country</a:t>
            </a:r>
            <a:endParaRPr lang="en-US" sz="1600" dirty="0"/>
          </a:p>
          <a:p>
            <a:pPr marL="0" indent="0">
              <a:buNone/>
            </a:pPr>
            <a:r>
              <a:rPr lang="en-US" sz="1600" dirty="0"/>
              <a:t>2.</a:t>
            </a:r>
            <a:r>
              <a:rPr lang="en-US" sz="1600" u="sng" dirty="0"/>
              <a:t>t_id</a:t>
            </a:r>
            <a:r>
              <a:rPr lang="en-US" sz="1600" dirty="0"/>
              <a:t>, </a:t>
            </a:r>
            <a:r>
              <a:rPr lang="en-US" sz="1600" dirty="0" err="1"/>
              <a:t>t_name,skill</a:t>
            </a:r>
            <a:endParaRPr lang="en-US" sz="1600" dirty="0"/>
          </a:p>
          <a:p>
            <a:pPr marL="0" indent="0">
              <a:buNone/>
            </a:pPr>
            <a:r>
              <a:rPr lang="en-US" sz="1600" b="1" u="sng" dirty="0"/>
              <a:t>3NF</a:t>
            </a:r>
          </a:p>
          <a:p>
            <a:pPr marL="514350" indent="-514350">
              <a:buNone/>
            </a:pPr>
            <a:r>
              <a:rPr lang="en-US" sz="1600" dirty="0"/>
              <a:t>1. </a:t>
            </a:r>
            <a:r>
              <a:rPr lang="en-US" sz="1600" u="sng" dirty="0" err="1"/>
              <a:t>s_id</a:t>
            </a:r>
            <a:r>
              <a:rPr lang="en-US" sz="1600" dirty="0" err="1"/>
              <a:t>,s_name</a:t>
            </a:r>
            <a:endParaRPr lang="en-US" sz="1600" dirty="0"/>
          </a:p>
          <a:p>
            <a:pPr marL="514350" indent="-514350">
              <a:buNone/>
            </a:pPr>
            <a:r>
              <a:rPr lang="en-US" sz="1600" dirty="0"/>
              <a:t>2. </a:t>
            </a:r>
            <a:r>
              <a:rPr lang="en-US" sz="1600" dirty="0" err="1"/>
              <a:t>city,country</a:t>
            </a:r>
            <a:endParaRPr lang="en-US" sz="1600" dirty="0"/>
          </a:p>
          <a:p>
            <a:pPr marL="514350" indent="-514350">
              <a:buNone/>
            </a:pPr>
            <a:r>
              <a:rPr lang="en-US" sz="1600" dirty="0"/>
              <a:t>3. </a:t>
            </a:r>
            <a:r>
              <a:rPr lang="en-US" sz="1600" u="sng" dirty="0" err="1"/>
              <a:t>t_id</a:t>
            </a:r>
            <a:r>
              <a:rPr lang="en-US" sz="1600" dirty="0"/>
              <a:t>, </a:t>
            </a:r>
            <a:r>
              <a:rPr lang="en-US" sz="1600" dirty="0" err="1"/>
              <a:t>t_name,skill</a:t>
            </a:r>
            <a:endParaRPr lang="en-US" sz="1600" dirty="0"/>
          </a:p>
          <a:p>
            <a:pPr marL="0" indent="0">
              <a:buNone/>
            </a:pPr>
            <a:r>
              <a:rPr lang="en-US" sz="1600" b="1" u="sng" dirty="0"/>
              <a:t>Table Creation</a:t>
            </a:r>
          </a:p>
          <a:p>
            <a:pPr marL="514350" indent="-514350">
              <a:buNone/>
            </a:pPr>
            <a:r>
              <a:rPr lang="en-US" sz="1600" dirty="0"/>
              <a:t>1. </a:t>
            </a:r>
            <a:r>
              <a:rPr lang="en-US" sz="1600" u="sng" dirty="0" err="1"/>
              <a:t>s_id</a:t>
            </a:r>
            <a:r>
              <a:rPr lang="en-US" sz="1600" dirty="0"/>
              <a:t>, </a:t>
            </a:r>
            <a:r>
              <a:rPr lang="en-US" sz="1600" dirty="0" err="1"/>
              <a:t>s_name</a:t>
            </a:r>
            <a:r>
              <a:rPr lang="en-US" sz="1600" dirty="0"/>
              <a:t>, </a:t>
            </a:r>
            <a:r>
              <a:rPr lang="en-US" sz="1600" b="1" dirty="0" err="1"/>
              <a:t>a_id</a:t>
            </a:r>
            <a:endParaRPr lang="en-US" sz="1600" b="1" dirty="0"/>
          </a:p>
          <a:p>
            <a:pPr marL="514350" indent="-514350">
              <a:buNone/>
            </a:pPr>
            <a:r>
              <a:rPr lang="en-US" sz="1600" dirty="0"/>
              <a:t>2. </a:t>
            </a:r>
            <a:r>
              <a:rPr lang="en-US" sz="1600" u="sng" dirty="0" err="1"/>
              <a:t>a_id</a:t>
            </a:r>
            <a:r>
              <a:rPr lang="en-US" sz="1600" dirty="0" err="1"/>
              <a:t>,city,country</a:t>
            </a:r>
            <a:endParaRPr lang="en-US" sz="1600" dirty="0"/>
          </a:p>
          <a:p>
            <a:pPr marL="514350" indent="-514350">
              <a:buNone/>
            </a:pPr>
            <a:r>
              <a:rPr lang="en-US" sz="1600" dirty="0"/>
              <a:t>3. </a:t>
            </a:r>
            <a:r>
              <a:rPr lang="en-US" sz="1600" u="sng" dirty="0" err="1"/>
              <a:t>t_id</a:t>
            </a:r>
            <a:r>
              <a:rPr lang="en-US" sz="1600" dirty="0"/>
              <a:t>, </a:t>
            </a:r>
            <a:r>
              <a:rPr lang="en-US" sz="1600" dirty="0" err="1"/>
              <a:t>t_name,skill</a:t>
            </a:r>
            <a:endParaRPr lang="en-US" sz="1600" dirty="0"/>
          </a:p>
          <a:p>
            <a:pPr marL="514350" indent="-514350">
              <a:buNone/>
            </a:pPr>
            <a:r>
              <a:rPr lang="en-US" sz="1600" dirty="0"/>
              <a:t>4. </a:t>
            </a:r>
            <a:r>
              <a:rPr lang="en-US" sz="1600" b="1" u="sng" dirty="0" err="1"/>
              <a:t>s_id</a:t>
            </a:r>
            <a:r>
              <a:rPr lang="en-US" sz="1600" b="1" dirty="0" err="1"/>
              <a:t>,</a:t>
            </a:r>
            <a:r>
              <a:rPr lang="en-US" sz="1600" b="1" u="sng" dirty="0" err="1"/>
              <a:t>t_id</a:t>
            </a:r>
            <a:endParaRPr lang="en-US" sz="1600" b="1" u="sng" dirty="0"/>
          </a:p>
        </p:txBody>
      </p:sp>
      <p:sp>
        <p:nvSpPr>
          <p:cNvPr id="6" name="Title 5"/>
          <p:cNvSpPr>
            <a:spLocks noGrp="1"/>
          </p:cNvSpPr>
          <p:nvPr>
            <p:ph type="title"/>
          </p:nvPr>
        </p:nvSpPr>
        <p:spPr/>
        <p:txBody>
          <a:bodyPr/>
          <a:lstStyle/>
          <a:p>
            <a:pPr algn="l"/>
            <a:r>
              <a:rPr lang="en-US" b="1" dirty="0">
                <a:solidFill>
                  <a:schemeClr val="tx1"/>
                </a:solidFill>
              </a:rPr>
              <a:t>Teach</a:t>
            </a:r>
            <a:endParaRPr lang="en-US" dirty="0"/>
          </a:p>
        </p:txBody>
      </p:sp>
      <p:sp>
        <p:nvSpPr>
          <p:cNvPr id="7" name="Slide Number Placeholder 6"/>
          <p:cNvSpPr>
            <a:spLocks noGrp="1"/>
          </p:cNvSpPr>
          <p:nvPr>
            <p:ph type="sldNum" sz="quarter" idx="12"/>
          </p:nvPr>
        </p:nvSpPr>
        <p:spPr/>
        <p:txBody>
          <a:bodyPr/>
          <a:lstStyle/>
          <a:p>
            <a:pPr>
              <a:defRPr/>
            </a:pPr>
            <a:fld id="{40C821F1-FB23-49D9-93EF-30BBB8C37E7C}" type="slidenum">
              <a:rPr lang="en-US" smtClean="0"/>
              <a:pPr>
                <a:defRPr/>
              </a:pPr>
              <a:t>15</a:t>
            </a:fld>
            <a:endParaRPr lang="en-US"/>
          </a:p>
        </p:txBody>
      </p:sp>
    </p:spTree>
    <p:extLst>
      <p:ext uri="{BB962C8B-B14F-4D97-AF65-F5344CB8AC3E}">
        <p14:creationId xmlns:p14="http://schemas.microsoft.com/office/powerpoint/2010/main" val="31154475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8631" y="1412809"/>
            <a:ext cx="7886700" cy="4883060"/>
          </a:xfrm>
        </p:spPr>
        <p:txBody>
          <a:bodyPr>
            <a:noAutofit/>
          </a:bodyPr>
          <a:lstStyle/>
          <a:p>
            <a:pPr marL="0" indent="0">
              <a:buNone/>
            </a:pPr>
            <a:r>
              <a:rPr lang="en-US" sz="1600" b="1" u="sng" dirty="0"/>
              <a:t>UNF</a:t>
            </a:r>
          </a:p>
          <a:p>
            <a:pPr marL="0" indent="0">
              <a:buNone/>
            </a:pPr>
            <a:r>
              <a:rPr lang="en-US" sz="1600" dirty="0"/>
              <a:t>head(</a:t>
            </a:r>
            <a:r>
              <a:rPr lang="en-US" sz="1600" u="sng" dirty="0" err="1"/>
              <a:t>d_id</a:t>
            </a:r>
            <a:r>
              <a:rPr lang="en-US" sz="1600" dirty="0" err="1"/>
              <a:t>,d_name,</a:t>
            </a:r>
            <a:r>
              <a:rPr lang="en-US" sz="1600" u="sng" dirty="0" err="1"/>
              <a:t>t_id</a:t>
            </a:r>
            <a:r>
              <a:rPr lang="en-US" sz="1600" dirty="0"/>
              <a:t>, </a:t>
            </a:r>
            <a:r>
              <a:rPr lang="en-US" sz="1600" dirty="0" err="1"/>
              <a:t>t_name,skill</a:t>
            </a:r>
            <a:r>
              <a:rPr lang="en-US" sz="1600" dirty="0"/>
              <a:t>)</a:t>
            </a:r>
          </a:p>
          <a:p>
            <a:pPr marL="0" indent="0">
              <a:buNone/>
            </a:pPr>
            <a:r>
              <a:rPr lang="en-US" sz="1600" b="1" u="sng" dirty="0"/>
              <a:t>1NF</a:t>
            </a:r>
          </a:p>
          <a:p>
            <a:pPr marL="0" indent="0">
              <a:buNone/>
            </a:pPr>
            <a:r>
              <a:rPr lang="en-US" sz="1600" dirty="0"/>
              <a:t>Skill is a multi valued attribute. </a:t>
            </a:r>
          </a:p>
          <a:p>
            <a:pPr marL="0" indent="0">
              <a:buNone/>
            </a:pPr>
            <a:r>
              <a:rPr lang="en-US" sz="1600" dirty="0"/>
              <a:t>1. </a:t>
            </a:r>
            <a:r>
              <a:rPr lang="en-US" sz="1600" u="sng" dirty="0" err="1"/>
              <a:t>d_id</a:t>
            </a:r>
            <a:r>
              <a:rPr lang="en-US" sz="1600" dirty="0" err="1"/>
              <a:t>,d_name,</a:t>
            </a:r>
            <a:r>
              <a:rPr lang="en-US" sz="1600" u="sng" dirty="0" err="1"/>
              <a:t>t_id</a:t>
            </a:r>
            <a:r>
              <a:rPr lang="en-US" sz="1600" dirty="0"/>
              <a:t>, </a:t>
            </a:r>
            <a:r>
              <a:rPr lang="en-US" sz="1600" dirty="0" err="1"/>
              <a:t>t_name,skill</a:t>
            </a:r>
            <a:endParaRPr lang="en-US" sz="1600" dirty="0"/>
          </a:p>
          <a:p>
            <a:pPr marL="0" indent="0">
              <a:buNone/>
            </a:pPr>
            <a:r>
              <a:rPr lang="en-US" sz="1600" b="1" u="sng" dirty="0"/>
              <a:t>2NF</a:t>
            </a:r>
          </a:p>
          <a:p>
            <a:pPr marL="0" indent="0">
              <a:buNone/>
            </a:pPr>
            <a:r>
              <a:rPr lang="en-US" sz="1600" dirty="0"/>
              <a:t>1. </a:t>
            </a:r>
            <a:r>
              <a:rPr lang="en-US" sz="1600" u="sng" dirty="0" err="1"/>
              <a:t>d_id</a:t>
            </a:r>
            <a:r>
              <a:rPr lang="en-US" sz="1600" dirty="0" err="1"/>
              <a:t>,d_name</a:t>
            </a:r>
            <a:endParaRPr lang="en-US" sz="1600" dirty="0"/>
          </a:p>
          <a:p>
            <a:pPr marL="0" indent="0">
              <a:buNone/>
            </a:pPr>
            <a:r>
              <a:rPr lang="en-US" sz="1600" dirty="0"/>
              <a:t>2.</a:t>
            </a:r>
            <a:r>
              <a:rPr lang="en-US" sz="1600" u="sng" dirty="0"/>
              <a:t>t_id</a:t>
            </a:r>
            <a:r>
              <a:rPr lang="en-US" sz="1600" dirty="0"/>
              <a:t>, </a:t>
            </a:r>
            <a:r>
              <a:rPr lang="en-US" sz="1600" dirty="0" err="1"/>
              <a:t>t_name,skill</a:t>
            </a:r>
            <a:endParaRPr lang="en-US" sz="1600" dirty="0"/>
          </a:p>
          <a:p>
            <a:pPr marL="0" indent="0">
              <a:buNone/>
            </a:pPr>
            <a:r>
              <a:rPr lang="en-US" sz="1600" b="1" u="sng" dirty="0"/>
              <a:t>3NF</a:t>
            </a:r>
          </a:p>
          <a:p>
            <a:pPr marL="0" indent="0">
              <a:buNone/>
            </a:pPr>
            <a:r>
              <a:rPr lang="en-US" sz="1600" dirty="0"/>
              <a:t>There is no transitive dependency. Relation already in 3NF.</a:t>
            </a:r>
          </a:p>
          <a:p>
            <a:pPr marL="514350" indent="-514350">
              <a:buNone/>
            </a:pPr>
            <a:r>
              <a:rPr lang="en-US" sz="1600" dirty="0"/>
              <a:t>1. </a:t>
            </a:r>
            <a:r>
              <a:rPr lang="en-US" sz="1600" u="sng" dirty="0" err="1"/>
              <a:t>d_id</a:t>
            </a:r>
            <a:r>
              <a:rPr lang="en-US" sz="1600" dirty="0" err="1"/>
              <a:t>,d_name</a:t>
            </a:r>
            <a:endParaRPr lang="en-US" sz="1600" dirty="0"/>
          </a:p>
          <a:p>
            <a:pPr marL="514350" indent="-514350">
              <a:buNone/>
            </a:pPr>
            <a:r>
              <a:rPr lang="en-US" sz="1600" dirty="0"/>
              <a:t>2. </a:t>
            </a:r>
            <a:r>
              <a:rPr lang="en-US" sz="1600" u="sng" dirty="0" err="1"/>
              <a:t>t_id</a:t>
            </a:r>
            <a:r>
              <a:rPr lang="en-US" sz="1600" dirty="0"/>
              <a:t>, </a:t>
            </a:r>
            <a:r>
              <a:rPr lang="en-US" sz="1600" dirty="0" err="1"/>
              <a:t>t_name,skill</a:t>
            </a:r>
            <a:endParaRPr lang="en-US" sz="1600" dirty="0"/>
          </a:p>
          <a:p>
            <a:pPr marL="0" indent="0">
              <a:buNone/>
            </a:pPr>
            <a:r>
              <a:rPr lang="en-US" sz="1600" b="1" u="sng" dirty="0"/>
              <a:t>Table Creation</a:t>
            </a:r>
          </a:p>
          <a:p>
            <a:pPr marL="514350" indent="-514350">
              <a:buNone/>
            </a:pPr>
            <a:r>
              <a:rPr lang="en-US" sz="1600" dirty="0"/>
              <a:t>1. </a:t>
            </a:r>
            <a:r>
              <a:rPr lang="en-US" sz="1600" u="sng" dirty="0" err="1"/>
              <a:t>d_id</a:t>
            </a:r>
            <a:r>
              <a:rPr lang="en-US" sz="1600" dirty="0"/>
              <a:t>, d_name, </a:t>
            </a:r>
            <a:r>
              <a:rPr lang="en-US" sz="1600" b="1" dirty="0" err="1"/>
              <a:t>t_id</a:t>
            </a:r>
            <a:r>
              <a:rPr lang="en-US" sz="1600" b="1" dirty="0"/>
              <a:t>        </a:t>
            </a:r>
            <a:r>
              <a:rPr lang="en-US" sz="1600" i="1" dirty="0"/>
              <a:t>OR     </a:t>
            </a:r>
            <a:r>
              <a:rPr lang="en-US" sz="1600" dirty="0"/>
              <a:t>1. </a:t>
            </a:r>
            <a:r>
              <a:rPr lang="en-US" sz="1600" u="sng" dirty="0" err="1"/>
              <a:t>d_id</a:t>
            </a:r>
            <a:r>
              <a:rPr lang="en-US" sz="1600" dirty="0"/>
              <a:t>, d_name</a:t>
            </a:r>
          </a:p>
          <a:p>
            <a:pPr marL="514350" indent="-514350">
              <a:buNone/>
            </a:pPr>
            <a:r>
              <a:rPr lang="en-US" sz="1600" dirty="0"/>
              <a:t>2. </a:t>
            </a:r>
            <a:r>
              <a:rPr lang="en-US" sz="1600" u="sng" dirty="0" err="1"/>
              <a:t>t_id</a:t>
            </a:r>
            <a:r>
              <a:rPr lang="en-US" sz="1600" dirty="0"/>
              <a:t>, </a:t>
            </a:r>
            <a:r>
              <a:rPr lang="en-US" sz="1600" dirty="0" err="1"/>
              <a:t>t_name,skill</a:t>
            </a:r>
            <a:r>
              <a:rPr lang="en-US" sz="1600" dirty="0"/>
              <a:t>                       2. </a:t>
            </a:r>
            <a:r>
              <a:rPr lang="en-US" sz="1600" u="sng" dirty="0" err="1"/>
              <a:t>t_id</a:t>
            </a:r>
            <a:r>
              <a:rPr lang="en-US" sz="1600" dirty="0"/>
              <a:t>, </a:t>
            </a:r>
            <a:r>
              <a:rPr lang="en-US" sz="1600" dirty="0" err="1"/>
              <a:t>t_name,skill</a:t>
            </a:r>
            <a:r>
              <a:rPr lang="en-US" sz="1600" dirty="0"/>
              <a:t>, </a:t>
            </a:r>
            <a:r>
              <a:rPr lang="en-US" sz="1600" b="1" dirty="0" err="1"/>
              <a:t>d_id</a:t>
            </a:r>
            <a:endParaRPr lang="en-US" sz="1600" b="1" dirty="0"/>
          </a:p>
        </p:txBody>
      </p:sp>
      <p:sp>
        <p:nvSpPr>
          <p:cNvPr id="6" name="Title 5"/>
          <p:cNvSpPr>
            <a:spLocks noGrp="1"/>
          </p:cNvSpPr>
          <p:nvPr>
            <p:ph type="title"/>
          </p:nvPr>
        </p:nvSpPr>
        <p:spPr/>
        <p:txBody>
          <a:bodyPr/>
          <a:lstStyle/>
          <a:p>
            <a:pPr algn="l"/>
            <a:r>
              <a:rPr lang="en-US" b="1" dirty="0">
                <a:solidFill>
                  <a:schemeClr val="tx1"/>
                </a:solidFill>
              </a:rPr>
              <a:t>Head</a:t>
            </a:r>
            <a:endParaRPr lang="en-US" dirty="0"/>
          </a:p>
        </p:txBody>
      </p:sp>
      <p:sp>
        <p:nvSpPr>
          <p:cNvPr id="7" name="Slide Number Placeholder 6"/>
          <p:cNvSpPr>
            <a:spLocks noGrp="1"/>
          </p:cNvSpPr>
          <p:nvPr>
            <p:ph type="sldNum" sz="quarter" idx="12"/>
          </p:nvPr>
        </p:nvSpPr>
        <p:spPr/>
        <p:txBody>
          <a:bodyPr/>
          <a:lstStyle/>
          <a:p>
            <a:pPr>
              <a:defRPr/>
            </a:pPr>
            <a:fld id="{40C821F1-FB23-49D9-93EF-30BBB8C37E7C}" type="slidenum">
              <a:rPr lang="en-US" smtClean="0"/>
              <a:pPr>
                <a:defRPr/>
              </a:pPr>
              <a:t>16</a:t>
            </a:fld>
            <a:endParaRPr lang="en-US"/>
          </a:p>
        </p:txBody>
      </p:sp>
    </p:spTree>
    <p:extLst>
      <p:ext uri="{BB962C8B-B14F-4D97-AF65-F5344CB8AC3E}">
        <p14:creationId xmlns:p14="http://schemas.microsoft.com/office/powerpoint/2010/main" val="31154475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8631" y="1427799"/>
            <a:ext cx="7886700" cy="4883060"/>
          </a:xfrm>
        </p:spPr>
        <p:txBody>
          <a:bodyPr>
            <a:noAutofit/>
          </a:bodyPr>
          <a:lstStyle/>
          <a:p>
            <a:pPr marL="514350" indent="-514350">
              <a:buNone/>
            </a:pPr>
            <a:r>
              <a:rPr lang="en-US" sz="2400" strike="sngStrike" dirty="0"/>
              <a:t>1. </a:t>
            </a:r>
            <a:r>
              <a:rPr lang="en-US" sz="2400" u="sng" strike="sngStrike" dirty="0" err="1"/>
              <a:t>d_id</a:t>
            </a:r>
            <a:r>
              <a:rPr lang="en-US" sz="2400" strike="sngStrike" dirty="0"/>
              <a:t>, d_name</a:t>
            </a:r>
          </a:p>
          <a:p>
            <a:pPr marL="514350" indent="-514350">
              <a:buNone/>
            </a:pPr>
            <a:r>
              <a:rPr lang="en-US" sz="2400" dirty="0"/>
              <a:t>2. </a:t>
            </a:r>
            <a:r>
              <a:rPr lang="en-US" sz="2400" u="sng" dirty="0" err="1"/>
              <a:t>s_id</a:t>
            </a:r>
            <a:r>
              <a:rPr lang="en-US" sz="2400" dirty="0" err="1"/>
              <a:t>,s_name,</a:t>
            </a:r>
            <a:r>
              <a:rPr lang="en-US" sz="2400" b="1" dirty="0" err="1"/>
              <a:t>a_id</a:t>
            </a:r>
            <a:r>
              <a:rPr lang="en-US" sz="2400" dirty="0" err="1"/>
              <a:t>,</a:t>
            </a:r>
            <a:r>
              <a:rPr lang="en-US" sz="2400" b="1" dirty="0" err="1"/>
              <a:t>d_id</a:t>
            </a:r>
            <a:endParaRPr lang="en-US" sz="2400" b="1" dirty="0"/>
          </a:p>
          <a:p>
            <a:pPr marL="514350" indent="-514350">
              <a:buNone/>
            </a:pPr>
            <a:r>
              <a:rPr lang="en-US" sz="2400" strike="sngStrike" dirty="0"/>
              <a:t>3. </a:t>
            </a:r>
            <a:r>
              <a:rPr lang="en-US" sz="2400" u="sng" strike="sngStrike" dirty="0" err="1"/>
              <a:t>a_id</a:t>
            </a:r>
            <a:r>
              <a:rPr lang="en-US" sz="2400" strike="sngStrike" dirty="0" err="1"/>
              <a:t>,city,country</a:t>
            </a:r>
            <a:endParaRPr lang="en-US" sz="2400" strike="sngStrike" dirty="0"/>
          </a:p>
          <a:p>
            <a:pPr marL="514350" indent="-514350">
              <a:buNone/>
            </a:pPr>
            <a:r>
              <a:rPr lang="en-US" sz="2400" strike="sngStrike" dirty="0"/>
              <a:t>4. </a:t>
            </a:r>
            <a:r>
              <a:rPr lang="en-US" sz="2400" u="sng" strike="sngStrike" dirty="0" err="1"/>
              <a:t>s_id</a:t>
            </a:r>
            <a:r>
              <a:rPr lang="en-US" sz="2400" strike="sngStrike" dirty="0"/>
              <a:t>, </a:t>
            </a:r>
            <a:r>
              <a:rPr lang="en-US" sz="2400" strike="sngStrike" dirty="0" err="1"/>
              <a:t>s_name</a:t>
            </a:r>
            <a:r>
              <a:rPr lang="en-US" sz="2400" strike="sngStrike" dirty="0"/>
              <a:t>, </a:t>
            </a:r>
            <a:r>
              <a:rPr lang="en-US" sz="2400" b="1" strike="sngStrike" dirty="0" err="1"/>
              <a:t>a_id</a:t>
            </a:r>
            <a:endParaRPr lang="en-US" sz="2400" b="1" strike="sngStrike" dirty="0"/>
          </a:p>
          <a:p>
            <a:pPr marL="514350" indent="-514350">
              <a:buNone/>
            </a:pPr>
            <a:r>
              <a:rPr lang="en-US" sz="2400" dirty="0"/>
              <a:t>5. </a:t>
            </a:r>
            <a:r>
              <a:rPr lang="en-US" sz="2400" u="sng" dirty="0" err="1"/>
              <a:t>a_id</a:t>
            </a:r>
            <a:r>
              <a:rPr lang="en-US" sz="2400" dirty="0" err="1"/>
              <a:t>,city,country</a:t>
            </a:r>
            <a:endParaRPr lang="en-US" sz="2400" dirty="0"/>
          </a:p>
          <a:p>
            <a:pPr marL="514350" indent="-514350">
              <a:buNone/>
            </a:pPr>
            <a:r>
              <a:rPr lang="en-US" sz="2400" strike="sngStrike" dirty="0"/>
              <a:t>6. </a:t>
            </a:r>
            <a:r>
              <a:rPr lang="en-US" sz="2400" u="sng" strike="sngStrike" dirty="0" err="1"/>
              <a:t>t_id</a:t>
            </a:r>
            <a:r>
              <a:rPr lang="en-US" sz="2400" strike="sngStrike" dirty="0"/>
              <a:t>, </a:t>
            </a:r>
            <a:r>
              <a:rPr lang="en-US" sz="2400" strike="sngStrike" dirty="0" err="1"/>
              <a:t>t_name,skill</a:t>
            </a:r>
            <a:endParaRPr lang="en-US" sz="2400" strike="sngStrike" dirty="0"/>
          </a:p>
          <a:p>
            <a:pPr marL="514350" indent="-514350">
              <a:buNone/>
            </a:pPr>
            <a:r>
              <a:rPr lang="en-US" sz="2400" dirty="0"/>
              <a:t>7. </a:t>
            </a:r>
            <a:r>
              <a:rPr lang="en-US" sz="2400" b="1" u="sng" dirty="0" err="1"/>
              <a:t>s_id</a:t>
            </a:r>
            <a:r>
              <a:rPr lang="en-US" sz="2400" b="1" dirty="0" err="1"/>
              <a:t>,</a:t>
            </a:r>
            <a:r>
              <a:rPr lang="en-US" sz="2400" b="1" u="sng" dirty="0" err="1"/>
              <a:t>t_id</a:t>
            </a:r>
            <a:endParaRPr lang="en-US" sz="2400" b="1" u="sng" dirty="0"/>
          </a:p>
          <a:p>
            <a:pPr marL="514350" indent="-514350">
              <a:buNone/>
            </a:pPr>
            <a:r>
              <a:rPr lang="en-US" sz="2400" dirty="0"/>
              <a:t>8. </a:t>
            </a:r>
            <a:r>
              <a:rPr lang="en-US" sz="2400" u="sng" dirty="0" err="1"/>
              <a:t>d_id</a:t>
            </a:r>
            <a:r>
              <a:rPr lang="en-US" sz="2400" dirty="0"/>
              <a:t>, d_name, </a:t>
            </a:r>
            <a:r>
              <a:rPr lang="en-US" sz="2400" b="1" dirty="0" err="1"/>
              <a:t>t_id</a:t>
            </a:r>
            <a:endParaRPr lang="en-US" sz="2400" dirty="0"/>
          </a:p>
          <a:p>
            <a:pPr marL="514350" indent="-514350">
              <a:buNone/>
            </a:pPr>
            <a:r>
              <a:rPr lang="en-US" sz="2400" dirty="0"/>
              <a:t>9. </a:t>
            </a:r>
            <a:r>
              <a:rPr lang="en-US" sz="2400" u="sng" dirty="0" err="1"/>
              <a:t>t_id</a:t>
            </a:r>
            <a:r>
              <a:rPr lang="en-US" sz="2400" dirty="0"/>
              <a:t>, </a:t>
            </a:r>
            <a:r>
              <a:rPr lang="en-US" sz="2400" dirty="0" err="1"/>
              <a:t>t_name,skill</a:t>
            </a:r>
            <a:endParaRPr lang="en-US" sz="2400" b="1" u="sng" dirty="0"/>
          </a:p>
          <a:p>
            <a:pPr marL="514350" indent="-514350">
              <a:buNone/>
            </a:pPr>
            <a:endParaRPr lang="en-US" sz="1600" b="1" dirty="0"/>
          </a:p>
        </p:txBody>
      </p:sp>
      <p:sp>
        <p:nvSpPr>
          <p:cNvPr id="6" name="Title 5"/>
          <p:cNvSpPr>
            <a:spLocks noGrp="1"/>
          </p:cNvSpPr>
          <p:nvPr>
            <p:ph type="title"/>
          </p:nvPr>
        </p:nvSpPr>
        <p:spPr/>
        <p:txBody>
          <a:bodyPr/>
          <a:lstStyle/>
          <a:p>
            <a:pPr algn="l"/>
            <a:r>
              <a:rPr lang="en-US" b="1" dirty="0">
                <a:solidFill>
                  <a:schemeClr val="tx1"/>
                </a:solidFill>
              </a:rPr>
              <a:t>Temporary Tables</a:t>
            </a:r>
            <a:endParaRPr lang="en-US" dirty="0"/>
          </a:p>
        </p:txBody>
      </p:sp>
      <p:sp>
        <p:nvSpPr>
          <p:cNvPr id="7" name="Slide Number Placeholder 6"/>
          <p:cNvSpPr>
            <a:spLocks noGrp="1"/>
          </p:cNvSpPr>
          <p:nvPr>
            <p:ph type="sldNum" sz="quarter" idx="12"/>
          </p:nvPr>
        </p:nvSpPr>
        <p:spPr/>
        <p:txBody>
          <a:bodyPr/>
          <a:lstStyle/>
          <a:p>
            <a:pPr>
              <a:defRPr/>
            </a:pPr>
            <a:fld id="{40C821F1-FB23-49D9-93EF-30BBB8C37E7C}" type="slidenum">
              <a:rPr lang="en-US" smtClean="0"/>
              <a:pPr>
                <a:defRPr/>
              </a:pPr>
              <a:t>17</a:t>
            </a:fld>
            <a:endParaRPr lang="en-US"/>
          </a:p>
        </p:txBody>
      </p:sp>
      <p:graphicFrame>
        <p:nvGraphicFramePr>
          <p:cNvPr id="5" name="Table 4"/>
          <p:cNvGraphicFramePr>
            <a:graphicFrameLocks noGrp="1"/>
          </p:cNvGraphicFramePr>
          <p:nvPr/>
        </p:nvGraphicFramePr>
        <p:xfrm>
          <a:off x="4821836" y="2506272"/>
          <a:ext cx="3332814" cy="1478280"/>
        </p:xfrm>
        <a:graphic>
          <a:graphicData uri="http://schemas.openxmlformats.org/drawingml/2006/table">
            <a:tbl>
              <a:tblPr firstRow="1" bandRow="1">
                <a:tableStyleId>{F5AB1C69-6EDB-4FF4-983F-18BD219EF322}</a:tableStyleId>
              </a:tblPr>
              <a:tblGrid>
                <a:gridCol w="1666407">
                  <a:extLst>
                    <a:ext uri="{9D8B030D-6E8A-4147-A177-3AD203B41FA5}">
                      <a16:colId xmlns:a16="http://schemas.microsoft.com/office/drawing/2014/main" val="20000"/>
                    </a:ext>
                  </a:extLst>
                </a:gridCol>
                <a:gridCol w="1666407">
                  <a:extLst>
                    <a:ext uri="{9D8B030D-6E8A-4147-A177-3AD203B41FA5}">
                      <a16:colId xmlns:a16="http://schemas.microsoft.com/office/drawing/2014/main" val="20001"/>
                    </a:ext>
                  </a:extLst>
                </a:gridCol>
              </a:tblGrid>
              <a:tr h="370840">
                <a:tc>
                  <a:txBody>
                    <a:bodyPr/>
                    <a:lstStyle/>
                    <a:p>
                      <a:r>
                        <a:rPr lang="en-US" b="0" u="sng" dirty="0" err="1">
                          <a:solidFill>
                            <a:schemeClr val="tx1"/>
                          </a:solidFill>
                        </a:rPr>
                        <a:t>t_id</a:t>
                      </a:r>
                      <a:endParaRPr lang="en-US" b="0" u="sng" dirty="0">
                        <a:solidFill>
                          <a:schemeClr val="tx1"/>
                        </a:solidFill>
                      </a:endParaRPr>
                    </a:p>
                  </a:txBody>
                  <a:tcPr/>
                </a:tc>
                <a:tc>
                  <a:txBody>
                    <a:bodyPr/>
                    <a:lstStyle/>
                    <a:p>
                      <a:r>
                        <a:rPr lang="en-US" b="0" dirty="0">
                          <a:solidFill>
                            <a:schemeClr val="tx1"/>
                          </a:solidFill>
                        </a:rPr>
                        <a:t>skill</a:t>
                      </a:r>
                    </a:p>
                  </a:txBody>
                  <a:tcPr/>
                </a:tc>
                <a:extLst>
                  <a:ext uri="{0D108BD9-81ED-4DB2-BD59-A6C34878D82A}">
                    <a16:rowId xmlns:a16="http://schemas.microsoft.com/office/drawing/2014/main" val="10000"/>
                  </a:ext>
                </a:extLst>
              </a:tr>
              <a:tr h="255832">
                <a:tc>
                  <a:txBody>
                    <a:bodyPr/>
                    <a:lstStyle/>
                    <a:p>
                      <a:r>
                        <a:rPr lang="en-US" dirty="0"/>
                        <a:t>1</a:t>
                      </a:r>
                    </a:p>
                  </a:txBody>
                  <a:tcPr/>
                </a:tc>
                <a:tc>
                  <a:txBody>
                    <a:bodyPr/>
                    <a:lstStyle/>
                    <a:p>
                      <a:r>
                        <a:rPr lang="en-US" dirty="0"/>
                        <a:t>C</a:t>
                      </a:r>
                    </a:p>
                  </a:txBody>
                  <a:tcPr/>
                </a:tc>
                <a:extLst>
                  <a:ext uri="{0D108BD9-81ED-4DB2-BD59-A6C34878D82A}">
                    <a16:rowId xmlns:a16="http://schemas.microsoft.com/office/drawing/2014/main" val="10001"/>
                  </a:ext>
                </a:extLst>
              </a:tr>
              <a:tr h="370840">
                <a:tc>
                  <a:txBody>
                    <a:bodyPr/>
                    <a:lstStyle/>
                    <a:p>
                      <a:r>
                        <a:rPr lang="en-US" dirty="0"/>
                        <a:t>1</a:t>
                      </a:r>
                    </a:p>
                  </a:txBody>
                  <a:tcPr/>
                </a:tc>
                <a:tc>
                  <a:txBody>
                    <a:bodyPr/>
                    <a:lstStyle/>
                    <a:p>
                      <a:r>
                        <a:rPr lang="en-US" dirty="0"/>
                        <a:t>C++</a:t>
                      </a:r>
                    </a:p>
                  </a:txBody>
                  <a:tcPr/>
                </a:tc>
                <a:extLst>
                  <a:ext uri="{0D108BD9-81ED-4DB2-BD59-A6C34878D82A}">
                    <a16:rowId xmlns:a16="http://schemas.microsoft.com/office/drawing/2014/main" val="10002"/>
                  </a:ext>
                </a:extLst>
              </a:tr>
              <a:tr h="370840">
                <a:tc>
                  <a:txBody>
                    <a:bodyPr/>
                    <a:lstStyle/>
                    <a:p>
                      <a:r>
                        <a:rPr lang="en-US" dirty="0"/>
                        <a:t>2</a:t>
                      </a:r>
                    </a:p>
                  </a:txBody>
                  <a:tcPr/>
                </a:tc>
                <a:tc>
                  <a:txBody>
                    <a:bodyPr/>
                    <a:lstStyle/>
                    <a:p>
                      <a:r>
                        <a:rPr lang="en-US" dirty="0"/>
                        <a:t>Java</a:t>
                      </a:r>
                    </a:p>
                  </a:txBody>
                  <a:tcPr/>
                </a:tc>
                <a:extLst>
                  <a:ext uri="{0D108BD9-81ED-4DB2-BD59-A6C34878D82A}">
                    <a16:rowId xmlns:a16="http://schemas.microsoft.com/office/drawing/2014/main" val="10003"/>
                  </a:ext>
                </a:extLst>
              </a:tr>
            </a:tbl>
          </a:graphicData>
        </a:graphic>
      </p:graphicFrame>
      <p:sp>
        <p:nvSpPr>
          <p:cNvPr id="16" name="Right Brace 15"/>
          <p:cNvSpPr/>
          <p:nvPr/>
        </p:nvSpPr>
        <p:spPr>
          <a:xfrm>
            <a:off x="5155868" y="2953062"/>
            <a:ext cx="345522" cy="65956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p:cNvSpPr txBox="1"/>
          <p:nvPr/>
        </p:nvSpPr>
        <p:spPr>
          <a:xfrm>
            <a:off x="4706910" y="4182255"/>
            <a:ext cx="3312827" cy="1200329"/>
          </a:xfrm>
          <a:prstGeom prst="rect">
            <a:avLst/>
          </a:prstGeom>
          <a:noFill/>
        </p:spPr>
        <p:txBody>
          <a:bodyPr wrap="square" rtlCol="0">
            <a:spAutoFit/>
          </a:bodyPr>
          <a:lstStyle/>
          <a:p>
            <a:r>
              <a:rPr lang="en-US" dirty="0"/>
              <a:t>Not possible to insert same value more than once as primary key value MUST be unique!!</a:t>
            </a:r>
          </a:p>
        </p:txBody>
      </p:sp>
      <p:cxnSp>
        <p:nvCxnSpPr>
          <p:cNvPr id="23" name="Straight Arrow Connector 22"/>
          <p:cNvCxnSpPr>
            <a:endCxn id="16" idx="1"/>
          </p:cNvCxnSpPr>
          <p:nvPr/>
        </p:nvCxnSpPr>
        <p:spPr>
          <a:xfrm rot="16200000" flipV="1">
            <a:off x="5418945" y="3365292"/>
            <a:ext cx="869429" cy="7045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Curved Connector 32"/>
          <p:cNvCxnSpPr/>
          <p:nvPr/>
        </p:nvCxnSpPr>
        <p:spPr>
          <a:xfrm flipV="1">
            <a:off x="3462728" y="4002376"/>
            <a:ext cx="1364105" cy="1184221"/>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flipH="1">
            <a:off x="4871802" y="2038662"/>
            <a:ext cx="1678899" cy="369332"/>
          </a:xfrm>
          <a:prstGeom prst="rect">
            <a:avLst/>
          </a:prstGeom>
          <a:noFill/>
        </p:spPr>
        <p:txBody>
          <a:bodyPr wrap="square" rtlCol="0">
            <a:spAutoFit/>
          </a:bodyPr>
          <a:lstStyle/>
          <a:p>
            <a:r>
              <a:rPr lang="en-US" b="1" dirty="0">
                <a:solidFill>
                  <a:srgbClr val="FF0000"/>
                </a:solidFill>
              </a:rPr>
              <a:t>PROBLEM!!</a:t>
            </a:r>
          </a:p>
        </p:txBody>
      </p:sp>
      <p:sp>
        <p:nvSpPr>
          <p:cNvPr id="39" name="Oval 38"/>
          <p:cNvSpPr/>
          <p:nvPr/>
        </p:nvSpPr>
        <p:spPr>
          <a:xfrm>
            <a:off x="5996066" y="5351490"/>
            <a:ext cx="2548327" cy="1094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For solution check slide no. </a:t>
            </a:r>
            <a:r>
              <a:rPr lang="en-US"/>
              <a:t>18</a:t>
            </a:r>
            <a:endParaRPr lang="en-US" dirty="0"/>
          </a:p>
        </p:txBody>
      </p:sp>
    </p:spTree>
    <p:extLst>
      <p:ext uri="{BB962C8B-B14F-4D97-AF65-F5344CB8AC3E}">
        <p14:creationId xmlns:p14="http://schemas.microsoft.com/office/powerpoint/2010/main" val="31154475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ppt_x"/>
                                          </p:val>
                                        </p:tav>
                                        <p:tav tm="100000">
                                          <p:val>
                                            <p:strVal val="#ppt_x"/>
                                          </p:val>
                                        </p:tav>
                                      </p:tavLst>
                                    </p:anim>
                                    <p:anim calcmode="lin" valueType="num">
                                      <p:cBhvr additive="base">
                                        <p:cTn id="8"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blinds(horizontal)">
                                      <p:cBhvr>
                                        <p:cTn id="19" dur="500"/>
                                        <p:tgtEl>
                                          <p:spTgt spid="33"/>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blinds(horizontal)">
                                      <p:cBhvr>
                                        <p:cTn id="24" dur="500"/>
                                        <p:tgtEl>
                                          <p:spTgt spid="16"/>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blinds(horizontal)">
                                      <p:cBhvr>
                                        <p:cTn id="29" dur="500"/>
                                        <p:tgtEl>
                                          <p:spTgt spid="23"/>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7"/>
                                        </p:tgtEl>
                                        <p:attrNameLst>
                                          <p:attrName>style.visibility</p:attrName>
                                        </p:attrNameLst>
                                      </p:cBhvr>
                                      <p:to>
                                        <p:strVal val="visible"/>
                                      </p:to>
                                    </p:set>
                                    <p:anim calcmode="lin" valueType="num">
                                      <p:cBhvr additive="base">
                                        <p:cTn id="34" dur="500" fill="hold"/>
                                        <p:tgtEl>
                                          <p:spTgt spid="17"/>
                                        </p:tgtEl>
                                        <p:attrNameLst>
                                          <p:attrName>ppt_x</p:attrName>
                                        </p:attrNameLst>
                                      </p:cBhvr>
                                      <p:tavLst>
                                        <p:tav tm="0">
                                          <p:val>
                                            <p:strVal val="#ppt_x"/>
                                          </p:val>
                                        </p:tav>
                                        <p:tav tm="100000">
                                          <p:val>
                                            <p:strVal val="#ppt_x"/>
                                          </p:val>
                                        </p:tav>
                                      </p:tavLst>
                                    </p:anim>
                                    <p:anim calcmode="lin" valueType="num">
                                      <p:cBhvr additive="base">
                                        <p:cTn id="35"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39"/>
                                        </p:tgtEl>
                                        <p:attrNameLst>
                                          <p:attrName>style.visibility</p:attrName>
                                        </p:attrNameLst>
                                      </p:cBhvr>
                                      <p:to>
                                        <p:strVal val="visible"/>
                                      </p:to>
                                    </p:set>
                                    <p:anim calcmode="lin" valueType="num">
                                      <p:cBhvr additive="base">
                                        <p:cTn id="40" dur="500" fill="hold"/>
                                        <p:tgtEl>
                                          <p:spTgt spid="39"/>
                                        </p:tgtEl>
                                        <p:attrNameLst>
                                          <p:attrName>ppt_x</p:attrName>
                                        </p:attrNameLst>
                                      </p:cBhvr>
                                      <p:tavLst>
                                        <p:tav tm="0">
                                          <p:val>
                                            <p:strVal val="#ppt_x"/>
                                          </p:val>
                                        </p:tav>
                                        <p:tav tm="100000">
                                          <p:val>
                                            <p:strVal val="#ppt_x"/>
                                          </p:val>
                                        </p:tav>
                                      </p:tavLst>
                                    </p:anim>
                                    <p:anim calcmode="lin" valueType="num">
                                      <p:cBhvr additive="base">
                                        <p:cTn id="41"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p:bldP spid="38" grpId="0"/>
      <p:bldP spid="3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8631" y="1412809"/>
            <a:ext cx="7886700" cy="4883060"/>
          </a:xfrm>
        </p:spPr>
        <p:txBody>
          <a:bodyPr>
            <a:noAutofit/>
          </a:bodyPr>
          <a:lstStyle/>
          <a:p>
            <a:pPr marL="514350" indent="-514350">
              <a:buNone/>
            </a:pPr>
            <a:r>
              <a:rPr lang="en-US" sz="2400" dirty="0"/>
              <a:t>1. </a:t>
            </a:r>
            <a:r>
              <a:rPr lang="en-US" sz="2400" u="sng" dirty="0" err="1"/>
              <a:t>s_id</a:t>
            </a:r>
            <a:r>
              <a:rPr lang="en-US" sz="2400" dirty="0" err="1"/>
              <a:t>,s_name,</a:t>
            </a:r>
            <a:r>
              <a:rPr lang="en-US" sz="2400" b="1" dirty="0" err="1"/>
              <a:t>a_id</a:t>
            </a:r>
            <a:r>
              <a:rPr lang="en-US" sz="2400" dirty="0" err="1"/>
              <a:t>,</a:t>
            </a:r>
            <a:r>
              <a:rPr lang="en-US" sz="2400" b="1" dirty="0" err="1"/>
              <a:t>d_id</a:t>
            </a:r>
            <a:endParaRPr lang="en-US" sz="2400" b="1" dirty="0"/>
          </a:p>
          <a:p>
            <a:pPr marL="514350" indent="-514350">
              <a:buNone/>
            </a:pPr>
            <a:r>
              <a:rPr lang="en-US" sz="2400" dirty="0"/>
              <a:t>2. </a:t>
            </a:r>
            <a:r>
              <a:rPr lang="en-US" sz="2400" u="sng" dirty="0" err="1"/>
              <a:t>a_id</a:t>
            </a:r>
            <a:r>
              <a:rPr lang="en-US" sz="2400" dirty="0" err="1"/>
              <a:t>,city,country</a:t>
            </a:r>
            <a:endParaRPr lang="en-US" sz="2400" dirty="0"/>
          </a:p>
          <a:p>
            <a:pPr marL="514350" indent="-514350">
              <a:buNone/>
            </a:pPr>
            <a:r>
              <a:rPr lang="en-US" sz="2400" dirty="0"/>
              <a:t>3. </a:t>
            </a:r>
            <a:r>
              <a:rPr lang="en-US" sz="2400" b="1" u="sng" dirty="0" err="1"/>
              <a:t>s_id</a:t>
            </a:r>
            <a:r>
              <a:rPr lang="en-US" sz="2400" b="1" dirty="0" err="1"/>
              <a:t>,</a:t>
            </a:r>
            <a:r>
              <a:rPr lang="en-US" sz="2400" b="1" u="sng" dirty="0" err="1"/>
              <a:t>t_id</a:t>
            </a:r>
            <a:endParaRPr lang="en-US" sz="2400" b="1" u="sng" dirty="0"/>
          </a:p>
          <a:p>
            <a:pPr marL="514350" indent="-514350">
              <a:buNone/>
            </a:pPr>
            <a:r>
              <a:rPr lang="en-US" sz="2400" dirty="0"/>
              <a:t>4. </a:t>
            </a:r>
            <a:r>
              <a:rPr lang="en-US" sz="2400" u="sng" dirty="0" err="1"/>
              <a:t>d_id</a:t>
            </a:r>
            <a:r>
              <a:rPr lang="en-US" sz="2400" dirty="0"/>
              <a:t>, d_name, </a:t>
            </a:r>
            <a:r>
              <a:rPr lang="en-US" sz="2400" b="1" dirty="0" err="1"/>
              <a:t>t_id</a:t>
            </a:r>
            <a:endParaRPr lang="en-US" sz="2400" dirty="0"/>
          </a:p>
          <a:p>
            <a:pPr marL="514350" indent="-514350">
              <a:buNone/>
            </a:pPr>
            <a:r>
              <a:rPr lang="en-US" sz="2400" dirty="0"/>
              <a:t>5. </a:t>
            </a:r>
            <a:r>
              <a:rPr lang="en-US" sz="2400" u="sng" dirty="0" err="1"/>
              <a:t>t_id</a:t>
            </a:r>
            <a:r>
              <a:rPr lang="en-US" sz="2400" dirty="0"/>
              <a:t>, t_name,skill1, skill2, skill3, …, </a:t>
            </a:r>
            <a:r>
              <a:rPr lang="en-US" sz="2400" dirty="0" err="1"/>
              <a:t>skilln</a:t>
            </a:r>
            <a:r>
              <a:rPr lang="en-US" sz="2400" dirty="0"/>
              <a:t> </a:t>
            </a:r>
            <a:r>
              <a:rPr lang="en-US" sz="2400" i="1" dirty="0"/>
              <a:t>OR</a:t>
            </a:r>
          </a:p>
          <a:p>
            <a:pPr marL="514350" indent="-514350">
              <a:buNone/>
            </a:pPr>
            <a:r>
              <a:rPr lang="en-US" sz="2400" dirty="0"/>
              <a:t>    </a:t>
            </a:r>
            <a:r>
              <a:rPr lang="en-US" sz="2400" u="sng" dirty="0" err="1"/>
              <a:t>t_id</a:t>
            </a:r>
            <a:r>
              <a:rPr lang="en-US" sz="2400" dirty="0"/>
              <a:t>, </a:t>
            </a:r>
            <a:r>
              <a:rPr lang="en-US" sz="2400" dirty="0" err="1"/>
              <a:t>t_name,</a:t>
            </a:r>
            <a:r>
              <a:rPr lang="en-US" sz="2400" u="sng" dirty="0" err="1"/>
              <a:t>skill</a:t>
            </a:r>
            <a:r>
              <a:rPr lang="en-US" sz="2400" u="sng" dirty="0"/>
              <a:t> </a:t>
            </a:r>
            <a:r>
              <a:rPr lang="en-US" sz="2400" i="1" dirty="0"/>
              <a:t>OR</a:t>
            </a:r>
          </a:p>
          <a:p>
            <a:pPr marL="514350" indent="-514350">
              <a:buNone/>
            </a:pPr>
            <a:r>
              <a:rPr lang="en-US" sz="2400" dirty="0"/>
              <a:t>    create separate table for multi valued attribute</a:t>
            </a:r>
            <a:endParaRPr lang="en-US" sz="2400" b="1" dirty="0"/>
          </a:p>
          <a:p>
            <a:pPr marL="514350" indent="-514350">
              <a:buNone/>
            </a:pPr>
            <a:endParaRPr lang="en-US" sz="1600" b="1" dirty="0"/>
          </a:p>
        </p:txBody>
      </p:sp>
      <p:sp>
        <p:nvSpPr>
          <p:cNvPr id="6" name="Title 5"/>
          <p:cNvSpPr>
            <a:spLocks noGrp="1"/>
          </p:cNvSpPr>
          <p:nvPr>
            <p:ph type="title"/>
          </p:nvPr>
        </p:nvSpPr>
        <p:spPr/>
        <p:txBody>
          <a:bodyPr/>
          <a:lstStyle/>
          <a:p>
            <a:pPr algn="l"/>
            <a:r>
              <a:rPr lang="en-US" b="1" dirty="0">
                <a:solidFill>
                  <a:schemeClr val="tx1"/>
                </a:solidFill>
              </a:rPr>
              <a:t>Final Tables</a:t>
            </a:r>
            <a:endParaRPr lang="en-US" dirty="0"/>
          </a:p>
        </p:txBody>
      </p:sp>
      <p:sp>
        <p:nvSpPr>
          <p:cNvPr id="7" name="Slide Number Placeholder 6"/>
          <p:cNvSpPr>
            <a:spLocks noGrp="1"/>
          </p:cNvSpPr>
          <p:nvPr>
            <p:ph type="sldNum" sz="quarter" idx="12"/>
          </p:nvPr>
        </p:nvSpPr>
        <p:spPr/>
        <p:txBody>
          <a:bodyPr/>
          <a:lstStyle/>
          <a:p>
            <a:pPr>
              <a:defRPr/>
            </a:pPr>
            <a:fld id="{40C821F1-FB23-49D9-93EF-30BBB8C37E7C}" type="slidenum">
              <a:rPr lang="en-US" smtClean="0"/>
              <a:pPr>
                <a:defRPr/>
              </a:pPr>
              <a:t>18</a:t>
            </a:fld>
            <a:endParaRPr lang="en-US"/>
          </a:p>
        </p:txBody>
      </p:sp>
    </p:spTree>
    <p:extLst>
      <p:ext uri="{BB962C8B-B14F-4D97-AF65-F5344CB8AC3E}">
        <p14:creationId xmlns:p14="http://schemas.microsoft.com/office/powerpoint/2010/main" val="31154475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4D7B372-AB53-4BCB-ACC1-947008673AF2}" type="slidenum">
              <a:rPr lang="en-US" smtClean="0"/>
              <a:pPr/>
              <a:t>19</a:t>
            </a:fld>
            <a:endParaRPr lang="en-US" dirty="0"/>
          </a:p>
        </p:txBody>
      </p:sp>
      <p:sp>
        <p:nvSpPr>
          <p:cNvPr id="5" name="Content Placeholder 3"/>
          <p:cNvSpPr txBox="1">
            <a:spLocks/>
          </p:cNvSpPr>
          <p:nvPr/>
        </p:nvSpPr>
        <p:spPr>
          <a:xfrm>
            <a:off x="4572000" y="1600200"/>
            <a:ext cx="3581400" cy="4525963"/>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000" b="0" i="0" u="none" strike="noStrike" kern="1200" cap="none" spc="0" normalizeH="0" baseline="0" noProof="0" dirty="0">
                <a:ln>
                  <a:noFill/>
                </a:ln>
                <a:solidFill>
                  <a:schemeClr val="tx1">
                    <a:lumMod val="75000"/>
                    <a:lumOff val="25000"/>
                  </a:schemeClr>
                </a:solidFill>
                <a:effectLst/>
                <a:uLnTx/>
                <a:uFillTx/>
                <a:latin typeface="+mj-lt"/>
                <a:ea typeface="+mn-ea"/>
                <a:cs typeface="+mn-cs"/>
              </a:rPr>
              <a:t>  </a:t>
            </a:r>
          </a:p>
          <a:p>
            <a:pPr marL="342900" lvl="0" indent="-342900">
              <a:spcBef>
                <a:spcPct val="20000"/>
              </a:spcBef>
            </a:pPr>
            <a:endParaRPr kumimoji="0" lang="en-US" sz="2000" b="0" i="0" u="none" strike="noStrike" kern="1200" cap="none" spc="0" normalizeH="0" baseline="0" noProof="0" dirty="0">
              <a:ln>
                <a:noFill/>
              </a:ln>
              <a:solidFill>
                <a:schemeClr val="tx1">
                  <a:lumMod val="75000"/>
                  <a:lumOff val="25000"/>
                </a:schemeClr>
              </a:solidFill>
              <a:effectLst/>
              <a:uLnTx/>
              <a:uFillTx/>
              <a:latin typeface="+mj-lt"/>
              <a:ea typeface="+mn-ea"/>
              <a:cs typeface="+mn-cs"/>
            </a:endParaRPr>
          </a:p>
        </p:txBody>
      </p:sp>
      <p:sp>
        <p:nvSpPr>
          <p:cNvPr id="4" name="Content Placeholder 3"/>
          <p:cNvSpPr>
            <a:spLocks noGrp="1"/>
          </p:cNvSpPr>
          <p:nvPr>
            <p:ph sz="quarter" idx="1"/>
          </p:nvPr>
        </p:nvSpPr>
        <p:spPr/>
        <p:txBody>
          <a:bodyPr/>
          <a:lstStyle/>
          <a:p>
            <a:pPr marL="0" indent="0">
              <a:buNone/>
            </a:pPr>
            <a:r>
              <a:rPr lang="en-US" sz="3600" dirty="0">
                <a:solidFill>
                  <a:prstClr val="black">
                    <a:lumMod val="75000"/>
                    <a:lumOff val="25000"/>
                  </a:prstClr>
                </a:solidFill>
                <a:ea typeface="+mj-ea"/>
                <a:cs typeface="+mj-cs"/>
              </a:rPr>
              <a:t>			</a:t>
            </a:r>
          </a:p>
          <a:p>
            <a:pPr marL="0" indent="0">
              <a:buNone/>
            </a:pPr>
            <a:r>
              <a:rPr lang="en-US" sz="3600" dirty="0">
                <a:solidFill>
                  <a:prstClr val="black">
                    <a:lumMod val="75000"/>
                    <a:lumOff val="25000"/>
                  </a:prstClr>
                </a:solidFill>
                <a:ea typeface="+mj-ea"/>
                <a:cs typeface="+mj-cs"/>
              </a:rPr>
              <a:t>				</a:t>
            </a:r>
          </a:p>
          <a:p>
            <a:pPr marL="0" indent="0">
              <a:buNone/>
            </a:pPr>
            <a:r>
              <a:rPr lang="en-US" sz="3600" dirty="0">
                <a:solidFill>
                  <a:prstClr val="black">
                    <a:lumMod val="75000"/>
                    <a:lumOff val="25000"/>
                  </a:prstClr>
                </a:solidFill>
                <a:ea typeface="+mj-ea"/>
                <a:cs typeface="+mj-cs"/>
              </a:rPr>
              <a:t>			THANK YOU </a:t>
            </a:r>
            <a:br>
              <a:rPr lang="en-US" sz="3600" dirty="0">
                <a:solidFill>
                  <a:prstClr val="black">
                    <a:lumMod val="75000"/>
                    <a:lumOff val="25000"/>
                  </a:prstClr>
                </a:solidFill>
                <a:ea typeface="+mj-ea"/>
                <a:cs typeface="+mj-cs"/>
              </a:rPr>
            </a:br>
            <a:endParaRPr lang="en-US" dirty="0"/>
          </a:p>
        </p:txBody>
      </p:sp>
    </p:spTree>
    <p:extLst>
      <p:ext uri="{BB962C8B-B14F-4D97-AF65-F5344CB8AC3E}">
        <p14:creationId xmlns:p14="http://schemas.microsoft.com/office/powerpoint/2010/main" val="463916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200" b="1" dirty="0">
                <a:solidFill>
                  <a:schemeClr val="tx1">
                    <a:lumMod val="85000"/>
                    <a:lumOff val="15000"/>
                  </a:schemeClr>
                </a:solidFill>
              </a:rPr>
              <a:t>Learning Objectives</a:t>
            </a:r>
          </a:p>
        </p:txBody>
      </p:sp>
      <p:sp>
        <p:nvSpPr>
          <p:cNvPr id="4" name="Slide Number Placeholder 3"/>
          <p:cNvSpPr>
            <a:spLocks noGrp="1"/>
          </p:cNvSpPr>
          <p:nvPr>
            <p:ph type="sldNum" sz="quarter" idx="12"/>
          </p:nvPr>
        </p:nvSpPr>
        <p:spPr/>
        <p:txBody>
          <a:bodyPr/>
          <a:lstStyle/>
          <a:p>
            <a:fld id="{34D7B372-AB53-4BCB-ACC1-947008673AF2}" type="slidenum">
              <a:rPr lang="en-US" smtClean="0"/>
              <a:pPr/>
              <a:t>2</a:t>
            </a:fld>
            <a:endParaRPr lang="en-US" dirty="0"/>
          </a:p>
        </p:txBody>
      </p:sp>
      <p:sp>
        <p:nvSpPr>
          <p:cNvPr id="3" name="Content Placeholder 2"/>
          <p:cNvSpPr>
            <a:spLocks noGrp="1"/>
          </p:cNvSpPr>
          <p:nvPr>
            <p:ph sz="quarter" idx="1"/>
          </p:nvPr>
        </p:nvSpPr>
        <p:spPr>
          <a:xfrm>
            <a:off x="457200" y="1600200"/>
            <a:ext cx="8229600" cy="4724400"/>
          </a:xfrm>
        </p:spPr>
        <p:txBody>
          <a:bodyPr>
            <a:normAutofit/>
          </a:bodyPr>
          <a:lstStyle/>
          <a:p>
            <a:pPr>
              <a:buNone/>
            </a:pPr>
            <a:r>
              <a:rPr lang="en-US" dirty="0">
                <a:solidFill>
                  <a:schemeClr val="tx1">
                    <a:lumMod val="75000"/>
                    <a:lumOff val="25000"/>
                  </a:schemeClr>
                </a:solidFill>
              </a:rPr>
              <a:t>To know about:</a:t>
            </a:r>
          </a:p>
          <a:p>
            <a:r>
              <a:rPr lang="en-US" dirty="0">
                <a:solidFill>
                  <a:schemeClr val="tx1">
                    <a:lumMod val="75000"/>
                    <a:lumOff val="25000"/>
                  </a:schemeClr>
                </a:solidFill>
              </a:rPr>
              <a:t>Normalization</a:t>
            </a:r>
          </a:p>
          <a:p>
            <a:r>
              <a:rPr lang="en-US" dirty="0">
                <a:solidFill>
                  <a:schemeClr val="tx1">
                    <a:lumMod val="75000"/>
                    <a:lumOff val="25000"/>
                  </a:schemeClr>
                </a:solidFill>
              </a:rPr>
              <a:t>Anomalies</a:t>
            </a:r>
          </a:p>
          <a:p>
            <a:r>
              <a:rPr lang="en-US" dirty="0">
                <a:solidFill>
                  <a:schemeClr val="tx1">
                    <a:lumMod val="75000"/>
                    <a:lumOff val="25000"/>
                  </a:schemeClr>
                </a:solidFill>
              </a:rPr>
              <a:t>First Normal Form</a:t>
            </a:r>
          </a:p>
          <a:p>
            <a:r>
              <a:rPr lang="en-US" dirty="0">
                <a:solidFill>
                  <a:schemeClr val="tx1">
                    <a:lumMod val="75000"/>
                    <a:lumOff val="25000"/>
                  </a:schemeClr>
                </a:solidFill>
              </a:rPr>
              <a:t>Second Normal Form</a:t>
            </a:r>
          </a:p>
          <a:p>
            <a:r>
              <a:rPr lang="en-US" dirty="0">
                <a:solidFill>
                  <a:schemeClr val="tx1">
                    <a:lumMod val="75000"/>
                    <a:lumOff val="25000"/>
                  </a:schemeClr>
                </a:solidFill>
              </a:rPr>
              <a:t>Third Normal Form</a:t>
            </a:r>
          </a:p>
          <a:p>
            <a:r>
              <a:rPr lang="en-US" dirty="0">
                <a:solidFill>
                  <a:schemeClr val="tx1">
                    <a:lumMod val="75000"/>
                    <a:lumOff val="25000"/>
                  </a:schemeClr>
                </a:solidFill>
              </a:rPr>
              <a:t>Other Normal Forms</a:t>
            </a:r>
          </a:p>
          <a:p>
            <a:r>
              <a:rPr lang="en-US" dirty="0">
                <a:solidFill>
                  <a:schemeClr val="tx1">
                    <a:lumMod val="75000"/>
                    <a:lumOff val="25000"/>
                  </a:schemeClr>
                </a:solidFill>
              </a:rPr>
              <a:t>Example</a:t>
            </a:r>
          </a:p>
          <a:p>
            <a:pPr marL="0" indent="0">
              <a:buNone/>
            </a:pPr>
            <a:r>
              <a:rPr lang="en-US" dirty="0">
                <a:solidFill>
                  <a:schemeClr val="tx1">
                    <a:lumMod val="85000"/>
                    <a:lumOff val="15000"/>
                  </a:schemeClr>
                </a:solidFill>
              </a:rPr>
              <a:t>		  </a:t>
            </a:r>
          </a:p>
          <a:p>
            <a:pPr>
              <a:buNone/>
            </a:pPr>
            <a:endParaRPr lang="en-US" sz="3600" dirty="0">
              <a:solidFill>
                <a:schemeClr val="tx1"/>
              </a:solidFill>
            </a:endParaRPr>
          </a:p>
          <a:p>
            <a:pPr>
              <a:buFont typeface="Wingdings" pitchFamily="2" charset="2"/>
              <a:buChar char="Ø"/>
            </a:pPr>
            <a:endParaRPr lang="en-US" sz="3600" dirty="0">
              <a:solidFill>
                <a:schemeClr val="tx1">
                  <a:lumMod val="75000"/>
                  <a:lumOff val="2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200" b="1" dirty="0">
                <a:solidFill>
                  <a:schemeClr val="tx1"/>
                </a:solidFill>
              </a:rPr>
              <a:t>Normalization</a:t>
            </a:r>
          </a:p>
        </p:txBody>
      </p:sp>
      <p:sp>
        <p:nvSpPr>
          <p:cNvPr id="4" name="Slide Number Placeholder 3"/>
          <p:cNvSpPr>
            <a:spLocks noGrp="1"/>
          </p:cNvSpPr>
          <p:nvPr>
            <p:ph type="sldNum" sz="quarter" idx="12"/>
          </p:nvPr>
        </p:nvSpPr>
        <p:spPr/>
        <p:txBody>
          <a:bodyPr/>
          <a:lstStyle/>
          <a:p>
            <a:fld id="{34D7B372-AB53-4BCB-ACC1-947008673AF2}" type="slidenum">
              <a:rPr lang="en-US" smtClean="0"/>
              <a:pPr/>
              <a:t>3</a:t>
            </a:fld>
            <a:endParaRPr lang="en-US" dirty="0"/>
          </a:p>
        </p:txBody>
      </p:sp>
      <p:sp>
        <p:nvSpPr>
          <p:cNvPr id="3" name="Content Placeholder 2"/>
          <p:cNvSpPr>
            <a:spLocks noGrp="1"/>
          </p:cNvSpPr>
          <p:nvPr>
            <p:ph sz="quarter" idx="1"/>
          </p:nvPr>
        </p:nvSpPr>
        <p:spPr/>
        <p:txBody>
          <a:bodyPr>
            <a:noAutofit/>
          </a:bodyPr>
          <a:lstStyle/>
          <a:p>
            <a:pPr marL="0" indent="0">
              <a:buNone/>
            </a:pPr>
            <a:r>
              <a:rPr lang="en-US" sz="2400" b="1" i="1" dirty="0"/>
              <a:t>Normalization </a:t>
            </a:r>
            <a:r>
              <a:rPr lang="en-US" sz="2400" dirty="0"/>
              <a:t>is a method for organizing data elements in a database into tables.</a:t>
            </a:r>
          </a:p>
          <a:p>
            <a:pPr marL="0" indent="0">
              <a:buNone/>
            </a:pPr>
            <a:endParaRPr lang="en-US" sz="2000" dirty="0"/>
          </a:p>
          <a:p>
            <a:pPr marL="0" lvl="0" indent="0">
              <a:buClr>
                <a:srgbClr val="D16349"/>
              </a:buClr>
              <a:buNone/>
            </a:pPr>
            <a:r>
              <a:rPr lang="en-US" sz="2400" u="sng" dirty="0">
                <a:solidFill>
                  <a:prstClr val="black"/>
                </a:solidFill>
              </a:rPr>
              <a:t>Advantages</a:t>
            </a:r>
          </a:p>
          <a:p>
            <a:pPr lvl="0">
              <a:buClr>
                <a:srgbClr val="D16349"/>
              </a:buClr>
            </a:pPr>
            <a:r>
              <a:rPr lang="en-US" sz="2400" dirty="0">
                <a:solidFill>
                  <a:prstClr val="black"/>
                </a:solidFill>
              </a:rPr>
              <a:t>Flexibility-&gt;Structure supports many ways to look at the data</a:t>
            </a:r>
          </a:p>
          <a:p>
            <a:pPr lvl="0">
              <a:buClr>
                <a:srgbClr val="D16349"/>
              </a:buClr>
            </a:pPr>
            <a:r>
              <a:rPr lang="en-US" sz="2400" dirty="0">
                <a:solidFill>
                  <a:prstClr val="black"/>
                </a:solidFill>
              </a:rPr>
              <a:t>Data Integrity-&gt;Modification of anomalies( Deletion, Insertion, Update)</a:t>
            </a:r>
          </a:p>
          <a:p>
            <a:pPr lvl="0">
              <a:buClr>
                <a:srgbClr val="D16349"/>
              </a:buClr>
            </a:pPr>
            <a:r>
              <a:rPr lang="en-US" sz="2400" dirty="0">
                <a:solidFill>
                  <a:prstClr val="black"/>
                </a:solidFill>
              </a:rPr>
              <a:t>Efficiency-&gt;Eliminate redundant data and save space</a:t>
            </a:r>
          </a:p>
          <a:p>
            <a:pPr lvl="0">
              <a:buClr>
                <a:srgbClr val="D16349"/>
              </a:buClr>
            </a:pPr>
            <a:endParaRPr lang="en-US" sz="2400" dirty="0">
              <a:solidFill>
                <a:prstClr val="black"/>
              </a:solidFill>
            </a:endParaRPr>
          </a:p>
          <a:p>
            <a:pPr lvl="0">
              <a:buClr>
                <a:srgbClr val="D16349"/>
              </a:buClr>
            </a:pPr>
            <a:endParaRPr lang="en-US" altLang="en-US" sz="2400" dirty="0">
              <a:solidFill>
                <a:prstClr val="black">
                  <a:lumMod val="75000"/>
                  <a:lumOff val="25000"/>
                </a:prstClr>
              </a:solidFill>
            </a:endParaRPr>
          </a:p>
          <a:p>
            <a:pPr marL="0" indent="0">
              <a:buNone/>
            </a:pPr>
            <a:endParaRPr lang="en-US" sz="1100" dirty="0"/>
          </a:p>
          <a:p>
            <a:pPr marL="0" indent="0">
              <a:buNone/>
            </a:pPr>
            <a:endParaRPr lang="en-US" sz="1100" dirty="0"/>
          </a:p>
          <a:p>
            <a:endParaRPr lang="en-US" altLang="en-US" sz="3200" dirty="0">
              <a:solidFill>
                <a:schemeClr val="tx1">
                  <a:lumMod val="75000"/>
                  <a:lumOff val="25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200" b="1" dirty="0">
                <a:solidFill>
                  <a:schemeClr val="tx1"/>
                </a:solidFill>
              </a:rPr>
              <a:t>Anomaly</a:t>
            </a:r>
          </a:p>
        </p:txBody>
      </p:sp>
      <p:sp>
        <p:nvSpPr>
          <p:cNvPr id="4" name="Slide Number Placeholder 3"/>
          <p:cNvSpPr>
            <a:spLocks noGrp="1"/>
          </p:cNvSpPr>
          <p:nvPr>
            <p:ph type="sldNum" sz="quarter" idx="12"/>
          </p:nvPr>
        </p:nvSpPr>
        <p:spPr/>
        <p:txBody>
          <a:bodyPr/>
          <a:lstStyle/>
          <a:p>
            <a:fld id="{34D7B372-AB53-4BCB-ACC1-947008673AF2}" type="slidenum">
              <a:rPr lang="en-US" smtClean="0"/>
              <a:pPr/>
              <a:t>4</a:t>
            </a:fld>
            <a:endParaRPr lang="en-US" dirty="0"/>
          </a:p>
        </p:txBody>
      </p:sp>
      <p:sp>
        <p:nvSpPr>
          <p:cNvPr id="3" name="Content Placeholder 2"/>
          <p:cNvSpPr>
            <a:spLocks noGrp="1"/>
          </p:cNvSpPr>
          <p:nvPr>
            <p:ph sz="quarter" idx="1"/>
          </p:nvPr>
        </p:nvSpPr>
        <p:spPr/>
        <p:txBody>
          <a:bodyPr>
            <a:noAutofit/>
          </a:bodyPr>
          <a:lstStyle/>
          <a:p>
            <a:pPr marL="0" indent="0">
              <a:buNone/>
            </a:pPr>
            <a:r>
              <a:rPr lang="en-US" sz="2800" b="1" i="1" dirty="0"/>
              <a:t>Anomaly</a:t>
            </a:r>
          </a:p>
          <a:p>
            <a:pPr marL="0" indent="0">
              <a:buNone/>
            </a:pPr>
            <a:r>
              <a:rPr lang="en-US" sz="2400" dirty="0"/>
              <a:t>An error or inconsistency that may result when a user attempts to update a table that contains redundant data.</a:t>
            </a:r>
          </a:p>
          <a:p>
            <a:pPr marL="0" indent="0">
              <a:buNone/>
            </a:pPr>
            <a:r>
              <a:rPr lang="en-US" sz="2400" dirty="0"/>
              <a:t>There are three types of Anomaly – </a:t>
            </a:r>
          </a:p>
          <a:p>
            <a:pPr marL="0" indent="0">
              <a:buNone/>
            </a:pPr>
            <a:r>
              <a:rPr lang="en-US" sz="2400" b="1" dirty="0"/>
              <a:t>1. Insertion Anomaly</a:t>
            </a:r>
          </a:p>
          <a:p>
            <a:pPr marL="0" indent="0">
              <a:buNone/>
            </a:pPr>
            <a:r>
              <a:rPr lang="en-US" sz="2400" b="1" dirty="0"/>
              <a:t>2. Deletion Anomaly </a:t>
            </a:r>
          </a:p>
          <a:p>
            <a:pPr marL="0" indent="0">
              <a:buNone/>
            </a:pPr>
            <a:r>
              <a:rPr lang="en-US" sz="2400" b="1" dirty="0"/>
              <a:t>3. Modification Anomaly</a:t>
            </a:r>
          </a:p>
          <a:p>
            <a:endParaRPr lang="en-US" altLang="en-US" sz="2400" dirty="0">
              <a:solidFill>
                <a:schemeClr val="tx1">
                  <a:lumMod val="75000"/>
                  <a:lumOff val="25000"/>
                </a:schemeClr>
              </a:solidFill>
            </a:endParaRPr>
          </a:p>
        </p:txBody>
      </p:sp>
    </p:spTree>
    <p:extLst>
      <p:ext uri="{BB962C8B-B14F-4D97-AF65-F5344CB8AC3E}">
        <p14:creationId xmlns:p14="http://schemas.microsoft.com/office/powerpoint/2010/main" val="3894162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200" b="1" dirty="0">
                <a:solidFill>
                  <a:schemeClr val="tx1"/>
                </a:solidFill>
              </a:rPr>
              <a:t>Insertion Anomaly</a:t>
            </a:r>
          </a:p>
        </p:txBody>
      </p:sp>
      <p:sp>
        <p:nvSpPr>
          <p:cNvPr id="4" name="Slide Number Placeholder 3"/>
          <p:cNvSpPr>
            <a:spLocks noGrp="1"/>
          </p:cNvSpPr>
          <p:nvPr>
            <p:ph type="sldNum" sz="quarter" idx="12"/>
          </p:nvPr>
        </p:nvSpPr>
        <p:spPr/>
        <p:txBody>
          <a:bodyPr/>
          <a:lstStyle/>
          <a:p>
            <a:fld id="{34D7B372-AB53-4BCB-ACC1-947008673AF2}" type="slidenum">
              <a:rPr lang="en-US" smtClean="0"/>
              <a:pPr/>
              <a:t>5</a:t>
            </a:fld>
            <a:endParaRPr lang="en-US" dirty="0"/>
          </a:p>
        </p:txBody>
      </p:sp>
      <p:sp>
        <p:nvSpPr>
          <p:cNvPr id="8" name="Content Placeholder 7"/>
          <p:cNvSpPr>
            <a:spLocks noGrp="1"/>
          </p:cNvSpPr>
          <p:nvPr>
            <p:ph sz="half" idx="1"/>
          </p:nvPr>
        </p:nvSpPr>
        <p:spPr/>
        <p:txBody>
          <a:bodyPr>
            <a:normAutofit fontScale="92500" lnSpcReduction="20000"/>
          </a:bodyPr>
          <a:lstStyle/>
          <a:p>
            <a:r>
              <a:rPr lang="en-US" dirty="0"/>
              <a:t>An insertion anomaly is the </a:t>
            </a:r>
            <a:r>
              <a:rPr lang="en-US" dirty="0">
                <a:highlight>
                  <a:srgbClr val="FFFF00"/>
                </a:highlight>
              </a:rPr>
              <a:t>inability to add data to the database due to absence of other data</a:t>
            </a:r>
            <a:r>
              <a:rPr lang="en-US" dirty="0"/>
              <a:t>. For example, assume </a:t>
            </a:r>
            <a:r>
              <a:rPr lang="en-US" dirty="0" err="1"/>
              <a:t>Student_Group</a:t>
            </a:r>
            <a:r>
              <a:rPr lang="en-US" dirty="0"/>
              <a:t> is defined so that null values are not allowed. If a new employee is hired but not immediately assigned to a </a:t>
            </a:r>
            <a:r>
              <a:rPr lang="en-US" dirty="0" err="1"/>
              <a:t>Student_Group</a:t>
            </a:r>
            <a:r>
              <a:rPr lang="en-US" dirty="0"/>
              <a:t> then this employee could not be entered into the database. This results in database inconsistencies due to omission. </a:t>
            </a:r>
          </a:p>
          <a:p>
            <a:endParaRPr lang="en-US" dirty="0"/>
          </a:p>
          <a:p>
            <a:pPr>
              <a:buNone/>
            </a:pPr>
            <a:endParaRPr lang="en-US" dirty="0"/>
          </a:p>
        </p:txBody>
      </p:sp>
      <p:pic>
        <p:nvPicPr>
          <p:cNvPr id="1029" name="Picture 5" descr="C:\Users\user pc\Desktop\paper\3.PNG"/>
          <p:cNvPicPr>
            <a:picLocks noGrp="1" noChangeAspect="1" noChangeArrowheads="1"/>
          </p:cNvPicPr>
          <p:nvPr>
            <p:ph sz="half" idx="2"/>
          </p:nvPr>
        </p:nvPicPr>
        <p:blipFill>
          <a:blip r:embed="rId2"/>
          <a:srcRect/>
          <a:stretch>
            <a:fillRect/>
          </a:stretch>
        </p:blipFill>
        <p:spPr bwMode="auto">
          <a:xfrm>
            <a:off x="4601979" y="1768839"/>
            <a:ext cx="4347149" cy="4062335"/>
          </a:xfrm>
          <a:prstGeom prst="rect">
            <a:avLst/>
          </a:prstGeom>
          <a:noFill/>
        </p:spPr>
      </p:pic>
    </p:spTree>
    <p:extLst>
      <p:ext uri="{BB962C8B-B14F-4D97-AF65-F5344CB8AC3E}">
        <p14:creationId xmlns:p14="http://schemas.microsoft.com/office/powerpoint/2010/main" val="3894162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200" b="1" dirty="0">
                <a:solidFill>
                  <a:schemeClr val="tx1"/>
                </a:solidFill>
              </a:rPr>
              <a:t>Modification Anomaly</a:t>
            </a:r>
          </a:p>
        </p:txBody>
      </p:sp>
      <p:sp>
        <p:nvSpPr>
          <p:cNvPr id="4" name="Slide Number Placeholder 3"/>
          <p:cNvSpPr>
            <a:spLocks noGrp="1"/>
          </p:cNvSpPr>
          <p:nvPr>
            <p:ph type="sldNum" sz="quarter" idx="12"/>
          </p:nvPr>
        </p:nvSpPr>
        <p:spPr/>
        <p:txBody>
          <a:bodyPr/>
          <a:lstStyle/>
          <a:p>
            <a:fld id="{34D7B372-AB53-4BCB-ACC1-947008673AF2}" type="slidenum">
              <a:rPr lang="en-US" smtClean="0"/>
              <a:pPr/>
              <a:t>6</a:t>
            </a:fld>
            <a:endParaRPr lang="en-US" dirty="0"/>
          </a:p>
        </p:txBody>
      </p:sp>
      <p:sp>
        <p:nvSpPr>
          <p:cNvPr id="8" name="Content Placeholder 7"/>
          <p:cNvSpPr>
            <a:spLocks noGrp="1"/>
          </p:cNvSpPr>
          <p:nvPr>
            <p:ph sz="half" idx="1"/>
          </p:nvPr>
        </p:nvSpPr>
        <p:spPr/>
        <p:txBody>
          <a:bodyPr>
            <a:normAutofit fontScale="77500" lnSpcReduction="20000"/>
          </a:bodyPr>
          <a:lstStyle/>
          <a:p>
            <a:r>
              <a:rPr lang="en-US" dirty="0"/>
              <a:t>An update anomaly is a data inconsistency that results from data redundancy and a partial update. For example, each employee in a company has a department associated with them as well as the student group they participate in.</a:t>
            </a:r>
          </a:p>
          <a:p>
            <a:r>
              <a:rPr lang="en-US" dirty="0"/>
              <a:t>If A. </a:t>
            </a:r>
            <a:r>
              <a:rPr lang="en-US" dirty="0" err="1"/>
              <a:t>Bruchs</a:t>
            </a:r>
            <a:r>
              <a:rPr lang="en-US" dirty="0"/>
              <a:t>’ department is an error it must be updated at least 2 times or there will be inconsistent data in the database. </a:t>
            </a:r>
            <a:r>
              <a:rPr lang="en-US"/>
              <a:t>If the user performing the update does not realize the data is stored redundantly the update will not be done properly. </a:t>
            </a:r>
            <a:endParaRPr lang="en-US" dirty="0"/>
          </a:p>
          <a:p>
            <a:endParaRPr lang="en-US" dirty="0"/>
          </a:p>
          <a:p>
            <a:pPr>
              <a:buNone/>
            </a:pPr>
            <a:endParaRPr lang="en-US" dirty="0"/>
          </a:p>
        </p:txBody>
      </p:sp>
      <p:pic>
        <p:nvPicPr>
          <p:cNvPr id="1029" name="Picture 5" descr="C:\Users\user pc\Desktop\paper\3.PNG"/>
          <p:cNvPicPr>
            <a:picLocks noGrp="1" noChangeAspect="1" noChangeArrowheads="1"/>
          </p:cNvPicPr>
          <p:nvPr>
            <p:ph sz="half" idx="2"/>
          </p:nvPr>
        </p:nvPicPr>
        <p:blipFill>
          <a:blip r:embed="rId2"/>
          <a:srcRect/>
          <a:stretch>
            <a:fillRect/>
          </a:stretch>
        </p:blipFill>
        <p:spPr bwMode="auto">
          <a:xfrm>
            <a:off x="4601979" y="1768839"/>
            <a:ext cx="4347149" cy="4062335"/>
          </a:xfrm>
          <a:prstGeom prst="rect">
            <a:avLst/>
          </a:prstGeom>
          <a:noFill/>
        </p:spPr>
      </p:pic>
    </p:spTree>
    <p:extLst>
      <p:ext uri="{BB962C8B-B14F-4D97-AF65-F5344CB8AC3E}">
        <p14:creationId xmlns:p14="http://schemas.microsoft.com/office/powerpoint/2010/main" val="3894162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200" b="1" dirty="0">
                <a:solidFill>
                  <a:schemeClr val="tx1"/>
                </a:solidFill>
              </a:rPr>
              <a:t>Deletion Anomaly</a:t>
            </a:r>
          </a:p>
        </p:txBody>
      </p:sp>
      <p:sp>
        <p:nvSpPr>
          <p:cNvPr id="4" name="Slide Number Placeholder 3"/>
          <p:cNvSpPr>
            <a:spLocks noGrp="1"/>
          </p:cNvSpPr>
          <p:nvPr>
            <p:ph type="sldNum" sz="quarter" idx="12"/>
          </p:nvPr>
        </p:nvSpPr>
        <p:spPr/>
        <p:txBody>
          <a:bodyPr/>
          <a:lstStyle/>
          <a:p>
            <a:fld id="{34D7B372-AB53-4BCB-ACC1-947008673AF2}" type="slidenum">
              <a:rPr lang="en-US" smtClean="0"/>
              <a:pPr/>
              <a:t>7</a:t>
            </a:fld>
            <a:endParaRPr lang="en-US" dirty="0"/>
          </a:p>
        </p:txBody>
      </p:sp>
      <p:sp>
        <p:nvSpPr>
          <p:cNvPr id="8" name="Content Placeholder 7"/>
          <p:cNvSpPr>
            <a:spLocks noGrp="1"/>
          </p:cNvSpPr>
          <p:nvPr>
            <p:ph sz="half" idx="1"/>
          </p:nvPr>
        </p:nvSpPr>
        <p:spPr/>
        <p:txBody>
          <a:bodyPr>
            <a:normAutofit fontScale="85000" lnSpcReduction="10000"/>
          </a:bodyPr>
          <a:lstStyle/>
          <a:p>
            <a:r>
              <a:rPr lang="en-US" dirty="0"/>
              <a:t>A deletion anomaly is the unintended loss of data due to deletion of other data. For example, if the student group Beta Alpha Psi disbanded and was deleted from the table above, J. Longfellow and the Accounting department would cease to exist. This results in database inconsistencies and is an example of how combining information that does not really belong together into one table can cause problems</a:t>
            </a:r>
          </a:p>
          <a:p>
            <a:pPr>
              <a:buNone/>
            </a:pPr>
            <a:endParaRPr lang="en-US" dirty="0"/>
          </a:p>
        </p:txBody>
      </p:sp>
      <p:pic>
        <p:nvPicPr>
          <p:cNvPr id="1029" name="Picture 5" descr="C:\Users\user pc\Desktop\paper\3.PNG"/>
          <p:cNvPicPr>
            <a:picLocks noGrp="1" noChangeAspect="1" noChangeArrowheads="1"/>
          </p:cNvPicPr>
          <p:nvPr>
            <p:ph sz="half" idx="2"/>
          </p:nvPr>
        </p:nvPicPr>
        <p:blipFill>
          <a:blip r:embed="rId2"/>
          <a:srcRect/>
          <a:stretch>
            <a:fillRect/>
          </a:stretch>
        </p:blipFill>
        <p:spPr bwMode="auto">
          <a:xfrm>
            <a:off x="4601979" y="1768839"/>
            <a:ext cx="4347149" cy="4062335"/>
          </a:xfrm>
          <a:prstGeom prst="rect">
            <a:avLst/>
          </a:prstGeom>
          <a:noFill/>
        </p:spPr>
      </p:pic>
    </p:spTree>
    <p:extLst>
      <p:ext uri="{BB962C8B-B14F-4D97-AF65-F5344CB8AC3E}">
        <p14:creationId xmlns:p14="http://schemas.microsoft.com/office/powerpoint/2010/main" val="3894162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200" b="1" dirty="0">
                <a:solidFill>
                  <a:schemeClr val="tx1"/>
                </a:solidFill>
              </a:rPr>
              <a:t>Normal Form</a:t>
            </a:r>
          </a:p>
        </p:txBody>
      </p:sp>
      <p:sp>
        <p:nvSpPr>
          <p:cNvPr id="4" name="Slide Number Placeholder 3"/>
          <p:cNvSpPr>
            <a:spLocks noGrp="1"/>
          </p:cNvSpPr>
          <p:nvPr>
            <p:ph type="sldNum" sz="quarter" idx="12"/>
          </p:nvPr>
        </p:nvSpPr>
        <p:spPr/>
        <p:txBody>
          <a:bodyPr/>
          <a:lstStyle/>
          <a:p>
            <a:fld id="{34D7B372-AB53-4BCB-ACC1-947008673AF2}" type="slidenum">
              <a:rPr lang="en-US" smtClean="0"/>
              <a:pPr/>
              <a:t>8</a:t>
            </a:fld>
            <a:endParaRPr lang="en-US" dirty="0"/>
          </a:p>
        </p:txBody>
      </p:sp>
      <p:sp>
        <p:nvSpPr>
          <p:cNvPr id="3" name="Content Placeholder 2"/>
          <p:cNvSpPr>
            <a:spLocks noGrp="1"/>
          </p:cNvSpPr>
          <p:nvPr>
            <p:ph sz="quarter" idx="1"/>
          </p:nvPr>
        </p:nvSpPr>
        <p:spPr/>
        <p:txBody>
          <a:bodyPr>
            <a:noAutofit/>
          </a:bodyPr>
          <a:lstStyle/>
          <a:p>
            <a:pPr lvl="0">
              <a:buClr>
                <a:srgbClr val="D16349"/>
              </a:buClr>
            </a:pPr>
            <a:r>
              <a:rPr lang="en-US" dirty="0">
                <a:solidFill>
                  <a:prstClr val="black">
                    <a:lumMod val="75000"/>
                    <a:lumOff val="25000"/>
                  </a:prstClr>
                </a:solidFill>
              </a:rPr>
              <a:t>First Normal Form</a:t>
            </a:r>
          </a:p>
          <a:p>
            <a:pPr lvl="0">
              <a:buClr>
                <a:srgbClr val="D16349"/>
              </a:buClr>
            </a:pPr>
            <a:r>
              <a:rPr lang="en-US" dirty="0">
                <a:solidFill>
                  <a:prstClr val="black">
                    <a:lumMod val="75000"/>
                    <a:lumOff val="25000"/>
                  </a:prstClr>
                </a:solidFill>
              </a:rPr>
              <a:t>Second Normal Form</a:t>
            </a:r>
          </a:p>
          <a:p>
            <a:pPr lvl="0">
              <a:buClr>
                <a:srgbClr val="D16349"/>
              </a:buClr>
            </a:pPr>
            <a:r>
              <a:rPr lang="en-US" dirty="0">
                <a:solidFill>
                  <a:prstClr val="black">
                    <a:lumMod val="75000"/>
                    <a:lumOff val="25000"/>
                  </a:prstClr>
                </a:solidFill>
              </a:rPr>
              <a:t>Third Normal Form</a:t>
            </a:r>
          </a:p>
          <a:p>
            <a:pPr marL="0" lvl="0" indent="0">
              <a:buClr>
                <a:srgbClr val="D16349"/>
              </a:buClr>
              <a:buNone/>
            </a:pPr>
            <a:r>
              <a:rPr lang="en-US" dirty="0">
                <a:solidFill>
                  <a:prstClr val="black">
                    <a:lumMod val="85000"/>
                    <a:lumOff val="15000"/>
                  </a:prstClr>
                </a:solidFill>
              </a:rPr>
              <a:t>		  </a:t>
            </a:r>
          </a:p>
          <a:p>
            <a:endParaRPr lang="en-US" altLang="en-US" sz="2400" dirty="0">
              <a:solidFill>
                <a:schemeClr val="tx1">
                  <a:lumMod val="75000"/>
                  <a:lumOff val="25000"/>
                </a:schemeClr>
              </a:solidFill>
            </a:endParaRPr>
          </a:p>
        </p:txBody>
      </p:sp>
    </p:spTree>
    <p:extLst>
      <p:ext uri="{BB962C8B-B14F-4D97-AF65-F5344CB8AC3E}">
        <p14:creationId xmlns:p14="http://schemas.microsoft.com/office/powerpoint/2010/main" val="3397261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334559"/>
            <a:ext cx="7886700" cy="2577874"/>
          </a:xfrm>
        </p:spPr>
        <p:txBody>
          <a:bodyPr>
            <a:normAutofit fontScale="40000" lnSpcReduction="20000"/>
          </a:bodyPr>
          <a:lstStyle/>
          <a:p>
            <a:pPr>
              <a:buFontTx/>
              <a:buChar char="-"/>
            </a:pPr>
            <a:endParaRPr lang="en-US" sz="8600" dirty="0"/>
          </a:p>
          <a:p>
            <a:pPr marL="0" indent="0">
              <a:buNone/>
            </a:pPr>
            <a:r>
              <a:rPr lang="en-US" sz="8600" b="1" i="1" dirty="0"/>
              <a:t>First Normal Form (1NF)</a:t>
            </a:r>
          </a:p>
          <a:p>
            <a:pPr marL="0" indent="0">
              <a:buNone/>
            </a:pPr>
            <a:r>
              <a:rPr lang="en-US" altLang="zh-TW" sz="8600" dirty="0"/>
              <a:t>A relation is in 1NF if each attribute contains only one value (not a set of values)</a:t>
            </a:r>
          </a:p>
          <a:p>
            <a:pPr marL="0" indent="0">
              <a:buNone/>
            </a:pPr>
            <a:endParaRPr lang="en-US" dirty="0"/>
          </a:p>
          <a:p>
            <a:pPr marL="0" indent="0">
              <a:buNone/>
            </a:pPr>
            <a:endParaRPr lang="en-US" dirty="0"/>
          </a:p>
          <a:p>
            <a:pPr marL="0" indent="0">
              <a:buNone/>
            </a:pPr>
            <a:endParaRPr lang="en-US" dirty="0"/>
          </a:p>
        </p:txBody>
      </p:sp>
      <p:sp>
        <p:nvSpPr>
          <p:cNvPr id="5" name="Title 4"/>
          <p:cNvSpPr>
            <a:spLocks noGrp="1"/>
          </p:cNvSpPr>
          <p:nvPr>
            <p:ph type="title"/>
          </p:nvPr>
        </p:nvSpPr>
        <p:spPr/>
        <p:txBody>
          <a:bodyPr/>
          <a:lstStyle/>
          <a:p>
            <a:pPr algn="l"/>
            <a:r>
              <a:rPr lang="en-US" b="1" dirty="0">
                <a:solidFill>
                  <a:schemeClr val="tx1"/>
                </a:solidFill>
              </a:rPr>
              <a:t>First Normal Form</a:t>
            </a:r>
          </a:p>
        </p:txBody>
      </p:sp>
      <p:sp>
        <p:nvSpPr>
          <p:cNvPr id="6" name="Slide Number Placeholder 5"/>
          <p:cNvSpPr>
            <a:spLocks noGrp="1"/>
          </p:cNvSpPr>
          <p:nvPr>
            <p:ph type="sldNum" sz="quarter" idx="12"/>
          </p:nvPr>
        </p:nvSpPr>
        <p:spPr/>
        <p:txBody>
          <a:bodyPr/>
          <a:lstStyle/>
          <a:p>
            <a:pPr>
              <a:defRPr/>
            </a:pPr>
            <a:fld id="{40C821F1-FB23-49D9-93EF-30BBB8C37E7C}" type="slidenum">
              <a:rPr lang="en-US" smtClean="0"/>
              <a:pPr>
                <a:defRPr/>
              </a:pPr>
              <a:t>9</a:t>
            </a:fld>
            <a:endParaRPr lang="en-US"/>
          </a:p>
        </p:txBody>
      </p:sp>
      <p:graphicFrame>
        <p:nvGraphicFramePr>
          <p:cNvPr id="7" name="Table 6"/>
          <p:cNvGraphicFramePr>
            <a:graphicFrameLocks noGrp="1"/>
          </p:cNvGraphicFramePr>
          <p:nvPr/>
        </p:nvGraphicFramePr>
        <p:xfrm>
          <a:off x="204866" y="3690496"/>
          <a:ext cx="2988039" cy="1483360"/>
        </p:xfrm>
        <a:graphic>
          <a:graphicData uri="http://schemas.openxmlformats.org/drawingml/2006/table">
            <a:tbl>
              <a:tblPr firstRow="1" bandRow="1">
                <a:tableStyleId>{F5AB1C69-6EDB-4FF4-983F-18BD219EF322}</a:tableStyleId>
              </a:tblPr>
              <a:tblGrid>
                <a:gridCol w="964367">
                  <a:extLst>
                    <a:ext uri="{9D8B030D-6E8A-4147-A177-3AD203B41FA5}">
                      <a16:colId xmlns:a16="http://schemas.microsoft.com/office/drawing/2014/main" val="20000"/>
                    </a:ext>
                  </a:extLst>
                </a:gridCol>
                <a:gridCol w="2023672">
                  <a:extLst>
                    <a:ext uri="{9D8B030D-6E8A-4147-A177-3AD203B41FA5}">
                      <a16:colId xmlns:a16="http://schemas.microsoft.com/office/drawing/2014/main" val="20001"/>
                    </a:ext>
                  </a:extLst>
                </a:gridCol>
              </a:tblGrid>
              <a:tr h="370840">
                <a:tc>
                  <a:txBody>
                    <a:bodyPr/>
                    <a:lstStyle/>
                    <a:p>
                      <a:r>
                        <a:rPr lang="en-US" b="0" u="sng" dirty="0" err="1">
                          <a:solidFill>
                            <a:schemeClr val="tx1"/>
                          </a:solidFill>
                        </a:rPr>
                        <a:t>t_id</a:t>
                      </a:r>
                      <a:endParaRPr lang="en-US" b="0" u="sng" dirty="0">
                        <a:solidFill>
                          <a:schemeClr val="tx1"/>
                        </a:solidFill>
                      </a:endParaRPr>
                    </a:p>
                  </a:txBody>
                  <a:tcPr/>
                </a:tc>
                <a:tc>
                  <a:txBody>
                    <a:bodyPr/>
                    <a:lstStyle/>
                    <a:p>
                      <a:r>
                        <a:rPr lang="en-US" b="0" u="none" dirty="0">
                          <a:solidFill>
                            <a:schemeClr val="tx1"/>
                          </a:solidFill>
                        </a:rPr>
                        <a:t>skill</a:t>
                      </a:r>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dirty="0"/>
                        <a:t>C,C++,Java</a:t>
                      </a:r>
                    </a:p>
                  </a:txBody>
                  <a:tcPr/>
                </a:tc>
                <a:extLst>
                  <a:ext uri="{0D108BD9-81ED-4DB2-BD59-A6C34878D82A}">
                    <a16:rowId xmlns:a16="http://schemas.microsoft.com/office/drawing/2014/main" val="10001"/>
                  </a:ext>
                </a:extLst>
              </a:tr>
              <a:tr h="370840">
                <a:tc>
                  <a:txBody>
                    <a:bodyPr/>
                    <a:lstStyle/>
                    <a:p>
                      <a:r>
                        <a:rPr lang="en-US" dirty="0"/>
                        <a:t>2</a:t>
                      </a:r>
                    </a:p>
                  </a:txBody>
                  <a:tcPr/>
                </a:tc>
                <a:tc>
                  <a:txBody>
                    <a:bodyPr/>
                    <a:lstStyle/>
                    <a:p>
                      <a:r>
                        <a:rPr lang="en-US" dirty="0"/>
                        <a:t>ADBMS, IDB</a:t>
                      </a:r>
                    </a:p>
                  </a:txBody>
                  <a:tcPr/>
                </a:tc>
                <a:extLst>
                  <a:ext uri="{0D108BD9-81ED-4DB2-BD59-A6C34878D82A}">
                    <a16:rowId xmlns:a16="http://schemas.microsoft.com/office/drawing/2014/main" val="10002"/>
                  </a:ext>
                </a:extLst>
              </a:tr>
              <a:tr h="370840">
                <a:tc>
                  <a:txBody>
                    <a:bodyPr/>
                    <a:lstStyle/>
                    <a:p>
                      <a:r>
                        <a:rPr lang="en-US" dirty="0"/>
                        <a:t>3</a:t>
                      </a:r>
                    </a:p>
                  </a:txBody>
                  <a:tcPr/>
                </a:tc>
                <a:tc>
                  <a:txBody>
                    <a:bodyPr/>
                    <a:lstStyle/>
                    <a:p>
                      <a:r>
                        <a:rPr lang="en-US" dirty="0"/>
                        <a:t>COA</a:t>
                      </a:r>
                    </a:p>
                  </a:txBody>
                  <a:tcPr/>
                </a:tc>
                <a:extLst>
                  <a:ext uri="{0D108BD9-81ED-4DB2-BD59-A6C34878D82A}">
                    <a16:rowId xmlns:a16="http://schemas.microsoft.com/office/drawing/2014/main" val="10003"/>
                  </a:ext>
                </a:extLst>
              </a:tr>
            </a:tbl>
          </a:graphicData>
        </a:graphic>
      </p:graphicFrame>
      <p:graphicFrame>
        <p:nvGraphicFramePr>
          <p:cNvPr id="9" name="Table 8"/>
          <p:cNvGraphicFramePr>
            <a:graphicFrameLocks noGrp="1"/>
          </p:cNvGraphicFramePr>
          <p:nvPr/>
        </p:nvGraphicFramePr>
        <p:xfrm>
          <a:off x="4734394" y="3528102"/>
          <a:ext cx="2988039" cy="2595880"/>
        </p:xfrm>
        <a:graphic>
          <a:graphicData uri="http://schemas.openxmlformats.org/drawingml/2006/table">
            <a:tbl>
              <a:tblPr firstRow="1" bandRow="1">
                <a:tableStyleId>{F5AB1C69-6EDB-4FF4-983F-18BD219EF322}</a:tableStyleId>
              </a:tblPr>
              <a:tblGrid>
                <a:gridCol w="964367">
                  <a:extLst>
                    <a:ext uri="{9D8B030D-6E8A-4147-A177-3AD203B41FA5}">
                      <a16:colId xmlns:a16="http://schemas.microsoft.com/office/drawing/2014/main" val="20000"/>
                    </a:ext>
                  </a:extLst>
                </a:gridCol>
                <a:gridCol w="2023672">
                  <a:extLst>
                    <a:ext uri="{9D8B030D-6E8A-4147-A177-3AD203B41FA5}">
                      <a16:colId xmlns:a16="http://schemas.microsoft.com/office/drawing/2014/main" val="20001"/>
                    </a:ext>
                  </a:extLst>
                </a:gridCol>
              </a:tblGrid>
              <a:tr h="370840">
                <a:tc>
                  <a:txBody>
                    <a:bodyPr/>
                    <a:lstStyle/>
                    <a:p>
                      <a:r>
                        <a:rPr lang="en-US" b="0" u="sng" dirty="0" err="1">
                          <a:solidFill>
                            <a:schemeClr val="tx1"/>
                          </a:solidFill>
                        </a:rPr>
                        <a:t>t_id</a:t>
                      </a:r>
                      <a:endParaRPr lang="en-US" b="0" u="sng" dirty="0">
                        <a:solidFill>
                          <a:schemeClr val="tx1"/>
                        </a:solidFill>
                      </a:endParaRPr>
                    </a:p>
                  </a:txBody>
                  <a:tcPr/>
                </a:tc>
                <a:tc>
                  <a:txBody>
                    <a:bodyPr/>
                    <a:lstStyle/>
                    <a:p>
                      <a:r>
                        <a:rPr lang="en-US" b="0" u="none" dirty="0">
                          <a:solidFill>
                            <a:schemeClr val="tx1"/>
                          </a:solidFill>
                        </a:rPr>
                        <a:t>skill</a:t>
                      </a:r>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dirty="0"/>
                        <a:t>C</a:t>
                      </a:r>
                    </a:p>
                  </a:txBody>
                  <a:tcPr/>
                </a:tc>
                <a:extLst>
                  <a:ext uri="{0D108BD9-81ED-4DB2-BD59-A6C34878D82A}">
                    <a16:rowId xmlns:a16="http://schemas.microsoft.com/office/drawing/2014/main" val="10001"/>
                  </a:ext>
                </a:extLst>
              </a:tr>
              <a:tr h="370840">
                <a:tc>
                  <a:txBody>
                    <a:bodyPr/>
                    <a:lstStyle/>
                    <a:p>
                      <a:r>
                        <a:rPr lang="en-US" dirty="0"/>
                        <a:t>1</a:t>
                      </a:r>
                    </a:p>
                  </a:txBody>
                  <a:tcPr/>
                </a:tc>
                <a:tc>
                  <a:txBody>
                    <a:bodyPr/>
                    <a:lstStyle/>
                    <a:p>
                      <a:r>
                        <a:rPr lang="en-US" dirty="0"/>
                        <a:t>C++</a:t>
                      </a:r>
                    </a:p>
                  </a:txBody>
                  <a:tcPr/>
                </a:tc>
                <a:extLst>
                  <a:ext uri="{0D108BD9-81ED-4DB2-BD59-A6C34878D82A}">
                    <a16:rowId xmlns:a16="http://schemas.microsoft.com/office/drawing/2014/main" val="10002"/>
                  </a:ext>
                </a:extLst>
              </a:tr>
              <a:tr h="370840">
                <a:tc>
                  <a:txBody>
                    <a:bodyPr/>
                    <a:lstStyle/>
                    <a:p>
                      <a:r>
                        <a:rPr lang="en-US" dirty="0"/>
                        <a:t>1</a:t>
                      </a:r>
                    </a:p>
                  </a:txBody>
                  <a:tcPr/>
                </a:tc>
                <a:tc>
                  <a:txBody>
                    <a:bodyPr/>
                    <a:lstStyle/>
                    <a:p>
                      <a:r>
                        <a:rPr lang="en-US" dirty="0"/>
                        <a:t>Java</a:t>
                      </a:r>
                    </a:p>
                  </a:txBody>
                  <a:tcPr/>
                </a:tc>
                <a:extLst>
                  <a:ext uri="{0D108BD9-81ED-4DB2-BD59-A6C34878D82A}">
                    <a16:rowId xmlns:a16="http://schemas.microsoft.com/office/drawing/2014/main" val="10003"/>
                  </a:ext>
                </a:extLst>
              </a:tr>
              <a:tr h="370840">
                <a:tc>
                  <a:txBody>
                    <a:bodyPr/>
                    <a:lstStyle/>
                    <a:p>
                      <a:r>
                        <a:rPr lang="en-US" dirty="0"/>
                        <a:t>2</a:t>
                      </a:r>
                    </a:p>
                  </a:txBody>
                  <a:tcPr/>
                </a:tc>
                <a:tc>
                  <a:txBody>
                    <a:bodyPr/>
                    <a:lstStyle/>
                    <a:p>
                      <a:r>
                        <a:rPr lang="en-US" dirty="0"/>
                        <a:t>ADBMS</a:t>
                      </a:r>
                    </a:p>
                  </a:txBody>
                  <a:tcPr/>
                </a:tc>
                <a:extLst>
                  <a:ext uri="{0D108BD9-81ED-4DB2-BD59-A6C34878D82A}">
                    <a16:rowId xmlns:a16="http://schemas.microsoft.com/office/drawing/2014/main" val="10004"/>
                  </a:ext>
                </a:extLst>
              </a:tr>
              <a:tr h="370840">
                <a:tc>
                  <a:txBody>
                    <a:bodyPr/>
                    <a:lstStyle/>
                    <a:p>
                      <a:r>
                        <a:rPr lang="en-US" dirty="0"/>
                        <a:t>2</a:t>
                      </a:r>
                    </a:p>
                  </a:txBody>
                  <a:tcPr/>
                </a:tc>
                <a:tc>
                  <a:txBody>
                    <a:bodyPr/>
                    <a:lstStyle/>
                    <a:p>
                      <a:r>
                        <a:rPr lang="en-US" dirty="0"/>
                        <a:t>IDB</a:t>
                      </a:r>
                    </a:p>
                  </a:txBody>
                  <a:tcPr/>
                </a:tc>
                <a:extLst>
                  <a:ext uri="{0D108BD9-81ED-4DB2-BD59-A6C34878D82A}">
                    <a16:rowId xmlns:a16="http://schemas.microsoft.com/office/drawing/2014/main" val="10005"/>
                  </a:ext>
                </a:extLst>
              </a:tr>
              <a:tr h="370840">
                <a:tc>
                  <a:txBody>
                    <a:bodyPr/>
                    <a:lstStyle/>
                    <a:p>
                      <a:r>
                        <a:rPr lang="en-US" dirty="0"/>
                        <a:t>3</a:t>
                      </a:r>
                    </a:p>
                  </a:txBody>
                  <a:tcPr/>
                </a:tc>
                <a:tc>
                  <a:txBody>
                    <a:bodyPr/>
                    <a:lstStyle/>
                    <a:p>
                      <a:r>
                        <a:rPr lang="en-US" dirty="0"/>
                        <a:t>COA</a:t>
                      </a:r>
                    </a:p>
                  </a:txBody>
                  <a:tcPr/>
                </a:tc>
                <a:extLst>
                  <a:ext uri="{0D108BD9-81ED-4DB2-BD59-A6C34878D82A}">
                    <a16:rowId xmlns:a16="http://schemas.microsoft.com/office/drawing/2014/main" val="10006"/>
                  </a:ext>
                </a:extLst>
              </a:tr>
            </a:tbl>
          </a:graphicData>
        </a:graphic>
      </p:graphicFrame>
      <p:pic>
        <p:nvPicPr>
          <p:cNvPr id="1026" name="Picture 2" descr="C:\Users\user pc\Desktop\right.PNG"/>
          <p:cNvPicPr>
            <a:picLocks noChangeAspect="1" noChangeArrowheads="1"/>
          </p:cNvPicPr>
          <p:nvPr/>
        </p:nvPicPr>
        <p:blipFill>
          <a:blip r:embed="rId2"/>
          <a:srcRect/>
          <a:stretch>
            <a:fillRect/>
          </a:stretch>
        </p:blipFill>
        <p:spPr bwMode="auto">
          <a:xfrm>
            <a:off x="6959964" y="4638675"/>
            <a:ext cx="2419350" cy="2219325"/>
          </a:xfrm>
          <a:prstGeom prst="rect">
            <a:avLst/>
          </a:prstGeom>
          <a:noFill/>
        </p:spPr>
      </p:pic>
      <p:pic>
        <p:nvPicPr>
          <p:cNvPr id="1027" name="Picture 3" descr="C:\Users\user pc\Desktop\wrong.PNG"/>
          <p:cNvPicPr>
            <a:picLocks noChangeAspect="1" noChangeArrowheads="1"/>
          </p:cNvPicPr>
          <p:nvPr/>
        </p:nvPicPr>
        <p:blipFill>
          <a:blip r:embed="rId3"/>
          <a:srcRect/>
          <a:stretch>
            <a:fillRect/>
          </a:stretch>
        </p:blipFill>
        <p:spPr bwMode="auto">
          <a:xfrm>
            <a:off x="1942866" y="4752975"/>
            <a:ext cx="2200275" cy="2105025"/>
          </a:xfrm>
          <a:prstGeom prst="rect">
            <a:avLst/>
          </a:prstGeom>
          <a:noFill/>
        </p:spPr>
      </p:pic>
    </p:spTree>
    <p:extLst>
      <p:ext uri="{BB962C8B-B14F-4D97-AF65-F5344CB8AC3E}">
        <p14:creationId xmlns:p14="http://schemas.microsoft.com/office/powerpoint/2010/main" val="1156686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027"/>
                                        </p:tgtEl>
                                        <p:attrNameLst>
                                          <p:attrName>style.visibility</p:attrName>
                                        </p:attrNameLst>
                                      </p:cBhvr>
                                      <p:to>
                                        <p:strVal val="visible"/>
                                      </p:to>
                                    </p:set>
                                    <p:anim calcmode="lin" valueType="num">
                                      <p:cBhvr additive="base">
                                        <p:cTn id="12" dur="500" fill="hold"/>
                                        <p:tgtEl>
                                          <p:spTgt spid="1027"/>
                                        </p:tgtEl>
                                        <p:attrNameLst>
                                          <p:attrName>ppt_x</p:attrName>
                                        </p:attrNameLst>
                                      </p:cBhvr>
                                      <p:tavLst>
                                        <p:tav tm="0">
                                          <p:val>
                                            <p:strVal val="#ppt_x"/>
                                          </p:val>
                                        </p:tav>
                                        <p:tav tm="100000">
                                          <p:val>
                                            <p:strVal val="#ppt_x"/>
                                          </p:val>
                                        </p:tav>
                                      </p:tavLst>
                                    </p:anim>
                                    <p:anim calcmode="lin" valueType="num">
                                      <p:cBhvr additive="base">
                                        <p:cTn id="13" dur="500" fill="hold"/>
                                        <p:tgtEl>
                                          <p:spTgt spid="102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checkerboard(across)">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026"/>
                                        </p:tgtEl>
                                        <p:attrNameLst>
                                          <p:attrName>style.visibility</p:attrName>
                                        </p:attrNameLst>
                                      </p:cBhvr>
                                      <p:to>
                                        <p:strVal val="visible"/>
                                      </p:to>
                                    </p:set>
                                    <p:anim calcmode="lin" valueType="num">
                                      <p:cBhvr additive="base">
                                        <p:cTn id="23" dur="500" fill="hold"/>
                                        <p:tgtEl>
                                          <p:spTgt spid="1026"/>
                                        </p:tgtEl>
                                        <p:attrNameLst>
                                          <p:attrName>ppt_x</p:attrName>
                                        </p:attrNameLst>
                                      </p:cBhvr>
                                      <p:tavLst>
                                        <p:tav tm="0">
                                          <p:val>
                                            <p:strVal val="#ppt_x"/>
                                          </p:val>
                                        </p:tav>
                                        <p:tav tm="100000">
                                          <p:val>
                                            <p:strVal val="#ppt_x"/>
                                          </p:val>
                                        </p:tav>
                                      </p:tavLst>
                                    </p:anim>
                                    <p:anim calcmode="lin" valueType="num">
                                      <p:cBhvr additive="base">
                                        <p:cTn id="24"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19990</TotalTime>
  <Words>1296</Words>
  <Application>Microsoft Office PowerPoint</Application>
  <PresentationFormat>On-screen Show (4:3)</PresentationFormat>
  <Paragraphs>203</Paragraphs>
  <Slides>19</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MS Mincho</vt:lpstr>
      <vt:lpstr>新細明體</vt:lpstr>
      <vt:lpstr>Georgia</vt:lpstr>
      <vt:lpstr>Helvetica</vt:lpstr>
      <vt:lpstr>Times New Roman</vt:lpstr>
      <vt:lpstr>Wingdings</vt:lpstr>
      <vt:lpstr>Wingdings 2</vt:lpstr>
      <vt:lpstr>Civic</vt:lpstr>
      <vt:lpstr>Advance Database Management System Normalization Tutorial</vt:lpstr>
      <vt:lpstr>Learning Objectives</vt:lpstr>
      <vt:lpstr>Normalization</vt:lpstr>
      <vt:lpstr>Anomaly</vt:lpstr>
      <vt:lpstr>Insertion Anomaly</vt:lpstr>
      <vt:lpstr>Modification Anomaly</vt:lpstr>
      <vt:lpstr>Deletion Anomaly</vt:lpstr>
      <vt:lpstr>Normal Form</vt:lpstr>
      <vt:lpstr>First Normal Form</vt:lpstr>
      <vt:lpstr>Second Normal Form</vt:lpstr>
      <vt:lpstr>Third Normal Form</vt:lpstr>
      <vt:lpstr>Other Normal Forms</vt:lpstr>
      <vt:lpstr>Example</vt:lpstr>
      <vt:lpstr>Enroll</vt:lpstr>
      <vt:lpstr>Teach</vt:lpstr>
      <vt:lpstr>Head</vt:lpstr>
      <vt:lpstr>Temporary Tables</vt:lpstr>
      <vt:lpstr>Final Tables</vt:lpstr>
      <vt:lpstr>PowerPoint Presentation</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Database Lecture 02: Entity-Relationship Model(Part 1)</dc:title>
  <dc:subject>Introduction To Database</dc:subject>
  <dc:creator>Juena Ahmed Noshin</dc:creator>
  <cp:lastModifiedBy>SHEIKH RUBAEID SANJID</cp:lastModifiedBy>
  <cp:revision>297</cp:revision>
  <cp:lastPrinted>1999-06-28T19:27:31Z</cp:lastPrinted>
  <dcterms:created xsi:type="dcterms:W3CDTF">1999-11-04T22:02:40Z</dcterms:created>
  <dcterms:modified xsi:type="dcterms:W3CDTF">2025-04-20T19:42:24Z</dcterms:modified>
</cp:coreProperties>
</file>