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7"/>
  </p:notesMasterIdLst>
  <p:sldIdLst>
    <p:sldId id="256" r:id="rId2"/>
    <p:sldId id="257"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3"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302" r:id="rId74"/>
    <p:sldId id="303" r:id="rId75"/>
    <p:sldId id="304" r:id="rId76"/>
    <p:sldId id="305" r:id="rId77"/>
    <p:sldId id="306" r:id="rId78"/>
    <p:sldId id="310" r:id="rId79"/>
    <p:sldId id="308" r:id="rId80"/>
    <p:sldId id="309" r:id="rId81"/>
    <p:sldId id="311" r:id="rId82"/>
    <p:sldId id="312" r:id="rId83"/>
    <p:sldId id="313" r:id="rId84"/>
    <p:sldId id="314" r:id="rId85"/>
    <p:sldId id="31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E7472-D595-4ED9-ACE7-88064AF1BC24}" type="datetimeFigureOut">
              <a:rPr lang="en-US" smtClean="0"/>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57D28-3546-4176-ADB3-06874C79AB57}" type="slidenum">
              <a:rPr lang="en-US" smtClean="0"/>
              <a:t>‹#›</a:t>
            </a:fld>
            <a:endParaRPr lang="en-US"/>
          </a:p>
        </p:txBody>
      </p:sp>
    </p:spTree>
    <p:extLst>
      <p:ext uri="{BB962C8B-B14F-4D97-AF65-F5344CB8AC3E}">
        <p14:creationId xmlns:p14="http://schemas.microsoft.com/office/powerpoint/2010/main" val="405849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D57D28-3546-4176-ADB3-06874C79AB57}" type="slidenum">
              <a:rPr lang="en-US" smtClean="0"/>
              <a:t>1</a:t>
            </a:fld>
            <a:endParaRPr lang="en-US"/>
          </a:p>
        </p:txBody>
      </p:sp>
    </p:spTree>
    <p:extLst>
      <p:ext uri="{BB962C8B-B14F-4D97-AF65-F5344CB8AC3E}">
        <p14:creationId xmlns:p14="http://schemas.microsoft.com/office/powerpoint/2010/main" val="291643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F345D-4055-45B1-892D-646DBCC50A87}" type="datetime1">
              <a:rPr lang="en-US" smtClean="0"/>
              <a:t>11/26/2021</a:t>
            </a:fld>
            <a:endParaRPr lang="en-US"/>
          </a:p>
        </p:txBody>
      </p:sp>
      <p:sp>
        <p:nvSpPr>
          <p:cNvPr id="5" name="Footer Placeholder 4"/>
          <p:cNvSpPr>
            <a:spLocks noGrp="1"/>
          </p:cNvSpPr>
          <p:nvPr>
            <p:ph type="ftr" sz="quarter" idx="11"/>
          </p:nvPr>
        </p:nvSpPr>
        <p:spPr/>
        <p:txBody>
          <a:bodyPr/>
          <a:lstStyle/>
          <a:p>
            <a:r>
              <a:rPr lang="en-US"/>
              <a:t>JBR Trisea Publishers</a:t>
            </a:r>
          </a:p>
        </p:txBody>
      </p:sp>
      <p:sp>
        <p:nvSpPr>
          <p:cNvPr id="6" name="Slide Number Placeholder 5"/>
          <p:cNvSpPr>
            <a:spLocks noGrp="1"/>
          </p:cNvSpPr>
          <p:nvPr>
            <p:ph type="sldNum" sz="quarter" idx="12"/>
          </p:nvPr>
        </p:nvSpPr>
        <p:spPr/>
        <p:txBody>
          <a:bodyPr/>
          <a:lstStyle/>
          <a:p>
            <a:fld id="{E287C4DE-C9A6-4F36-B9AD-D216BD4DE0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57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2A594-0124-48C8-803D-57A96041C0ED}" type="datetime1">
              <a:rPr lang="en-US" smtClean="0"/>
              <a:t>11/26/2021</a:t>
            </a:fld>
            <a:endParaRPr lang="en-US"/>
          </a:p>
        </p:txBody>
      </p:sp>
      <p:sp>
        <p:nvSpPr>
          <p:cNvPr id="5" name="Footer Placeholder 4"/>
          <p:cNvSpPr>
            <a:spLocks noGrp="1"/>
          </p:cNvSpPr>
          <p:nvPr>
            <p:ph type="ftr" sz="quarter" idx="11"/>
          </p:nvPr>
        </p:nvSpPr>
        <p:spPr/>
        <p:txBody>
          <a:bodyPr/>
          <a:lstStyle/>
          <a:p>
            <a:r>
              <a:rPr lang="en-US"/>
              <a:t>JBR Trisea Publishers</a:t>
            </a:r>
          </a:p>
        </p:txBody>
      </p:sp>
      <p:sp>
        <p:nvSpPr>
          <p:cNvPr id="6" name="Slide Number Placeholder 5"/>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351080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0E77F-364C-4E63-BBDA-8DC0C61BA4BE}" type="datetime1">
              <a:rPr lang="en-US" smtClean="0"/>
              <a:t>11/26/2021</a:t>
            </a:fld>
            <a:endParaRPr lang="en-US"/>
          </a:p>
        </p:txBody>
      </p:sp>
      <p:sp>
        <p:nvSpPr>
          <p:cNvPr id="5" name="Footer Placeholder 4"/>
          <p:cNvSpPr>
            <a:spLocks noGrp="1"/>
          </p:cNvSpPr>
          <p:nvPr>
            <p:ph type="ftr" sz="quarter" idx="11"/>
          </p:nvPr>
        </p:nvSpPr>
        <p:spPr/>
        <p:txBody>
          <a:bodyPr/>
          <a:lstStyle/>
          <a:p>
            <a:r>
              <a:rPr lang="en-US"/>
              <a:t>JBR Trisea Publishers</a:t>
            </a:r>
          </a:p>
        </p:txBody>
      </p:sp>
      <p:sp>
        <p:nvSpPr>
          <p:cNvPr id="6" name="Slide Number Placeholder 5"/>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3253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78FD93-75F8-4FD4-95EB-FF1B7BAB106B}" type="datetime1">
              <a:rPr lang="en-US" smtClean="0"/>
              <a:t>11/26/2021</a:t>
            </a:fld>
            <a:endParaRPr lang="en-US"/>
          </a:p>
        </p:txBody>
      </p:sp>
      <p:sp>
        <p:nvSpPr>
          <p:cNvPr id="5" name="Footer Placeholder 4"/>
          <p:cNvSpPr>
            <a:spLocks noGrp="1"/>
          </p:cNvSpPr>
          <p:nvPr>
            <p:ph type="ftr" sz="quarter" idx="11"/>
          </p:nvPr>
        </p:nvSpPr>
        <p:spPr/>
        <p:txBody>
          <a:bodyPr/>
          <a:lstStyle/>
          <a:p>
            <a:r>
              <a:rPr lang="en-US"/>
              <a:t>JBR Trisea Publishers</a:t>
            </a:r>
          </a:p>
        </p:txBody>
      </p:sp>
      <p:sp>
        <p:nvSpPr>
          <p:cNvPr id="6" name="Slide Number Placeholder 5"/>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64261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6642D-8236-4E5E-B4AC-F7D9C7B63164}" type="datetime1">
              <a:rPr lang="en-US" smtClean="0"/>
              <a:t>11/26/2021</a:t>
            </a:fld>
            <a:endParaRPr lang="en-US"/>
          </a:p>
        </p:txBody>
      </p:sp>
      <p:sp>
        <p:nvSpPr>
          <p:cNvPr id="5" name="Footer Placeholder 4"/>
          <p:cNvSpPr>
            <a:spLocks noGrp="1"/>
          </p:cNvSpPr>
          <p:nvPr>
            <p:ph type="ftr" sz="quarter" idx="11"/>
          </p:nvPr>
        </p:nvSpPr>
        <p:spPr/>
        <p:txBody>
          <a:bodyPr/>
          <a:lstStyle/>
          <a:p>
            <a:r>
              <a:rPr lang="en-US"/>
              <a:t>JBR Trisea Publishers</a:t>
            </a:r>
          </a:p>
        </p:txBody>
      </p:sp>
      <p:sp>
        <p:nvSpPr>
          <p:cNvPr id="6" name="Slide Number Placeholder 5"/>
          <p:cNvSpPr>
            <a:spLocks noGrp="1"/>
          </p:cNvSpPr>
          <p:nvPr>
            <p:ph type="sldNum" sz="quarter" idx="12"/>
          </p:nvPr>
        </p:nvSpPr>
        <p:spPr/>
        <p:txBody>
          <a:bodyPr/>
          <a:lstStyle/>
          <a:p>
            <a:fld id="{E287C4DE-C9A6-4F36-B9AD-D216BD4DE0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09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91317-0394-4D51-97A5-971CB0F1B4DB}" type="datetime1">
              <a:rPr lang="en-US" smtClean="0"/>
              <a:t>11/26/2021</a:t>
            </a:fld>
            <a:endParaRPr lang="en-US"/>
          </a:p>
        </p:txBody>
      </p:sp>
      <p:sp>
        <p:nvSpPr>
          <p:cNvPr id="6" name="Footer Placeholder 5"/>
          <p:cNvSpPr>
            <a:spLocks noGrp="1"/>
          </p:cNvSpPr>
          <p:nvPr>
            <p:ph type="ftr" sz="quarter" idx="11"/>
          </p:nvPr>
        </p:nvSpPr>
        <p:spPr/>
        <p:txBody>
          <a:bodyPr/>
          <a:lstStyle/>
          <a:p>
            <a:r>
              <a:rPr lang="en-US"/>
              <a:t>JBR Trisea Publishers</a:t>
            </a:r>
          </a:p>
        </p:txBody>
      </p:sp>
      <p:sp>
        <p:nvSpPr>
          <p:cNvPr id="7" name="Slide Number Placeholder 6"/>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185337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0B1DAB-23D7-4C86-A6C2-A5FF52529654}" type="datetime1">
              <a:rPr lang="en-US" smtClean="0"/>
              <a:t>11/26/2021</a:t>
            </a:fld>
            <a:endParaRPr lang="en-US"/>
          </a:p>
        </p:txBody>
      </p:sp>
      <p:sp>
        <p:nvSpPr>
          <p:cNvPr id="8" name="Footer Placeholder 7"/>
          <p:cNvSpPr>
            <a:spLocks noGrp="1"/>
          </p:cNvSpPr>
          <p:nvPr>
            <p:ph type="ftr" sz="quarter" idx="11"/>
          </p:nvPr>
        </p:nvSpPr>
        <p:spPr/>
        <p:txBody>
          <a:bodyPr/>
          <a:lstStyle/>
          <a:p>
            <a:r>
              <a:rPr lang="en-US"/>
              <a:t>JBR Trisea Publishers</a:t>
            </a:r>
          </a:p>
        </p:txBody>
      </p:sp>
      <p:sp>
        <p:nvSpPr>
          <p:cNvPr id="9" name="Slide Number Placeholder 8"/>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165423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45CE-ECAF-447E-9C3A-2FC486404F89}" type="datetime1">
              <a:rPr lang="en-US" smtClean="0"/>
              <a:t>11/26/2021</a:t>
            </a:fld>
            <a:endParaRPr lang="en-US"/>
          </a:p>
        </p:txBody>
      </p:sp>
      <p:sp>
        <p:nvSpPr>
          <p:cNvPr id="4" name="Footer Placeholder 3"/>
          <p:cNvSpPr>
            <a:spLocks noGrp="1"/>
          </p:cNvSpPr>
          <p:nvPr>
            <p:ph type="ftr" sz="quarter" idx="11"/>
          </p:nvPr>
        </p:nvSpPr>
        <p:spPr/>
        <p:txBody>
          <a:bodyPr/>
          <a:lstStyle/>
          <a:p>
            <a:r>
              <a:rPr lang="en-US"/>
              <a:t>JBR Trisea Publishers</a:t>
            </a:r>
          </a:p>
        </p:txBody>
      </p:sp>
      <p:sp>
        <p:nvSpPr>
          <p:cNvPr id="5" name="Slide Number Placeholder 4"/>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72035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D5C743-9ECB-4F62-9692-23AEE6694B45}" type="datetime1">
              <a:rPr lang="en-US" smtClean="0"/>
              <a:t>11/26/2021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JBR Trisea Publishers</a:t>
            </a:r>
          </a:p>
        </p:txBody>
      </p:sp>
      <p:sp>
        <p:nvSpPr>
          <p:cNvPr id="9" name="Slide Number Placeholder 8"/>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27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AAE7A-A5EC-41F8-A5E9-7AAD3570CC5C}" type="datetime1">
              <a:rPr lang="en-US" smtClean="0"/>
              <a:t>11/26/2021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JBR Trisea Publishers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87C4DE-C9A6-4F36-B9AD-D216BD4DE078}" type="slidenum">
              <a:rPr lang="en-US" smtClean="0"/>
              <a:t>‹#›</a:t>
            </a:fld>
            <a:endParaRPr lang="en-US"/>
          </a:p>
        </p:txBody>
      </p:sp>
    </p:spTree>
    <p:extLst>
      <p:ext uri="{BB962C8B-B14F-4D97-AF65-F5344CB8AC3E}">
        <p14:creationId xmlns:p14="http://schemas.microsoft.com/office/powerpoint/2010/main" val="185910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EB76A-F551-49B2-970A-DF4153F0E57A}" type="datetime1">
              <a:rPr lang="en-US" smtClean="0"/>
              <a:t>11/26/2021</a:t>
            </a:fld>
            <a:endParaRPr lang="en-US"/>
          </a:p>
        </p:txBody>
      </p:sp>
      <p:sp>
        <p:nvSpPr>
          <p:cNvPr id="6" name="Footer Placeholder 5"/>
          <p:cNvSpPr>
            <a:spLocks noGrp="1"/>
          </p:cNvSpPr>
          <p:nvPr>
            <p:ph type="ftr" sz="quarter" idx="11"/>
          </p:nvPr>
        </p:nvSpPr>
        <p:spPr/>
        <p:txBody>
          <a:bodyPr/>
          <a:lstStyle/>
          <a:p>
            <a:r>
              <a:rPr lang="en-US"/>
              <a:t>JBR Trisea Publishers</a:t>
            </a:r>
          </a:p>
        </p:txBody>
      </p:sp>
      <p:sp>
        <p:nvSpPr>
          <p:cNvPr id="7" name="Slide Number Placeholder 6"/>
          <p:cNvSpPr>
            <a:spLocks noGrp="1"/>
          </p:cNvSpPr>
          <p:nvPr>
            <p:ph type="sldNum" sz="quarter" idx="12"/>
          </p:nvPr>
        </p:nvSpPr>
        <p:spPr/>
        <p:txBody>
          <a:bodyPr/>
          <a:lstStyle/>
          <a:p>
            <a:fld id="{E287C4DE-C9A6-4F36-B9AD-D216BD4DE078}" type="slidenum">
              <a:rPr lang="en-US" smtClean="0"/>
              <a:t>‹#›</a:t>
            </a:fld>
            <a:endParaRPr lang="en-US"/>
          </a:p>
        </p:txBody>
      </p:sp>
    </p:spTree>
    <p:extLst>
      <p:ext uri="{BB962C8B-B14F-4D97-AF65-F5344CB8AC3E}">
        <p14:creationId xmlns:p14="http://schemas.microsoft.com/office/powerpoint/2010/main" val="288866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A009E3-C2E5-47C0-AA83-BCC8B002A0DE}" type="datetime1">
              <a:rPr lang="en-US" smtClean="0"/>
              <a:t>11/26/2021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JBR Trisea Publishers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87C4DE-C9A6-4F36-B9AD-D216BD4DE0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11773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a:solidFill>
                  <a:schemeClr val="accent1">
                    <a:lumMod val="75000"/>
                  </a:schemeClr>
                </a:solidFill>
              </a:rPr>
              <a:t>PROBLEM SOLVING AND PYTHON PROGRAMMING</a:t>
            </a:r>
          </a:p>
        </p:txBody>
      </p:sp>
      <p:sp>
        <p:nvSpPr>
          <p:cNvPr id="3" name="Subtitle 2"/>
          <p:cNvSpPr>
            <a:spLocks noGrp="1"/>
          </p:cNvSpPr>
          <p:nvPr>
            <p:ph type="subTitle" idx="1"/>
          </p:nvPr>
        </p:nvSpPr>
        <p:spPr/>
        <p:txBody>
          <a:bodyPr>
            <a:normAutofit/>
          </a:bodyPr>
          <a:lstStyle/>
          <a:p>
            <a:pPr algn="ctr"/>
            <a:r>
              <a:rPr lang="en-US" sz="4800" b="1" dirty="0">
                <a:solidFill>
                  <a:srgbClr val="00B050"/>
                </a:solidFill>
              </a:rPr>
              <a:t>UNIT 1</a:t>
            </a:r>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5610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CD8-8AD0-493D-9683-E9A486A65A5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6AC9BA9-0665-4050-BED8-53F00E14C84E}"/>
              </a:ext>
            </a:extLst>
          </p:cNvPr>
          <p:cNvSpPr>
            <a:spLocks noGrp="1"/>
          </p:cNvSpPr>
          <p:nvPr>
            <p:ph idx="1"/>
          </p:nvPr>
        </p:nvSpPr>
        <p:spPr/>
        <p:txBody>
          <a:bodyPr/>
          <a:lstStyle/>
          <a:p>
            <a:pPr marL="342900" lvl="0" indent="-342900" algn="just">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Arithmetic Logic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ALU consists of two units. They are arithmetic unit and logic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Arithmetic unit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performs arithmetic operations on the data that is made available to it. Example: addition, subtraction, multiplication and division.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Logic unit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performs logic operations. Example: comparison of numbers, letters and special characters. Testing for greater than, less than or equal to condition.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ALU performs arithmetic and logic operations, and uses registers to hold the data that is being processed.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95B41E5-414F-44D2-A7E2-AF8A7F9DAA01}"/>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25688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ABF7-7DAA-4079-AE65-883079FDEC5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EF87C38-F53B-46E7-ACDA-A2DB5B48F0C3}"/>
              </a:ext>
            </a:extLst>
          </p:cNvPr>
          <p:cNvSpPr>
            <a:spLocks noGrp="1"/>
          </p:cNvSpPr>
          <p:nvPr>
            <p:ph idx="1"/>
          </p:nvPr>
        </p:nvSpPr>
        <p:spPr/>
        <p:txBody>
          <a:bodyPr>
            <a:normAutofit fontScale="92500" lnSpcReduction="20000"/>
          </a:bodyPr>
          <a:lstStyle/>
          <a:p>
            <a:pPr marL="342900" lvl="0" indent="-342900" algn="just">
              <a:lnSpc>
                <a:spcPct val="115000"/>
              </a:lnSpc>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Registers are high-speed storage areas within the CPU, but have the least storage capacity.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Registers are not referenced by their address, but are directly accessed and manipulated by the CPU during instruction execution.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Registers store data, instructions, addresses and intermediate results of processing. So, registers are often called as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CPU’s working memory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and instructions that require processing must be brought in the registers of CPU before they can be processed.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example, if two numbers are to be added, both numbers are brought in the registers, added and the result is again placed in the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6A35A47-CA92-478E-A071-FC660296A467}"/>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475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F418-A553-4C26-B079-89733A23A71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8A0FC0E-A2EE-43B0-A617-CF966D097B88}"/>
              </a:ext>
            </a:extLst>
          </p:cNvPr>
          <p:cNvSpPr>
            <a:spLocks noGrp="1"/>
          </p:cNvSpPr>
          <p:nvPr>
            <p:ph idx="1"/>
          </p:nvPr>
        </p:nvSpPr>
        <p:spPr/>
        <p:txBody>
          <a:bodyPr>
            <a:normAutofit fontScale="92500" lnSpcReduction="20000"/>
          </a:bodyPr>
          <a:lstStyle/>
          <a:p>
            <a:pPr marL="2286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Some of the important registers in CPU are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ACC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Accumulator stores the result of arithmetic and logic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00430" indent="-443230"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(ii) IR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Instruction Register contains the current instruction most recently fetched.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90600" indent="-540385"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(iii)PC: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Program Counter contains the address of next instruction to be processed.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62890"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(iv)MAR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Memory Address Register contains the address of next location the in memory to be accessed.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269875"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 MBR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Memory Buffer Register temporarily stores data from memory or the data to be sent to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(vi)DR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 Register stores the operands and any other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size of register, also called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Word Size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indicates the amount of data. The size of a register may be 8, 16, 32 or 64 bits.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77928948-2ED9-43D6-894C-A0EE999F1B71}"/>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9599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9EC2-21B7-44F8-9E48-2CC356ED4C6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00D98F9-B010-4F4E-AF37-C2E5EFC66127}"/>
              </a:ext>
            </a:extLst>
          </p:cNvPr>
          <p:cNvSpPr>
            <a:spLocks noGrp="1"/>
          </p:cNvSpPr>
          <p:nvPr>
            <p:ph idx="1"/>
          </p:nvPr>
        </p:nvSpPr>
        <p:spPr/>
        <p:txBody>
          <a:bodyPr>
            <a:normAutofit fontScale="85000" lnSpcReduction="10000"/>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Control Unit: (CU)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control unit organizes the processing of data and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CU acts as a supervisor, controls and coordinates the activity of the other units of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 coordinates the input and output devices of a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directs the computer to carry out stored program instructions in the 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instructs the ALU to perform the arithmetic or logic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a program is run, the PC keeps track of the instruction to be executed next.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 tells ‘when to fetch the data and instructions’, ‘what to do’, ‘where to store the result’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 also holds the CPU’s Instruction Set, which is a list of all operations that the CPU can perform.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06E8383-60AC-4904-9189-3B39B8455AF3}"/>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76541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7874-CE74-4BEB-BD9C-5590D57CC04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A0B2AEB-B263-41AA-9CC4-5586A9A6C454}"/>
              </a:ext>
            </a:extLst>
          </p:cNvPr>
          <p:cNvSpPr>
            <a:spLocks noGrp="1"/>
          </p:cNvSpPr>
          <p:nvPr>
            <p:ph idx="1"/>
          </p:nvPr>
        </p:nvSpPr>
        <p:spPr/>
        <p:txBody>
          <a:bodyPr/>
          <a:lstStyle/>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Memory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memory unit consists of cache memory, primary memory and secondary memory.</a:t>
            </a:r>
          </a:p>
          <a:p>
            <a:pPr>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Memory unit stores the data and instructions, intermediate results and output temporarily during processing of data. </a:t>
            </a:r>
          </a:p>
          <a:p>
            <a:pPr>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memory is called main memory / primary               memory. Example: RAM, ROM.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3AB14A1A-1C90-47A2-B49C-60436C22C6E2}"/>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269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D336-C260-4304-A2D3-86DA594213CE}"/>
              </a:ext>
            </a:extLst>
          </p:cNvPr>
          <p:cNvSpPr>
            <a:spLocks noGrp="1"/>
          </p:cNvSpPr>
          <p:nvPr>
            <p:ph type="title"/>
          </p:nvPr>
        </p:nvSpPr>
        <p:spPr/>
        <p:txBody>
          <a:bodyPr>
            <a:normAutofit/>
          </a:bodyPr>
          <a:lstStyle/>
          <a:p>
            <a:r>
              <a:rPr lang="en-IN" sz="2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Cache Memory</a:t>
            </a:r>
            <a:endParaRPr lang="en-IN" sz="2800" dirty="0">
              <a:solidFill>
                <a:srgbClr val="0070C0"/>
              </a:solidFill>
            </a:endParaRPr>
          </a:p>
        </p:txBody>
      </p:sp>
      <p:sp>
        <p:nvSpPr>
          <p:cNvPr id="3" name="Content Placeholder 2">
            <a:extLst>
              <a:ext uri="{FF2B5EF4-FFF2-40B4-BE49-F238E27FC236}">
                <a16:creationId xmlns:a16="http://schemas.microsoft.com/office/drawing/2014/main" id="{0A6F5268-3F27-404B-AEF8-C2025B9AD147}"/>
              </a:ext>
            </a:extLst>
          </p:cNvPr>
          <p:cNvSpPr>
            <a:spLocks noGrp="1"/>
          </p:cNvSpPr>
          <p:nvPr>
            <p:ph idx="1"/>
          </p:nvPr>
        </p:nvSpPr>
        <p:spPr/>
        <p:txBody>
          <a:bodyPr>
            <a:normAutofit fontScale="85000" lnSpcReduction="20000"/>
          </a:bodyPr>
          <a:lstStyle/>
          <a:p>
            <a:pPr>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and instructions that are required during the processing of data are brought from the secondary storage devices and stored in the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Next for processing they are taken from RAM to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time taken to move the data between RAM and CPU registers is large. This affects the speed of processing of computer and results in decreasing the performance of CPU.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Cache memory (high speed memory) is placed in between RAM and CPU.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Cache memory is a storage buffer that stores the data that is used more often. So, during processing, CPU first checks cache memory for required data. If data is not found in cache, then it looks in RAM for that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access the cache memory, CPU does not have to use the mother board’s system bus for data transfer.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Cache is twice as fast as 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CPU has a built-in Level 1 (L1) cache and Level 2 (L2) cache, as shown in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D8CE79A-2E8B-4B7C-8904-E48ED5EB0A3A}"/>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19872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1B8C-4F62-4674-9D82-98AFB474171B}"/>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1A6DD2D7-C757-44DF-BC35-F5AF2FDED268}"/>
              </a:ext>
            </a:extLst>
          </p:cNvPr>
          <p:cNvSpPr>
            <a:spLocks noGrp="1"/>
          </p:cNvSpPr>
          <p:nvPr>
            <p:ph type="ftr" sz="quarter" idx="11"/>
          </p:nvPr>
        </p:nvSpPr>
        <p:spPr/>
        <p:txBody>
          <a:bodyPr/>
          <a:lstStyle/>
          <a:p>
            <a:r>
              <a:rPr lang="en-US"/>
              <a:t>JBR Trisea Publishers</a:t>
            </a:r>
          </a:p>
        </p:txBody>
      </p:sp>
      <p:pic>
        <p:nvPicPr>
          <p:cNvPr id="5" name="Content Placeholder 4">
            <a:extLst>
              <a:ext uri="{FF2B5EF4-FFF2-40B4-BE49-F238E27FC236}">
                <a16:creationId xmlns:a16="http://schemas.microsoft.com/office/drawing/2014/main" id="{CC226E43-7E69-4772-A3AD-6EFCA625088E}"/>
              </a:ext>
            </a:extLst>
          </p:cNvPr>
          <p:cNvPicPr>
            <a:picLocks noGrp="1" noChangeAspect="1"/>
          </p:cNvPicPr>
          <p:nvPr>
            <p:ph idx="1"/>
          </p:nvPr>
        </p:nvPicPr>
        <p:blipFill rotWithShape="1">
          <a:blip r:embed="rId2"/>
          <a:srcRect l="21604" t="54363" r="35021" b="28206"/>
          <a:stretch/>
        </p:blipFill>
        <p:spPr bwMode="auto">
          <a:xfrm>
            <a:off x="2042507" y="2046662"/>
            <a:ext cx="7932420" cy="1793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010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9399-BFFA-4960-869A-4CC741FB9CF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9BCCD59-BDA5-4CC2-A8CA-8AC5276B45F5}"/>
              </a:ext>
            </a:extLst>
          </p:cNvPr>
          <p:cNvSpPr>
            <a:spLocks noGrp="1"/>
          </p:cNvSpPr>
          <p:nvPr>
            <p:ph idx="1"/>
          </p:nvPr>
        </p:nvSpPr>
        <p:spPr/>
        <p:txBody>
          <a:bodyPr/>
          <a:lstStyle/>
          <a:p>
            <a:pP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Primary Memory</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Primary memory is the main memory of computer. It is used to store data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instructions during the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semiconductor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Primary memory is of two kinds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Random Access Memory (RAM) (ii) Read Only Memory (ROM).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E8802AE-2831-412F-AB12-267517EF00B2}"/>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91726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F288-4CFF-48CA-B3A6-FA6315967AE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14FB8BD-FDC1-4C4A-91C8-69D275D4F4DF}"/>
              </a:ext>
            </a:extLst>
          </p:cNvPr>
          <p:cNvSpPr>
            <a:spLocks noGrp="1"/>
          </p:cNvSpPr>
          <p:nvPr>
            <p:ph idx="1"/>
          </p:nvPr>
        </p:nvSpPr>
        <p:spPr/>
        <p:txBody>
          <a:bodyPr/>
          <a:lstStyle/>
          <a:p>
            <a:pP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RAM</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22910" indent="-285750">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is volatile.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stores data when the computer is 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Information in RAM gets erased when the computer is turned off.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provides temporary storage for data and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provides a limited storage capacity, due its high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687F7DF-C0D8-4429-BF99-E29571D0344D}"/>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92508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B5E1-EEEF-48AE-971F-A2B3F18071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8FC7DB-5EB1-4489-8634-42355876B43A}"/>
              </a:ext>
            </a:extLst>
          </p:cNvPr>
          <p:cNvSpPr>
            <a:spLocks noGrp="1"/>
          </p:cNvSpPr>
          <p:nvPr>
            <p:ph idx="1"/>
          </p:nvPr>
        </p:nvSpPr>
        <p:spPr/>
        <p:txBody>
          <a:bodyPr/>
          <a:lstStyle/>
          <a:p>
            <a:pP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ROM</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ROM is non-volatile memory and is a read only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Storage in ROM is permanent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Information will not be erased even if the computer is turned off.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ROM comes programmed by the manufacturer.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7759600-0CB4-46B7-A3AE-569226A2672D}"/>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3985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rPr>
              <a:t>Unit - 1</a:t>
            </a:r>
          </a:p>
        </p:txBody>
      </p:sp>
      <p:sp>
        <p:nvSpPr>
          <p:cNvPr id="3" name="Content Placeholder 2"/>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COMPUTATIONAL THINKING AND PROBLEM SOLVING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Fundamentals of Computing – Identification of Computational Problems -Algorithms, building blocks of algorithms (statements, state, control flow, functions), notation (pseudo code, flow chart, programming language), algorithmic problem solving, simple strategies for developing algorithms (iteration, recursion). Illustrative problems: find minimum in a list, insert a card in a list of sorted cards, guess an integer number in a range, Towers of Hanoi. </a:t>
            </a:r>
            <a:endParaRPr lang="en-IN" sz="1800" dirty="0">
              <a:effectLst/>
              <a:latin typeface="Times New Roman" panose="02020603050405020304" pitchFamily="18" charset="0"/>
              <a:ea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84242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52D6-6781-4B12-975A-6EDD9345A6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B2EB78-DE4C-45B1-867B-6AAE2ACF3C12}"/>
              </a:ext>
            </a:extLst>
          </p:cNvPr>
          <p:cNvSpPr>
            <a:spLocks noGrp="1"/>
          </p:cNvSpPr>
          <p:nvPr>
            <p:ph idx="1"/>
          </p:nvPr>
        </p:nvSpPr>
        <p:spPr/>
        <p:txBody>
          <a:bodyPr>
            <a:normAutofit fontScale="77500" lnSpcReduction="20000"/>
          </a:bodyPr>
          <a:lstStyle/>
          <a:p>
            <a:pP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Secondary Memory</a:t>
            </a:r>
            <a:endParaRPr lang="en-IN" sz="1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secondary memory stores data and instructions permanently. The information can be stored in secondary memory for a long time (years), and is generally permanent in nature unless erased by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Non-volatile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provides back-up storage for data and instructions. Hard disk drive, floppy drive and optical disk drives are some examples of secondary storage devices.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and instructions that are currently not being processed, but may be required later by CPU are stored in secondary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Secondary memory has a high storage capacity than the primary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Secondary memory is also cheaper than the primary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But it takes longer time to access the data and instructions stored in secondary memory than in primary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02A2E49-BDF7-47F2-B254-4A846B9F516C}"/>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8885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BDC2-5269-4F02-B973-CD4FF6C766DE}"/>
              </a:ext>
            </a:extLst>
          </p:cNvPr>
          <p:cNvSpPr>
            <a:spLocks noGrp="1"/>
          </p:cNvSpPr>
          <p:nvPr>
            <p:ph type="title"/>
          </p:nvPr>
        </p:nvSpPr>
        <p:spPr/>
        <p:txBody>
          <a:bodyPr>
            <a:normAutofit/>
          </a:bodyPr>
          <a:lstStyle/>
          <a:p>
            <a:r>
              <a:rPr lang="en-US" sz="2400" b="1" dirty="0">
                <a:solidFill>
                  <a:srgbClr val="0070C0"/>
                </a:solidFill>
                <a:effectLst/>
                <a:latin typeface="Times New Roman" panose="02020603050405020304" pitchFamily="18" charset="0"/>
                <a:ea typeface="Calibri" panose="020F0502020204030204" pitchFamily="34" charset="0"/>
              </a:rPr>
              <a:t>IDENTIFICATION OF COMPUTATIONAL PROBLEMS</a:t>
            </a:r>
            <a:endParaRPr lang="en-IN" sz="2400" dirty="0">
              <a:solidFill>
                <a:srgbClr val="0070C0"/>
              </a:solidFill>
            </a:endParaRPr>
          </a:p>
        </p:txBody>
      </p:sp>
      <p:sp>
        <p:nvSpPr>
          <p:cNvPr id="3" name="Content Placeholder 2">
            <a:extLst>
              <a:ext uri="{FF2B5EF4-FFF2-40B4-BE49-F238E27FC236}">
                <a16:creationId xmlns:a16="http://schemas.microsoft.com/office/drawing/2014/main" id="{A3C7F017-D6F0-4091-B3B2-CC069FF67944}"/>
              </a:ext>
            </a:extLst>
          </p:cNvPr>
          <p:cNvSpPr>
            <a:spLocks noGrp="1"/>
          </p:cNvSpPr>
          <p:nvPr>
            <p:ph idx="1"/>
          </p:nvPr>
        </p:nvSpPr>
        <p:spPr/>
        <p:txBody>
          <a:bodyPr>
            <a:normAutofit fontScale="85000" lnSpcReduction="20000"/>
          </a:bodyPr>
          <a:lstStyle/>
          <a:p>
            <a:pPr marL="342900" lvl="0" indent="-342900" algn="just">
              <a:lnSpc>
                <a:spcPct val="115000"/>
              </a:lnSpc>
              <a:spcAft>
                <a:spcPts val="8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Identification of computational problem is part of the scientific method, as it serves as the first step in a systematic process to identify, evaluate a problem and explore potential solutions.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Computational problem identification consists of two steps: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Clr>
                <a:srgbClr val="555555"/>
              </a:buClr>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Identifying and acknowledging that there is a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Clr>
                <a:srgbClr val="555555"/>
              </a:buClr>
              <a:buFont typeface="+mj-lt"/>
              <a:buAutoNum type="arabicPeriod"/>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Developing a problem identification statement.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Computational problem Identification, require a certain mode of approach or way of thinking. This approach is often called computational thinking and is similar to the scientific method with predictions.</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Understanding computational thinking will give a foundation for solving problems. Computational thinking is part of a problem-solving process that ends with writing a program. </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In order to make predictions using computational thinking, we need to define four steps related to the identification of problem and its solution: They are, decomposition, pattern recognition, abstraction, and algorithm design.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2F5C3B6D-556E-4D57-8F03-C1D3C88A324F}"/>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374146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3CA8-2DF7-43D8-8DFB-24EAB64E9C05}"/>
              </a:ext>
            </a:extLst>
          </p:cNvPr>
          <p:cNvSpPr>
            <a:spLocks noGrp="1"/>
          </p:cNvSpPr>
          <p:nvPr>
            <p:ph type="title"/>
          </p:nvPr>
        </p:nvSpPr>
        <p:spPr/>
        <p:txBody>
          <a:bodyPr>
            <a:normAutofit/>
          </a:bodyPr>
          <a:lstStyle/>
          <a:p>
            <a:r>
              <a:rPr lang="en-US" sz="3600" b="1" dirty="0">
                <a:solidFill>
                  <a:srgbClr val="0070C0"/>
                </a:solidFill>
                <a:effectLst/>
                <a:latin typeface="Times New Roman" panose="02020603050405020304" pitchFamily="18" charset="0"/>
                <a:ea typeface="Calibri" panose="020F0502020204030204" pitchFamily="34" charset="0"/>
              </a:rPr>
              <a:t>Decomposition </a:t>
            </a:r>
            <a:endParaRPr lang="en-IN" sz="3600" dirty="0">
              <a:solidFill>
                <a:srgbClr val="0070C0"/>
              </a:solidFill>
            </a:endParaRPr>
          </a:p>
        </p:txBody>
      </p:sp>
      <p:sp>
        <p:nvSpPr>
          <p:cNvPr id="3" name="Content Placeholder 2">
            <a:extLst>
              <a:ext uri="{FF2B5EF4-FFF2-40B4-BE49-F238E27FC236}">
                <a16:creationId xmlns:a16="http://schemas.microsoft.com/office/drawing/2014/main" id="{0AC65D6C-49D4-4E70-9890-63A7CD15AF02}"/>
              </a:ext>
            </a:extLst>
          </p:cNvPr>
          <p:cNvSpPr>
            <a:spLocks noGrp="1"/>
          </p:cNvSpPr>
          <p:nvPr>
            <p:ph idx="1"/>
          </p:nvPr>
        </p:nvSpPr>
        <p:spPr/>
        <p:txBody>
          <a:bodyPr/>
          <a:lstStyle/>
          <a:p>
            <a:pPr algn="just">
              <a:lnSpc>
                <a:spcPct val="115000"/>
              </a:lnSpc>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step of computational thinking is decomposition. This stage starts by </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analyzing the problem, stating it precisely, and establishing the criteria for the solution.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A computational thinking approach to a solution often starts by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breaking the problem down into smaller more familiar components so they can be managed easier. The more you can break a problem down, the easier it is to solve.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stage also allows to develop a better understanding of the problem by identifying all the components in detail.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C1DC2168-77C8-4620-87C0-20195C9AD360}"/>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66780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B3E4-6F04-4FF8-AED1-30AD22B7CA9D}"/>
              </a:ext>
            </a:extLst>
          </p:cNvPr>
          <p:cNvSpPr>
            <a:spLocks noGrp="1"/>
          </p:cNvSpPr>
          <p:nvPr>
            <p:ph type="title"/>
          </p:nvPr>
        </p:nvSpPr>
        <p:spPr/>
        <p:txBody>
          <a:bodyPr>
            <a:normAutofit/>
          </a:bodyPr>
          <a:lstStyle/>
          <a:p>
            <a:r>
              <a:rPr lang="en-US"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Pattern Recognition</a:t>
            </a:r>
            <a:endParaRPr lang="en-IN" sz="3600" dirty="0">
              <a:solidFill>
                <a:srgbClr val="0070C0"/>
              </a:solidFill>
            </a:endParaRPr>
          </a:p>
        </p:txBody>
      </p:sp>
      <p:sp>
        <p:nvSpPr>
          <p:cNvPr id="3" name="Content Placeholder 2">
            <a:extLst>
              <a:ext uri="{FF2B5EF4-FFF2-40B4-BE49-F238E27FC236}">
                <a16:creationId xmlns:a16="http://schemas.microsoft.com/office/drawing/2014/main" id="{D84D75D7-79DF-414C-A995-C5DFE82DC0CB}"/>
              </a:ext>
            </a:extLst>
          </p:cNvPr>
          <p:cNvSpPr>
            <a:spLocks noGrp="1"/>
          </p:cNvSpPr>
          <p:nvPr>
            <p:ph idx="1"/>
          </p:nvPr>
        </p:nvSpPr>
        <p:spPr/>
        <p:txBody>
          <a:bodyPr/>
          <a:lstStyle/>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second step is pattern recognition whereby similarities and trends are identified within the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some problems are similar in nature, there is a good chance that they can be solved using similar, or repeated techniques.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a key component for making efficient solutions, and saving time in the long run. Pattern recognition is a key skill to create efficient and effective solutions to given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C89A80D-DD1F-48D5-8C1C-7B5500D14558}"/>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10792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CDB2-CFD3-4332-83BC-EAA89236E6D0}"/>
              </a:ext>
            </a:extLst>
          </p:cNvPr>
          <p:cNvSpPr>
            <a:spLocks noGrp="1"/>
          </p:cNvSpPr>
          <p:nvPr>
            <p:ph type="title"/>
          </p:nvPr>
        </p:nvSpPr>
        <p:spPr/>
        <p:txBody>
          <a:bodyPr>
            <a:normAutofit/>
          </a:bodyPr>
          <a:lstStyle/>
          <a:p>
            <a:r>
              <a:rPr lang="en-US"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Abstraction</a:t>
            </a:r>
            <a:endParaRPr lang="en-IN" sz="3600" dirty="0">
              <a:solidFill>
                <a:srgbClr val="0070C0"/>
              </a:solidFill>
            </a:endParaRPr>
          </a:p>
        </p:txBody>
      </p:sp>
      <p:sp>
        <p:nvSpPr>
          <p:cNvPr id="3" name="Content Placeholder 2">
            <a:extLst>
              <a:ext uri="{FF2B5EF4-FFF2-40B4-BE49-F238E27FC236}">
                <a16:creationId xmlns:a16="http://schemas.microsoft.com/office/drawing/2014/main" id="{39DB900B-3ACD-4B7F-982F-691101202369}"/>
              </a:ext>
            </a:extLst>
          </p:cNvPr>
          <p:cNvSpPr>
            <a:spLocks noGrp="1"/>
          </p:cNvSpPr>
          <p:nvPr>
            <p:ph idx="1"/>
          </p:nvPr>
        </p:nvSpPr>
        <p:spPr/>
        <p:txBody>
          <a:bodyPr/>
          <a:lstStyle/>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abstraction stage involves the identification of key components of the solution.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Rather than looking at specific details, it requires the ability to filter out unnecessary elements of a problem so that only focus on the important elements.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Abstraction allows to consider all the key components prior to the creation of the final solution, while ignoring any unnecessary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0A07665-00F3-4B64-A18A-D25A066A3D52}"/>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01350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DD83-A000-44E6-807A-7D476A9D3F18}"/>
              </a:ext>
            </a:extLst>
          </p:cNvPr>
          <p:cNvSpPr>
            <a:spLocks noGrp="1"/>
          </p:cNvSpPr>
          <p:nvPr>
            <p:ph type="title"/>
          </p:nvPr>
        </p:nvSpPr>
        <p:spPr/>
        <p:txBody>
          <a:bodyPr>
            <a:normAutofit/>
          </a:bodyPr>
          <a:lstStyle/>
          <a:p>
            <a:r>
              <a:rPr lang="en-US" sz="2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Algorithm Design</a:t>
            </a:r>
            <a:endParaRPr lang="en-IN" sz="2800" dirty="0">
              <a:solidFill>
                <a:srgbClr val="0070C0"/>
              </a:solidFill>
            </a:endParaRPr>
          </a:p>
        </p:txBody>
      </p:sp>
      <p:sp>
        <p:nvSpPr>
          <p:cNvPr id="3" name="Content Placeholder 2">
            <a:extLst>
              <a:ext uri="{FF2B5EF4-FFF2-40B4-BE49-F238E27FC236}">
                <a16:creationId xmlns:a16="http://schemas.microsoft.com/office/drawing/2014/main" id="{46BDA393-305D-4204-9F6B-94ED9B0D72F5}"/>
              </a:ext>
            </a:extLst>
          </p:cNvPr>
          <p:cNvSpPr>
            <a:spLocks noGrp="1"/>
          </p:cNvSpPr>
          <p:nvPr>
            <p:ph idx="1"/>
          </p:nvPr>
        </p:nvSpPr>
        <p:spPr/>
        <p:txBody>
          <a:bodyPr/>
          <a:lstStyle/>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final stage within the computational thinking process is algorithm design whereby a detailed step-by-step set of instructions are created which explain how to solve the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measure of a good algorithm is one that can be passed to someone else to follow without the need for any extra explanation.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This process uses inductive thinking and is needed for transferring a particular problem to a larger class of similar problems. This step is also sometimes called algorithmic thinking.</a:t>
            </a:r>
            <a:r>
              <a:rPr lang="en-US" sz="1800" spc="-5" dirty="0">
                <a:effectLst/>
                <a:latin typeface="Georgia" panose="02040502050405020303" pitchFamily="18" charset="0"/>
                <a:ea typeface="Times New Roman" panose="02020603050405020304" pitchFamily="18" charset="0"/>
                <a:cs typeface="Segoe UI" panose="020B0502040204020203"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3246EE5C-1B99-4C84-B90F-041AC50607E2}"/>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72867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B304-2617-4AC0-86F4-493B173DE309}"/>
              </a:ext>
            </a:extLst>
          </p:cNvPr>
          <p:cNvSpPr>
            <a:spLocks noGrp="1"/>
          </p:cNvSpPr>
          <p:nvPr>
            <p:ph type="title"/>
          </p:nvPr>
        </p:nvSpPr>
        <p:spPr/>
        <p:txBody>
          <a:bodyPr/>
          <a:lstStyle/>
          <a:p>
            <a:r>
              <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NEED FOR LOGICAL ANALYSIS AND THINKING</a:t>
            </a:r>
            <a:endParaRPr lang="en-IN" dirty="0">
              <a:solidFill>
                <a:srgbClr val="0070C0"/>
              </a:solidFill>
            </a:endParaRPr>
          </a:p>
        </p:txBody>
      </p:sp>
      <p:sp>
        <p:nvSpPr>
          <p:cNvPr id="3" name="Content Placeholder 2">
            <a:extLst>
              <a:ext uri="{FF2B5EF4-FFF2-40B4-BE49-F238E27FC236}">
                <a16:creationId xmlns:a16="http://schemas.microsoft.com/office/drawing/2014/main" id="{475FFD29-408B-4BFE-AE01-4E606EFDF679}"/>
              </a:ext>
            </a:extLst>
          </p:cNvPr>
          <p:cNvSpPr>
            <a:spLocks noGrp="1"/>
          </p:cNvSpPr>
          <p:nvPr>
            <p:ph idx="1"/>
          </p:nvPr>
        </p:nvSpPr>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 can perform variety of tasks like receiving data, processing it and producing useful results. It cannot perform on its own. A computer needs to be instructed to perform a task.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computer works on set of instructions, called computer program to carry out a particular task, so that the computer can process that task.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BDC1B483-87E3-4B95-887E-B0CE3E1AB191}"/>
              </a:ext>
            </a:extLst>
          </p:cNvPr>
          <p:cNvSpPr>
            <a:spLocks noGrp="1"/>
          </p:cNvSpPr>
          <p:nvPr>
            <p:ph type="ftr" sz="quarter" idx="11"/>
          </p:nvPr>
        </p:nvSpPr>
        <p:spPr/>
        <p:txBody>
          <a:bodyPr/>
          <a:lstStyle/>
          <a:p>
            <a:r>
              <a:rPr lang="en-US"/>
              <a:t>JBR Trisea Publishers</a:t>
            </a:r>
          </a:p>
        </p:txBody>
      </p:sp>
      <p:pic>
        <p:nvPicPr>
          <p:cNvPr id="22" name="Picture 21">
            <a:extLst>
              <a:ext uri="{FF2B5EF4-FFF2-40B4-BE49-F238E27FC236}">
                <a16:creationId xmlns:a16="http://schemas.microsoft.com/office/drawing/2014/main" id="{1DA09DB5-1BC4-4926-8D10-8B7E4DF3E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036" y="3698761"/>
            <a:ext cx="4457143" cy="752381"/>
          </a:xfrm>
          <a:prstGeom prst="rect">
            <a:avLst/>
          </a:prstGeom>
        </p:spPr>
      </p:pic>
    </p:spTree>
    <p:extLst>
      <p:ext uri="{BB962C8B-B14F-4D97-AF65-F5344CB8AC3E}">
        <p14:creationId xmlns:p14="http://schemas.microsoft.com/office/powerpoint/2010/main" val="2021887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8959-EEE6-4F44-B709-ADBD23458D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D975203-3A28-4A9B-B1AD-F45F275DCA34}"/>
              </a:ext>
            </a:extLst>
          </p:cNvPr>
          <p:cNvSpPr>
            <a:spLocks noGrp="1"/>
          </p:cNvSpPr>
          <p:nvPr>
            <p:ph idx="1"/>
          </p:nvPr>
        </p:nvSpPr>
        <p:spPr/>
        <p:txBody>
          <a:bodyPr>
            <a:normAutofit lnSpcReduction="10000"/>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produce an effective execution of the computer program, it is very important that the programmer must take care of each and every step or instruction in a proper sequence.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design a program, a programmer must determine three basic steps.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The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instructions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be performed.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The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which these instructions are to be performed.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The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required to perform these instructions.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example, to calculate the sum of two numbers, read the value of two numbers A and B, add A and B and store the sum value in 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A36E7E34-6CA8-4535-AEC8-7959EEAC8B80}"/>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29209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B453-AFF3-49FD-A19E-AFBF3F88F79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1114FE6-E0F3-4553-8C67-6863FD4BD45B}"/>
              </a:ext>
            </a:extLst>
          </p:cNvPr>
          <p:cNvSpPr>
            <a:spLocks noGrp="1"/>
          </p:cNvSpPr>
          <p:nvPr>
            <p:ph idx="1"/>
          </p:nvPr>
        </p:nvSpPr>
        <p:spPr/>
        <p:txBody>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solve the problem using computer, the following steps should be followed.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 must be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analysed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thoroughly.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Solution method is broken down into a sequence of small tasks.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analysis, an algorithm must be prepared to solve the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algorithm is expressed in a precise notation. This notation is known as a computer program.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computer program is then fed into the computer.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instruction in the program is executed one after the other and finally outputs the expected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A4ACD75-53AF-4EA0-A448-21D6FA7B7911}"/>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00305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11369"/>
            <a:ext cx="10058400" cy="745687"/>
          </a:xfrm>
        </p:spPr>
        <p:txBody>
          <a:bodyPr/>
          <a:lstStyle/>
          <a:p>
            <a:pPr algn="ctr"/>
            <a:r>
              <a:rPr lang="en-US" b="1" dirty="0">
                <a:solidFill>
                  <a:srgbClr val="0070C0"/>
                </a:solidFill>
              </a:rPr>
              <a:t>ALGORITHMS</a:t>
            </a:r>
            <a:endParaRPr lang="en-US" dirty="0">
              <a:solidFill>
                <a:srgbClr val="0070C0"/>
              </a:solidFill>
            </a:endParaRPr>
          </a:p>
        </p:txBody>
      </p:sp>
      <p:sp>
        <p:nvSpPr>
          <p:cNvPr id="3" name="Content Placeholder 2"/>
          <p:cNvSpPr>
            <a:spLocks noGrp="1"/>
          </p:cNvSpPr>
          <p:nvPr>
            <p:ph idx="1"/>
          </p:nvPr>
        </p:nvSpPr>
        <p:spPr>
          <a:xfrm>
            <a:off x="1097280" y="1880314"/>
            <a:ext cx="10058400" cy="4250030"/>
          </a:xfrm>
        </p:spPr>
        <p:txBody>
          <a:bodyPr/>
          <a:lstStyle/>
          <a:p>
            <a:pPr lvl="0">
              <a:buFont typeface="Wingdings" panose="05000000000000000000" pitchFamily="2" charset="2"/>
              <a:buChar char="q"/>
            </a:pPr>
            <a:r>
              <a:rPr lang="en-US" dirty="0"/>
              <a:t>Algorithm is an </a:t>
            </a:r>
            <a:r>
              <a:rPr lang="en-US" b="1" dirty="0">
                <a:solidFill>
                  <a:srgbClr val="00B050"/>
                </a:solidFill>
              </a:rPr>
              <a:t>ordered sequence </a:t>
            </a:r>
            <a:r>
              <a:rPr lang="en-US" dirty="0"/>
              <a:t>of finite, well defined, unambiguous instructions for completing a task.</a:t>
            </a:r>
          </a:p>
          <a:p>
            <a:pPr lvl="0">
              <a:buFont typeface="Wingdings" panose="05000000000000000000" pitchFamily="2" charset="2"/>
              <a:buChar char="q"/>
            </a:pPr>
            <a:r>
              <a:rPr lang="en-US" dirty="0"/>
              <a:t>It is a </a:t>
            </a:r>
            <a:r>
              <a:rPr lang="en-US" b="1" dirty="0">
                <a:solidFill>
                  <a:srgbClr val="00B050"/>
                </a:solidFill>
              </a:rPr>
              <a:t>step-by-step procedure </a:t>
            </a:r>
            <a:r>
              <a:rPr lang="en-US" dirty="0"/>
              <a:t>for solving any problem.</a:t>
            </a:r>
          </a:p>
          <a:p>
            <a:pPr lvl="0">
              <a:buFont typeface="Wingdings" panose="05000000000000000000" pitchFamily="2" charset="2"/>
              <a:buChar char="q"/>
            </a:pPr>
            <a:r>
              <a:rPr lang="en-US" dirty="0"/>
              <a:t>Algorithm is an </a:t>
            </a:r>
            <a:r>
              <a:rPr lang="en-US" b="1" dirty="0">
                <a:solidFill>
                  <a:srgbClr val="00B050"/>
                </a:solidFill>
              </a:rPr>
              <a:t>English-like representation of the log</a:t>
            </a:r>
            <a:r>
              <a:rPr lang="en-US" dirty="0">
                <a:solidFill>
                  <a:srgbClr val="00B050"/>
                </a:solidFill>
              </a:rPr>
              <a:t>ic </a:t>
            </a:r>
            <a:r>
              <a:rPr lang="en-US" dirty="0"/>
              <a:t>which is used to solve the problem.</a:t>
            </a:r>
          </a:p>
          <a:p>
            <a:pPr lvl="0">
              <a:buFont typeface="Wingdings" panose="05000000000000000000" pitchFamily="2" charset="2"/>
              <a:buChar char="q"/>
            </a:pPr>
            <a:r>
              <a:rPr lang="en-US" dirty="0"/>
              <a:t>To accomplish a particular task, </a:t>
            </a:r>
            <a:r>
              <a:rPr lang="en-US" b="1" dirty="0">
                <a:solidFill>
                  <a:srgbClr val="00B050"/>
                </a:solidFill>
              </a:rPr>
              <a:t>different algorithms can be written</a:t>
            </a:r>
            <a:r>
              <a:rPr lang="en-US" dirty="0"/>
              <a:t>. They differ by their time and space.</a:t>
            </a:r>
          </a:p>
          <a:p>
            <a:pPr lvl="0">
              <a:buFont typeface="Wingdings" panose="05000000000000000000" pitchFamily="2" charset="2"/>
              <a:buChar char="q"/>
            </a:pPr>
            <a:r>
              <a:rPr lang="en-US" dirty="0"/>
              <a:t>The programmer selects the best suited algorithm for the given task to be solved.</a:t>
            </a:r>
          </a:p>
          <a:p>
            <a:pPr lvl="0">
              <a:buFont typeface="Wingdings" panose="05000000000000000000" pitchFamily="2" charset="2"/>
              <a:buChar char="q"/>
            </a:pPr>
            <a:r>
              <a:rPr lang="en-US" dirty="0"/>
              <a:t>The algorithm can be implemented in many different languages by using different methods and programs.</a:t>
            </a:r>
          </a:p>
          <a:p>
            <a:pPr lvl="0">
              <a:buFont typeface="Wingdings" panose="05000000000000000000" pitchFamily="2" charset="2"/>
              <a:buChar char="q"/>
            </a:pPr>
            <a:r>
              <a:rPr lang="en-US" dirty="0"/>
              <a:t>The algorithm is </a:t>
            </a:r>
            <a:r>
              <a:rPr lang="en-US" b="1" dirty="0">
                <a:solidFill>
                  <a:srgbClr val="00B050"/>
                </a:solidFill>
              </a:rPr>
              <a:t>independent of any programming language</a:t>
            </a:r>
            <a:r>
              <a:rPr lang="en-US" dirty="0"/>
              <a:t>.</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52173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9470-3A28-456F-8BAA-550BCF7A2780}"/>
              </a:ext>
            </a:extLst>
          </p:cNvPr>
          <p:cNvSpPr>
            <a:spLocks noGrp="1"/>
          </p:cNvSpPr>
          <p:nvPr>
            <p:ph type="title"/>
          </p:nvPr>
        </p:nvSpPr>
        <p:spPr/>
        <p:txBody>
          <a:bodyPr/>
          <a:lstStyle/>
          <a:p>
            <a:r>
              <a:rPr lang="en-US" sz="1800" b="1" dirty="0">
                <a:solidFill>
                  <a:srgbClr val="0070C0"/>
                </a:solidFill>
                <a:effectLst/>
                <a:latin typeface="Times New Roman" panose="02020603050405020304" pitchFamily="18" charset="0"/>
                <a:ea typeface="Calibri" panose="020F0502020204030204" pitchFamily="34" charset="0"/>
              </a:rPr>
              <a:t>FUNDAMENTALS OF COMPUTING </a:t>
            </a:r>
            <a:endParaRPr lang="en-IN" dirty="0">
              <a:solidFill>
                <a:srgbClr val="0070C0"/>
              </a:solidFill>
            </a:endParaRPr>
          </a:p>
        </p:txBody>
      </p:sp>
      <p:sp>
        <p:nvSpPr>
          <p:cNvPr id="3" name="Content Placeholder 2">
            <a:extLst>
              <a:ext uri="{FF2B5EF4-FFF2-40B4-BE49-F238E27FC236}">
                <a16:creationId xmlns:a16="http://schemas.microsoft.com/office/drawing/2014/main" id="{8B4DEE31-489A-4FB3-AB57-B171F0AAF48D}"/>
              </a:ext>
            </a:extLst>
          </p:cNvPr>
          <p:cNvSpPr>
            <a:spLocks noGrp="1"/>
          </p:cNvSpPr>
          <p:nvPr>
            <p:ph idx="1"/>
          </p:nvPr>
        </p:nvSpPr>
        <p:spPr/>
        <p:txBody>
          <a:bodyPr>
            <a:norm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Computers are seen everywhere around us, in all spheres of life, in the field of education, research, travel and tourism, weather forecasting, social networking, e-commerce etc. Computers have now become an essential part of our lives. Today, no organization can function without a computer. In fact, various organizations have become paperless. Computers have evolved over the years from a simple calculating device to high-speed portable computers.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computer is an electronic device that can be programmed to accept data (input), process it and generate result (output). A computer along with additional hardware and software together is called a computer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Computers are very versatile as they do a lot of different tasks such as storing data, weather forecasting, booking airlines, railway or movie tickets and even playing games.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44A68347-C4DA-49BC-848F-F6173A2AFD31}"/>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434406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8337"/>
            <a:ext cx="10058400" cy="655535"/>
          </a:xfrm>
        </p:spPr>
        <p:txBody>
          <a:bodyPr>
            <a:normAutofit fontScale="90000"/>
          </a:bodyPr>
          <a:lstStyle/>
          <a:p>
            <a:pPr algn="ctr"/>
            <a:r>
              <a:rPr lang="en-US" b="1" dirty="0">
                <a:solidFill>
                  <a:srgbClr val="0070C0"/>
                </a:solidFill>
              </a:rPr>
              <a:t>Guidelines for writing Algorithms </a:t>
            </a:r>
            <a:endParaRPr lang="en-US" dirty="0">
              <a:solidFill>
                <a:srgbClr val="0070C0"/>
              </a:solidFill>
            </a:endParaRPr>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dirty="0"/>
              <a:t>An algorithm should be </a:t>
            </a:r>
            <a:r>
              <a:rPr lang="en-US" b="1" dirty="0">
                <a:solidFill>
                  <a:srgbClr val="00B050"/>
                </a:solidFill>
              </a:rPr>
              <a:t>clear, precise and well defined</a:t>
            </a:r>
            <a:r>
              <a:rPr lang="en-US" b="1" dirty="0"/>
              <a:t>.</a:t>
            </a:r>
          </a:p>
          <a:p>
            <a:pPr lvl="0">
              <a:buFont typeface="Wingdings" panose="05000000000000000000" pitchFamily="2" charset="2"/>
              <a:buChar char="q"/>
            </a:pPr>
            <a:r>
              <a:rPr lang="en-US" dirty="0"/>
              <a:t>It should always begin with the word </a:t>
            </a:r>
            <a:r>
              <a:rPr lang="en-US" b="1" dirty="0">
                <a:solidFill>
                  <a:srgbClr val="00B050"/>
                </a:solidFill>
              </a:rPr>
              <a:t>‘Start’ </a:t>
            </a:r>
            <a:r>
              <a:rPr lang="en-US" dirty="0"/>
              <a:t>and end with the word </a:t>
            </a:r>
            <a:r>
              <a:rPr lang="en-US" b="1" dirty="0">
                <a:solidFill>
                  <a:srgbClr val="00B050"/>
                </a:solidFill>
              </a:rPr>
              <a:t>‘Stop’.</a:t>
            </a:r>
          </a:p>
          <a:p>
            <a:pPr lvl="0">
              <a:buFont typeface="Wingdings" panose="05000000000000000000" pitchFamily="2" charset="2"/>
              <a:buChar char="q"/>
            </a:pPr>
            <a:r>
              <a:rPr lang="en-US" dirty="0"/>
              <a:t>Each step should be written in a </a:t>
            </a:r>
            <a:r>
              <a:rPr lang="en-US" b="1" dirty="0">
                <a:solidFill>
                  <a:srgbClr val="00B050"/>
                </a:solidFill>
              </a:rPr>
              <a:t>separate line</a:t>
            </a:r>
            <a:r>
              <a:rPr lang="en-US" dirty="0"/>
              <a:t>.</a:t>
            </a:r>
          </a:p>
          <a:p>
            <a:pPr lvl="0">
              <a:buFont typeface="Wingdings" panose="05000000000000000000" pitchFamily="2" charset="2"/>
              <a:buChar char="q"/>
            </a:pPr>
            <a:r>
              <a:rPr lang="en-US" dirty="0"/>
              <a:t>Steps should be </a:t>
            </a:r>
            <a:r>
              <a:rPr lang="en-US" b="1" dirty="0">
                <a:solidFill>
                  <a:srgbClr val="00B050"/>
                </a:solidFill>
              </a:rPr>
              <a:t>numbered</a:t>
            </a:r>
            <a:r>
              <a:rPr lang="en-US" dirty="0"/>
              <a:t> as Step 1, Step 2, and so on.</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56121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2884"/>
            <a:ext cx="10058400" cy="874475"/>
          </a:xfrm>
        </p:spPr>
        <p:txBody>
          <a:bodyPr>
            <a:normAutofit fontScale="90000"/>
          </a:bodyPr>
          <a:lstStyle/>
          <a:p>
            <a:br>
              <a:rPr lang="en-US" b="1" dirty="0"/>
            </a:br>
            <a:br>
              <a:rPr lang="en-US" b="1" dirty="0"/>
            </a:br>
            <a:br>
              <a:rPr lang="en-US" b="1" dirty="0"/>
            </a:br>
            <a:r>
              <a:rPr lang="en-US" b="1" dirty="0">
                <a:solidFill>
                  <a:srgbClr val="0070C0"/>
                </a:solidFill>
              </a:rPr>
              <a:t>Example: Algorithms to find the greatest among three numbers</a:t>
            </a:r>
          </a:p>
        </p:txBody>
      </p:sp>
      <p:sp>
        <p:nvSpPr>
          <p:cNvPr id="3" name="Content Placeholder 2"/>
          <p:cNvSpPr>
            <a:spLocks noGrp="1"/>
          </p:cNvSpPr>
          <p:nvPr>
            <p:ph idx="1"/>
          </p:nvPr>
        </p:nvSpPr>
        <p:spPr>
          <a:xfrm>
            <a:off x="1097280" y="1871492"/>
            <a:ext cx="10058400" cy="4023360"/>
          </a:xfrm>
        </p:spPr>
        <p:txBody>
          <a:bodyPr>
            <a:normAutofit/>
          </a:bodyPr>
          <a:lstStyle/>
          <a:p>
            <a:r>
              <a:rPr lang="en-US" dirty="0"/>
              <a:t>Step 1:	Start.</a:t>
            </a:r>
          </a:p>
          <a:p>
            <a:r>
              <a:rPr lang="en-US" dirty="0"/>
              <a:t>Step 2:	Read the three numbers A, B, C.</a:t>
            </a:r>
          </a:p>
          <a:p>
            <a:r>
              <a:rPr lang="en-US" dirty="0"/>
              <a:t>Step 3:	Compare A and B. If A is the greatest perform step 4 else perform step 5.</a:t>
            </a:r>
          </a:p>
          <a:p>
            <a:r>
              <a:rPr lang="en-US" dirty="0"/>
              <a:t>Step 4:	Compare A and C. If A is the greatest, output “A is the greatest” else output “C is the greatest”.</a:t>
            </a:r>
          </a:p>
          <a:p>
            <a:r>
              <a:rPr lang="en-US" dirty="0"/>
              <a:t>Step 5:	Compare B and C. If B is the greatest, output “B is the greatest” else output “C is the greatest”.</a:t>
            </a:r>
          </a:p>
          <a:p>
            <a:r>
              <a:rPr lang="en-US" dirty="0"/>
              <a:t>Step 6:	Stop.</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738286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2580"/>
            <a:ext cx="10058400" cy="938870"/>
          </a:xfrm>
        </p:spPr>
        <p:txBody>
          <a:bodyPr/>
          <a:lstStyle/>
          <a:p>
            <a:pPr algn="ctr"/>
            <a:r>
              <a:rPr lang="en-US" b="1" dirty="0">
                <a:solidFill>
                  <a:srgbClr val="0070C0"/>
                </a:solidFill>
              </a:rPr>
              <a:t>Properties of an Algorithm</a:t>
            </a:r>
            <a:endParaRPr lang="en-US" dirty="0">
              <a:solidFill>
                <a:srgbClr val="0070C0"/>
              </a:solidFill>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q"/>
            </a:pPr>
            <a:r>
              <a:rPr lang="en-US" b="1" dirty="0"/>
              <a:t>Finiteness:</a:t>
            </a:r>
            <a:r>
              <a:rPr lang="en-US" dirty="0"/>
              <a:t> An algorithm must be </a:t>
            </a:r>
            <a:r>
              <a:rPr lang="en-US" b="1" dirty="0">
                <a:solidFill>
                  <a:srgbClr val="00B050"/>
                </a:solidFill>
              </a:rPr>
              <a:t>terminated </a:t>
            </a:r>
            <a:r>
              <a:rPr lang="en-US" dirty="0"/>
              <a:t>after a finite number of steps.</a:t>
            </a:r>
          </a:p>
          <a:p>
            <a:pPr lvl="0">
              <a:buFont typeface="Wingdings" panose="05000000000000000000" pitchFamily="2" charset="2"/>
              <a:buChar char="q"/>
            </a:pPr>
            <a:r>
              <a:rPr lang="en-US" b="1" dirty="0"/>
              <a:t>Definiteness:</a:t>
            </a:r>
            <a:r>
              <a:rPr lang="en-US" dirty="0"/>
              <a:t> Each step of an algorithm must be </a:t>
            </a:r>
            <a:r>
              <a:rPr lang="en-US" b="1" dirty="0">
                <a:solidFill>
                  <a:srgbClr val="00B050"/>
                </a:solidFill>
              </a:rPr>
              <a:t>precisely defined</a:t>
            </a:r>
            <a:r>
              <a:rPr lang="en-US" dirty="0"/>
              <a:t>.</a:t>
            </a:r>
          </a:p>
          <a:p>
            <a:pPr lvl="0">
              <a:buFont typeface="Wingdings" panose="05000000000000000000" pitchFamily="2" charset="2"/>
              <a:buChar char="q"/>
            </a:pPr>
            <a:r>
              <a:rPr lang="en-US" b="1" dirty="0"/>
              <a:t>Input:</a:t>
            </a:r>
            <a:r>
              <a:rPr lang="en-US" dirty="0"/>
              <a:t> The data must be present before any operations can be performed on it. The initial data is supplied by a READ instruction. A variable can be given initial value using the SET instruction.</a:t>
            </a:r>
          </a:p>
          <a:p>
            <a:pPr marL="0" indent="0">
              <a:buNone/>
            </a:pPr>
            <a:r>
              <a:rPr lang="en-US" dirty="0"/>
              <a:t>	</a:t>
            </a:r>
            <a:r>
              <a:rPr lang="en-US" b="1" dirty="0"/>
              <a:t>Example:   </a:t>
            </a:r>
            <a:r>
              <a:rPr lang="en-US" dirty="0"/>
              <a:t>READ A, B</a:t>
            </a:r>
          </a:p>
          <a:p>
            <a:pPr marL="0" indent="0">
              <a:buNone/>
            </a:pPr>
            <a:r>
              <a:rPr lang="en-US" dirty="0"/>
              <a:t>		      SET N=0</a:t>
            </a:r>
          </a:p>
          <a:p>
            <a:pPr>
              <a:buFont typeface="Wingdings" panose="05000000000000000000" pitchFamily="2" charset="2"/>
              <a:buChar char="q"/>
            </a:pPr>
            <a:r>
              <a:rPr lang="en-US" b="1" dirty="0"/>
              <a:t>Output:</a:t>
            </a:r>
            <a:r>
              <a:rPr lang="en-US" dirty="0"/>
              <a:t> After executing all the steps of the algorithm at least one </a:t>
            </a:r>
            <a:r>
              <a:rPr lang="en-US" b="1" dirty="0">
                <a:solidFill>
                  <a:srgbClr val="00B050"/>
                </a:solidFill>
              </a:rPr>
              <a:t>output must be obtained</a:t>
            </a:r>
            <a:r>
              <a:rPr lang="en-US" dirty="0">
                <a:solidFill>
                  <a:srgbClr val="00B050"/>
                </a:solidFill>
              </a:rPr>
              <a:t>. </a:t>
            </a:r>
            <a:r>
              <a:rPr lang="en-US" dirty="0"/>
              <a:t>The WRITE statement is used to print messages and variables.</a:t>
            </a:r>
          </a:p>
          <a:p>
            <a:pPr lvl="0">
              <a:buFont typeface="Wingdings" panose="05000000000000000000" pitchFamily="2" charset="2"/>
              <a:buChar char="q"/>
            </a:pPr>
            <a:r>
              <a:rPr lang="en-US" b="1" dirty="0"/>
              <a:t>Effectiveness:</a:t>
            </a:r>
            <a:r>
              <a:rPr lang="en-US" dirty="0"/>
              <a:t> The operations to be performed in the algorithm can be carried out manually in </a:t>
            </a:r>
            <a:r>
              <a:rPr lang="en-US" b="1" dirty="0">
                <a:solidFill>
                  <a:srgbClr val="00B050"/>
                </a:solidFill>
              </a:rPr>
              <a:t>finite intervals of time</a:t>
            </a:r>
            <a:r>
              <a:rPr lang="en-US" dirty="0"/>
              <a:t>.</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809951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7279"/>
            <a:ext cx="10058400" cy="810081"/>
          </a:xfrm>
        </p:spPr>
        <p:txBody>
          <a:bodyPr/>
          <a:lstStyle/>
          <a:p>
            <a:pPr algn="ctr"/>
            <a:r>
              <a:rPr lang="en-US" b="1" dirty="0">
                <a:solidFill>
                  <a:srgbClr val="0070C0"/>
                </a:solidFill>
              </a:rPr>
              <a:t>Advantages of Algorithm</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It is a simple to understand step by step solution of the problem.</a:t>
            </a:r>
          </a:p>
          <a:p>
            <a:pPr lvl="0">
              <a:buFont typeface="Wingdings" panose="05000000000000000000" pitchFamily="2" charset="2"/>
              <a:buChar char="q"/>
            </a:pPr>
            <a:r>
              <a:rPr lang="en-US" dirty="0"/>
              <a:t>It is easy to debug.</a:t>
            </a:r>
          </a:p>
          <a:p>
            <a:pPr lvl="0">
              <a:buFont typeface="Wingdings" panose="05000000000000000000" pitchFamily="2" charset="2"/>
              <a:buChar char="q"/>
            </a:pPr>
            <a:r>
              <a:rPr lang="en-US" dirty="0"/>
              <a:t>It is independent of programming languages.</a:t>
            </a:r>
          </a:p>
          <a:p>
            <a:pPr lvl="0">
              <a:buFont typeface="Wingdings" panose="05000000000000000000" pitchFamily="2" charset="2"/>
              <a:buChar char="q"/>
            </a:pPr>
            <a:r>
              <a:rPr lang="en-US" dirty="0"/>
              <a:t>It is compatible to computers, because each step of an algorithm can be easily coded into its equivalent high level language.</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94540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BUILDING BLOCKS OF ALGORITHMS</a:t>
            </a:r>
          </a:p>
        </p:txBody>
      </p:sp>
      <p:sp>
        <p:nvSpPr>
          <p:cNvPr id="3" name="Content Placeholder 2"/>
          <p:cNvSpPr>
            <a:spLocks noGrp="1"/>
          </p:cNvSpPr>
          <p:nvPr>
            <p:ph idx="1"/>
          </p:nvPr>
        </p:nvSpPr>
        <p:spPr/>
        <p:txBody>
          <a:bodyPr/>
          <a:lstStyle/>
          <a:p>
            <a:r>
              <a:rPr lang="en-US" sz="2800" dirty="0"/>
              <a:t>The building blocks are,</a:t>
            </a:r>
          </a:p>
          <a:p>
            <a:pPr lvl="1"/>
            <a:r>
              <a:rPr lang="en-US" sz="2800" dirty="0"/>
              <a:t>Statements		</a:t>
            </a:r>
          </a:p>
          <a:p>
            <a:pPr lvl="1"/>
            <a:r>
              <a:rPr lang="en-US" sz="2800" dirty="0"/>
              <a:t>State</a:t>
            </a:r>
          </a:p>
          <a:p>
            <a:pPr lvl="1"/>
            <a:r>
              <a:rPr lang="en-US" sz="2800" dirty="0"/>
              <a:t>Control flow and				</a:t>
            </a:r>
          </a:p>
          <a:p>
            <a:pPr lvl="1"/>
            <a:r>
              <a:rPr lang="en-US" sz="2800" dirty="0"/>
              <a:t>Functions</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775064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lnSpc>
                <a:spcPct val="85000"/>
              </a:lnSpc>
              <a:spcBef>
                <a:spcPct val="0"/>
              </a:spcBef>
            </a:pPr>
            <a:r>
              <a:rPr lang="en-US" sz="2800" b="1" dirty="0">
                <a:solidFill>
                  <a:srgbClr val="0070C0"/>
                </a:solidFill>
                <a:latin typeface="Times New Roman" panose="02020603050405020304" pitchFamily="18" charset="0"/>
                <a:cs typeface="Times New Roman" panose="02020603050405020304" pitchFamily="18" charset="0"/>
              </a:rPr>
              <a:t>Statements / Instructions</a:t>
            </a:r>
            <a:br>
              <a:rPr lang="en-US" sz="2800" dirty="0">
                <a:solidFill>
                  <a:srgbClr val="0070C0"/>
                </a:solidFill>
                <a:latin typeface="Times New Roman" panose="02020603050405020304" pitchFamily="18" charset="0"/>
                <a:cs typeface="Times New Roman" panose="02020603050405020304" pitchFamily="18" charset="0"/>
              </a:rPr>
            </a:b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 </a:t>
            </a:r>
            <a:endParaRPr lang="en-US" sz="3200" dirty="0"/>
          </a:p>
          <a:p>
            <a:pPr lvl="0">
              <a:buFont typeface="Wingdings" panose="05000000000000000000" pitchFamily="2" charset="2"/>
              <a:buChar char="q"/>
            </a:pPr>
            <a:r>
              <a:rPr lang="en-US" dirty="0"/>
              <a:t>The algorithm consists of finite number of statements.</a:t>
            </a:r>
            <a:endParaRPr lang="en-US" sz="1800" dirty="0"/>
          </a:p>
          <a:p>
            <a:pPr lvl="0">
              <a:buFont typeface="Wingdings" panose="05000000000000000000" pitchFamily="2" charset="2"/>
              <a:buChar char="q"/>
            </a:pPr>
            <a:r>
              <a:rPr lang="en-US" dirty="0"/>
              <a:t>The statements must be in an ordered form.</a:t>
            </a:r>
            <a:endParaRPr lang="en-US" sz="1800" dirty="0"/>
          </a:p>
          <a:p>
            <a:pPr lvl="0">
              <a:buFont typeface="Wingdings" panose="05000000000000000000" pitchFamily="2" charset="2"/>
              <a:buChar char="q"/>
            </a:pPr>
            <a:r>
              <a:rPr lang="en-US" dirty="0"/>
              <a:t>The time taken to execute all the statements of the algorithm should be finite and within a reasonable limit.</a:t>
            </a:r>
            <a:endParaRPr lang="en-US" sz="1800" dirty="0"/>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638352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0070C0"/>
                </a:solidFill>
              </a:rPr>
              <a:t>State</a:t>
            </a:r>
            <a:endParaRPr lang="en-US" sz="2800" dirty="0">
              <a:solidFill>
                <a:srgbClr val="0070C0"/>
              </a:solidFill>
            </a:endParaRPr>
          </a:p>
        </p:txBody>
      </p:sp>
      <p:sp>
        <p:nvSpPr>
          <p:cNvPr id="3" name="Content Placeholder 2"/>
          <p:cNvSpPr>
            <a:spLocks noGrp="1"/>
          </p:cNvSpPr>
          <p:nvPr>
            <p:ph idx="1"/>
          </p:nvPr>
        </p:nvSpPr>
        <p:spPr/>
        <p:txBody>
          <a:bodyPr/>
          <a:lstStyle/>
          <a:p>
            <a:r>
              <a:rPr lang="en-US" dirty="0"/>
              <a:t> </a:t>
            </a:r>
          </a:p>
          <a:p>
            <a:pPr lvl="0">
              <a:buFont typeface="Wingdings" panose="05000000000000000000" pitchFamily="2" charset="2"/>
              <a:buChar char="q"/>
            </a:pPr>
            <a:r>
              <a:rPr lang="en-US" dirty="0"/>
              <a:t>The algorithm must have an instruction for a program to do.</a:t>
            </a:r>
          </a:p>
          <a:p>
            <a:pPr lvl="0">
              <a:buFont typeface="Wingdings" panose="05000000000000000000" pitchFamily="2" charset="2"/>
              <a:buChar char="q"/>
            </a:pPr>
            <a:r>
              <a:rPr lang="en-US" dirty="0"/>
              <a:t>The state of the instruction will be changed during execution. </a:t>
            </a:r>
          </a:p>
          <a:p>
            <a:pPr lvl="0">
              <a:buFont typeface="Wingdings" panose="05000000000000000000" pitchFamily="2" charset="2"/>
              <a:buChar char="q"/>
            </a:pPr>
            <a:r>
              <a:rPr lang="en-US" dirty="0"/>
              <a:t>The state or condition of the instruction determines the logic flow of the program or program termination.</a:t>
            </a:r>
          </a:p>
          <a:p>
            <a:pPr lvl="0">
              <a:buFont typeface="Wingdings" panose="05000000000000000000" pitchFamily="2" charset="2"/>
              <a:buChar char="q"/>
            </a:pPr>
            <a:r>
              <a:rPr lang="en-US" dirty="0"/>
              <a:t>During execution of the instruction the state will be stored in the data structure.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285059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04552"/>
            <a:ext cx="10058400" cy="732808"/>
          </a:xfrm>
        </p:spPr>
        <p:txBody>
          <a:bodyPr>
            <a:normAutofit/>
          </a:bodyPr>
          <a:lstStyle/>
          <a:p>
            <a:pPr algn="ctr"/>
            <a:r>
              <a:rPr lang="en-US" sz="2800" b="1" dirty="0">
                <a:solidFill>
                  <a:srgbClr val="0070C0"/>
                </a:solidFill>
              </a:rPr>
              <a:t>Control flow</a:t>
            </a:r>
            <a:endParaRPr lang="en-US" sz="2800"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The logic of a program may not always be executed in a particular order. The execution of statements is based on a decision.</a:t>
            </a:r>
          </a:p>
          <a:p>
            <a:pPr>
              <a:buFont typeface="Wingdings" panose="05000000000000000000" pitchFamily="2" charset="2"/>
              <a:buChar char="q"/>
            </a:pPr>
            <a:endParaRPr lang="en-US" dirty="0"/>
          </a:p>
          <a:p>
            <a:pPr>
              <a:buFont typeface="Wingdings" panose="05000000000000000000" pitchFamily="2" charset="2"/>
              <a:buChar char="q"/>
            </a:pPr>
            <a:r>
              <a:rPr lang="en-US" dirty="0"/>
              <a:t>The basic control flows needed for writing good and efficient algorithms are,</a:t>
            </a:r>
          </a:p>
          <a:p>
            <a:pPr lvl="2">
              <a:buFont typeface="Wingdings" panose="05000000000000000000" pitchFamily="2" charset="2"/>
              <a:buChar char="q"/>
            </a:pPr>
            <a:r>
              <a:rPr lang="en-US" dirty="0"/>
              <a:t>Sequence Control Flow</a:t>
            </a:r>
          </a:p>
          <a:p>
            <a:pPr lvl="2">
              <a:buFont typeface="Wingdings" panose="05000000000000000000" pitchFamily="2" charset="2"/>
              <a:buChar char="q"/>
            </a:pPr>
            <a:r>
              <a:rPr lang="en-US" dirty="0"/>
              <a:t>Selection Control Flow</a:t>
            </a:r>
          </a:p>
          <a:p>
            <a:pPr lvl="2">
              <a:buFont typeface="Wingdings" panose="05000000000000000000" pitchFamily="2" charset="2"/>
              <a:buChar char="q"/>
            </a:pPr>
            <a:r>
              <a:rPr lang="en-US" dirty="0"/>
              <a:t>Iteration (Looping) Control Flow</a:t>
            </a:r>
          </a:p>
          <a:p>
            <a:pPr>
              <a:buFont typeface="Wingdings" panose="05000000000000000000" pitchFamily="2" charset="2"/>
              <a:buChar char="q"/>
            </a:pPr>
            <a:endParaRPr lang="en-US" dirty="0"/>
          </a:p>
          <a:p>
            <a:pPr>
              <a:buFont typeface="Wingdings" panose="05000000000000000000" pitchFamily="2" charset="2"/>
              <a:buChar char="q"/>
            </a:pPr>
            <a:r>
              <a:rPr lang="en-US" dirty="0"/>
              <a:t>These control flows allow the program to make choices, change direction or repeat actions.</a:t>
            </a:r>
          </a:p>
          <a:p>
            <a:pPr>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634173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0158"/>
            <a:ext cx="10058400" cy="797202"/>
          </a:xfrm>
        </p:spPr>
        <p:txBody>
          <a:bodyPr>
            <a:normAutofit/>
          </a:bodyPr>
          <a:lstStyle/>
          <a:p>
            <a:pPr algn="ctr"/>
            <a:r>
              <a:rPr lang="en-US" sz="3200" b="1" dirty="0">
                <a:solidFill>
                  <a:srgbClr val="0070C0"/>
                </a:solidFill>
              </a:rPr>
              <a:t>Sequence Control Flow</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sequence control flow, the instructions are executed in a linear order one after the other. The instructions in sequence control flow are executed exactly once.</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Algorithm to find the sum of two numbers.</a:t>
            </a:r>
          </a:p>
          <a:p>
            <a:pPr lvl="1"/>
            <a:r>
              <a:rPr lang="en-US" dirty="0">
                <a:latin typeface="Times New Roman" panose="02020603050405020304" pitchFamily="18" charset="0"/>
                <a:cs typeface="Times New Roman" panose="02020603050405020304" pitchFamily="18" charset="0"/>
              </a:rPr>
              <a:t> Step 1: Start</a:t>
            </a:r>
          </a:p>
          <a:p>
            <a:pPr lvl="1"/>
            <a:r>
              <a:rPr lang="en-US" dirty="0">
                <a:latin typeface="Times New Roman" panose="02020603050405020304" pitchFamily="18" charset="0"/>
                <a:cs typeface="Times New Roman" panose="02020603050405020304" pitchFamily="18" charset="0"/>
              </a:rPr>
              <a:t>Step 2: Read two numbers A and B</a:t>
            </a:r>
          </a:p>
          <a:p>
            <a:pPr lvl="1"/>
            <a:r>
              <a:rPr lang="en-US" dirty="0">
                <a:latin typeface="Times New Roman" panose="02020603050405020304" pitchFamily="18" charset="0"/>
                <a:cs typeface="Times New Roman" panose="02020603050405020304" pitchFamily="18" charset="0"/>
              </a:rPr>
              <a:t>Step 3: Calculate sum = A + B</a:t>
            </a:r>
          </a:p>
          <a:p>
            <a:pPr lvl="1"/>
            <a:r>
              <a:rPr lang="en-US" dirty="0">
                <a:latin typeface="Times New Roman" panose="02020603050405020304" pitchFamily="18" charset="0"/>
                <a:cs typeface="Times New Roman" panose="02020603050405020304" pitchFamily="18" charset="0"/>
              </a:rPr>
              <a:t>Step 4: Print the sum value</a:t>
            </a:r>
          </a:p>
          <a:p>
            <a:pPr lvl="1"/>
            <a:r>
              <a:rPr lang="en-US" dirty="0">
                <a:latin typeface="Times New Roman" panose="02020603050405020304" pitchFamily="18" charset="0"/>
                <a:cs typeface="Times New Roman" panose="02020603050405020304" pitchFamily="18" charset="0"/>
              </a:rPr>
              <a:t>Step 5: Stop.	</a:t>
            </a:r>
          </a:p>
          <a:p>
            <a:r>
              <a:rPr lang="en-US" dirty="0">
                <a:latin typeface="Times New Roman" panose="02020603050405020304" pitchFamily="18" charset="0"/>
                <a:cs typeface="Times New Roman" panose="02020603050405020304" pitchFamily="18" charset="0"/>
              </a:rPr>
              <a:t>This algorithm performs the steps in a purely sequential order.</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63504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0158"/>
            <a:ext cx="10058400" cy="797202"/>
          </a:xfrm>
        </p:spPr>
        <p:txBody>
          <a:bodyPr>
            <a:normAutofit/>
          </a:bodyPr>
          <a:lstStyle/>
          <a:p>
            <a:pPr algn="ctr"/>
            <a:r>
              <a:rPr lang="en-US" sz="3200" b="1" dirty="0">
                <a:solidFill>
                  <a:srgbClr val="0070C0"/>
                </a:solidFill>
              </a:rPr>
              <a:t>Selection Control Flow</a:t>
            </a:r>
            <a:endParaRPr lang="en-US" sz="3200" dirty="0">
              <a:solidFill>
                <a:srgbClr val="0070C0"/>
              </a:solidFill>
            </a:endParaRPr>
          </a:p>
        </p:txBody>
      </p:sp>
      <p:sp>
        <p:nvSpPr>
          <p:cNvPr id="3" name="Content Placeholder 2"/>
          <p:cNvSpPr>
            <a:spLocks noGrp="1"/>
          </p:cNvSpPr>
          <p:nvPr>
            <p:ph idx="1"/>
          </p:nvPr>
        </p:nvSpPr>
        <p:spPr/>
        <p:txBody>
          <a:bodyPr>
            <a:normAutofit fontScale="92500"/>
          </a:bodyPr>
          <a:lstStyle/>
          <a:p>
            <a:r>
              <a:rPr lang="en-US" dirty="0"/>
              <a:t>In a selection control flow, the step to be executed next is based on a decision taken. If the condition is true, one path is followed. If the condition is false, another path is followed.</a:t>
            </a:r>
          </a:p>
          <a:p>
            <a:r>
              <a:rPr lang="en-US" dirty="0"/>
              <a:t> </a:t>
            </a:r>
            <a:r>
              <a:rPr lang="en-US" b="1" dirty="0"/>
              <a:t>Example:</a:t>
            </a:r>
            <a:r>
              <a:rPr lang="en-US" dirty="0"/>
              <a:t> Algorithm to find the greatest among three numbers.</a:t>
            </a:r>
          </a:p>
          <a:p>
            <a:r>
              <a:rPr lang="en-US" dirty="0"/>
              <a:t> Step 1:	Start.</a:t>
            </a:r>
          </a:p>
          <a:p>
            <a:r>
              <a:rPr lang="en-US" dirty="0"/>
              <a:t>Step 2:	Read the three numbers A, B, C.</a:t>
            </a:r>
          </a:p>
          <a:p>
            <a:r>
              <a:rPr lang="en-US" dirty="0"/>
              <a:t>Step 3: Compare A and B. If A is the greatest perform step 4 else perform step 5.</a:t>
            </a:r>
          </a:p>
          <a:p>
            <a:r>
              <a:rPr lang="en-US" dirty="0"/>
              <a:t>Step 4:	Compare A and C. If A is the greatest, print “A is the greatest” else print “C is the greatest”.</a:t>
            </a:r>
          </a:p>
          <a:p>
            <a:r>
              <a:rPr lang="en-US" dirty="0"/>
              <a:t>Step 5:	Compare B and C. If B is the greatest, print “B is the greatest” else print “C is the greatest”.</a:t>
            </a:r>
          </a:p>
          <a:p>
            <a:r>
              <a:rPr lang="en-US" dirty="0"/>
              <a:t>Step 6:	Stop.</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53672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6EE8-A806-4F40-9F25-F655188379F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259CAC7-F0FE-4267-BDBB-6E0FF965912B}"/>
              </a:ext>
            </a:extLst>
          </p:cNvPr>
          <p:cNvSpPr>
            <a:spLocks noGrp="1"/>
          </p:cNvSpPr>
          <p:nvPr>
            <p:ph idx="1"/>
          </p:nvPr>
        </p:nvSpPr>
        <p:spPr/>
        <p:txBody>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is defined as an un-processed collection of raw facts, suitable for communication, interpretation or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Information: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is a collection of facts that is processed to give meaningful, ordered or structured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F9EF51D-A932-4A80-B877-C0C3E876D016}"/>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873880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70C0"/>
                </a:solidFill>
              </a:rPr>
              <a:t>Iteration (Looping) Control Flow</a:t>
            </a:r>
            <a:endParaRPr lang="en-US" sz="4000"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a:t>In iterative control flow, one or more instructions are executed repeatedly. In this control flow a condition is checked. Based on the result of this conditional check (true or false) the control goes back to one of the already executed steps to make a loop.</a:t>
            </a:r>
          </a:p>
          <a:p>
            <a:r>
              <a:rPr lang="en-US" dirty="0"/>
              <a:t> </a:t>
            </a:r>
            <a:r>
              <a:rPr lang="en-US" b="1" dirty="0"/>
              <a:t>Example:</a:t>
            </a:r>
            <a:r>
              <a:rPr lang="en-US" dirty="0"/>
              <a:t> Algorithm to find the sum of first 100 integers.</a:t>
            </a:r>
          </a:p>
          <a:p>
            <a:r>
              <a:rPr lang="en-US" dirty="0"/>
              <a:t> 1. Start</a:t>
            </a:r>
          </a:p>
          <a:p>
            <a:r>
              <a:rPr lang="en-US" dirty="0"/>
              <a:t>2. Assign sum = 0, </a:t>
            </a:r>
            <a:r>
              <a:rPr lang="en-US" dirty="0" err="1"/>
              <a:t>i</a:t>
            </a:r>
            <a:r>
              <a:rPr lang="en-US" dirty="0"/>
              <a:t> = 0.</a:t>
            </a:r>
          </a:p>
          <a:p>
            <a:r>
              <a:rPr lang="en-US" dirty="0"/>
              <a:t>3. Calculate </a:t>
            </a:r>
            <a:r>
              <a:rPr lang="en-US" dirty="0" err="1"/>
              <a:t>i</a:t>
            </a:r>
            <a:r>
              <a:rPr lang="en-US" dirty="0"/>
              <a:t> = </a:t>
            </a:r>
            <a:r>
              <a:rPr lang="en-US" dirty="0" err="1"/>
              <a:t>i</a:t>
            </a:r>
            <a:r>
              <a:rPr lang="en-US" dirty="0"/>
              <a:t> + 1 and sum = sum + </a:t>
            </a:r>
            <a:r>
              <a:rPr lang="en-US" dirty="0" err="1"/>
              <a:t>i</a:t>
            </a:r>
            <a:endParaRPr lang="en-US" dirty="0"/>
          </a:p>
          <a:p>
            <a:r>
              <a:rPr lang="en-US" dirty="0"/>
              <a:t>4. Check whether </a:t>
            </a:r>
            <a:r>
              <a:rPr lang="en-US" dirty="0" err="1"/>
              <a:t>i</a:t>
            </a:r>
            <a:r>
              <a:rPr lang="en-US" dirty="0"/>
              <a:t>&gt;= 100, if no repeat step 3. Otherwise go to next step.</a:t>
            </a:r>
          </a:p>
          <a:p>
            <a:r>
              <a:rPr lang="en-US" dirty="0"/>
              <a:t>5. Print the value of sum</a:t>
            </a:r>
          </a:p>
          <a:p>
            <a:r>
              <a:rPr lang="en-US" dirty="0"/>
              <a:t>6. Stop</a:t>
            </a:r>
          </a:p>
          <a:p>
            <a:r>
              <a:rPr lang="en-US" dirty="0"/>
              <a:t>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703684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53037"/>
            <a:ext cx="10058400" cy="784323"/>
          </a:xfrm>
        </p:spPr>
        <p:txBody>
          <a:bodyPr>
            <a:normAutofit/>
          </a:bodyPr>
          <a:lstStyle/>
          <a:p>
            <a:pPr algn="ctr"/>
            <a:r>
              <a:rPr lang="en-US" sz="3600" b="1" dirty="0">
                <a:solidFill>
                  <a:srgbClr val="0070C0"/>
                </a:solidFill>
              </a:rPr>
              <a:t>Functions</a:t>
            </a:r>
            <a:endParaRPr lang="en-US" sz="3600"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q"/>
            </a:pPr>
            <a:r>
              <a:rPr lang="en-US" dirty="0"/>
              <a:t>Any complex problem will become simpler if the problem is broken smaller and the smaller problems are solved. The functions are solutions to smaller problems. These can be used to solve bigger, complex problems.</a:t>
            </a:r>
          </a:p>
          <a:p>
            <a:pPr lvl="0">
              <a:buFont typeface="Wingdings" panose="05000000000000000000" pitchFamily="2" charset="2"/>
              <a:buChar char="q"/>
            </a:pPr>
            <a:r>
              <a:rPr lang="en-US" dirty="0"/>
              <a:t>During algorithm design the complex problems are divided into smaller and simpler tasks. These tasks are solved independently by functions. </a:t>
            </a:r>
          </a:p>
          <a:p>
            <a:pPr lvl="0">
              <a:buFont typeface="Wingdings" panose="05000000000000000000" pitchFamily="2" charset="2"/>
              <a:buChar char="q"/>
            </a:pPr>
            <a:r>
              <a:rPr lang="en-US" dirty="0"/>
              <a:t>A function is a block of organized, reusable code that is used to perform a similar task of some kind.</a:t>
            </a:r>
          </a:p>
          <a:p>
            <a:pPr lvl="0">
              <a:buFont typeface="Wingdings" panose="05000000000000000000" pitchFamily="2" charset="2"/>
              <a:buChar char="q"/>
            </a:pPr>
            <a:r>
              <a:rPr lang="en-US" dirty="0"/>
              <a:t>It avoids the repetition of some codes over and over. It means the programmer need not have to write same instructions for a number of times, to perform the same action.</a:t>
            </a:r>
          </a:p>
          <a:p>
            <a:pPr lvl="0">
              <a:buFont typeface="Wingdings" panose="05000000000000000000" pitchFamily="2" charset="2"/>
              <a:buChar char="q"/>
            </a:pPr>
            <a:r>
              <a:rPr lang="en-US" dirty="0"/>
              <a:t>Functions help easy debugging, testing and understanding of the program.</a:t>
            </a:r>
          </a:p>
          <a:p>
            <a:pPr lvl="0">
              <a:buFont typeface="Wingdings" panose="05000000000000000000" pitchFamily="2" charset="2"/>
              <a:buChar char="q"/>
            </a:pPr>
            <a:r>
              <a:rPr lang="en-US" dirty="0"/>
              <a:t>Functions reduce program size and the program development time.</a:t>
            </a:r>
          </a:p>
          <a:p>
            <a:pPr lvl="0">
              <a:buFont typeface="Wingdings" panose="05000000000000000000" pitchFamily="2" charset="2"/>
              <a:buChar char="q"/>
            </a:pPr>
            <a:r>
              <a:rPr lang="en-US" dirty="0"/>
              <a:t>Functions provide better modularity and high degree of reusability for the problems.</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567966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27279"/>
            <a:ext cx="10058400" cy="810081"/>
          </a:xfrm>
        </p:spPr>
        <p:txBody>
          <a:bodyPr>
            <a:normAutofit/>
          </a:bodyPr>
          <a:lstStyle/>
          <a:p>
            <a:pPr algn="ctr"/>
            <a:r>
              <a:rPr lang="en-US" sz="3600" b="1" dirty="0">
                <a:solidFill>
                  <a:srgbClr val="0070C0"/>
                </a:solidFill>
              </a:rPr>
              <a:t>NOTATIONS</a:t>
            </a:r>
            <a:endParaRPr lang="en-US" sz="3600" dirty="0">
              <a:solidFill>
                <a:srgbClr val="0070C0"/>
              </a:solidFill>
            </a:endParaRPr>
          </a:p>
        </p:txBody>
      </p:sp>
      <p:sp>
        <p:nvSpPr>
          <p:cNvPr id="3" name="Content Placeholder 2"/>
          <p:cNvSpPr>
            <a:spLocks noGrp="1"/>
          </p:cNvSpPr>
          <p:nvPr>
            <p:ph idx="1"/>
          </p:nvPr>
        </p:nvSpPr>
        <p:spPr/>
        <p:txBody>
          <a:bodyPr/>
          <a:lstStyle/>
          <a:p>
            <a:r>
              <a:rPr lang="en-US" dirty="0"/>
              <a:t>A notation is a system of characters, expressions, graphics or symbols used in problem solving process to represent technical facts to facilitate the best result for a problem. </a:t>
            </a:r>
          </a:p>
          <a:p>
            <a:r>
              <a:rPr lang="en-US" dirty="0"/>
              <a:t>Example: </a:t>
            </a:r>
            <a:r>
              <a:rPr lang="en-US" dirty="0" err="1"/>
              <a:t>Pseudocode</a:t>
            </a:r>
            <a:r>
              <a:rPr lang="en-US" dirty="0"/>
              <a:t>, Flowchart.</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367809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81825"/>
            <a:ext cx="10058400" cy="655535"/>
          </a:xfrm>
        </p:spPr>
        <p:txBody>
          <a:bodyPr>
            <a:normAutofit fontScale="90000"/>
          </a:bodyPr>
          <a:lstStyle/>
          <a:p>
            <a:pPr algn="ctr"/>
            <a:r>
              <a:rPr lang="en-US" b="1" dirty="0" err="1">
                <a:solidFill>
                  <a:srgbClr val="0070C0"/>
                </a:solidFill>
              </a:rPr>
              <a:t>Pseudocode</a:t>
            </a:r>
            <a:endParaRPr lang="en-US"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 </a:t>
            </a:r>
            <a:r>
              <a:rPr lang="en-US" dirty="0" err="1"/>
              <a:t>Pseudocode</a:t>
            </a:r>
            <a:r>
              <a:rPr lang="en-US" dirty="0"/>
              <a:t> is a </a:t>
            </a:r>
            <a:r>
              <a:rPr lang="en-US" b="1" dirty="0">
                <a:solidFill>
                  <a:srgbClr val="00B050"/>
                </a:solidFill>
              </a:rPr>
              <a:t>short, readable and formally styled </a:t>
            </a:r>
            <a:r>
              <a:rPr lang="en-US" dirty="0"/>
              <a:t>English language used for explaining an algorithm.</a:t>
            </a:r>
          </a:p>
          <a:p>
            <a:pPr lvl="0">
              <a:buFont typeface="Wingdings" panose="05000000000000000000" pitchFamily="2" charset="2"/>
              <a:buChar char="q"/>
            </a:pPr>
            <a:r>
              <a:rPr lang="en-US" dirty="0" err="1"/>
              <a:t>Pseudocode</a:t>
            </a:r>
            <a:r>
              <a:rPr lang="en-US" dirty="0"/>
              <a:t> </a:t>
            </a:r>
            <a:r>
              <a:rPr lang="en-US" b="1" dirty="0">
                <a:solidFill>
                  <a:srgbClr val="00B050"/>
                </a:solidFill>
              </a:rPr>
              <a:t>does not include details like variable </a:t>
            </a:r>
            <a:r>
              <a:rPr lang="en-US" dirty="0"/>
              <a:t>declarations, subroutines etc. It is a short hand way of describing a computer program. </a:t>
            </a:r>
          </a:p>
          <a:p>
            <a:pPr lvl="0">
              <a:buFont typeface="Wingdings" panose="05000000000000000000" pitchFamily="2" charset="2"/>
              <a:buChar char="q"/>
            </a:pPr>
            <a:r>
              <a:rPr lang="en-US" dirty="0"/>
              <a:t>Using </a:t>
            </a:r>
            <a:r>
              <a:rPr lang="en-US" dirty="0" err="1"/>
              <a:t>Pseudocode</a:t>
            </a:r>
            <a:r>
              <a:rPr lang="en-US" dirty="0"/>
              <a:t>, it is </a:t>
            </a:r>
            <a:r>
              <a:rPr lang="en-US" b="1" dirty="0">
                <a:solidFill>
                  <a:srgbClr val="00B050"/>
                </a:solidFill>
              </a:rPr>
              <a:t>easier for a programmer or a non-programmer to understand </a:t>
            </a:r>
            <a:r>
              <a:rPr lang="en-US" dirty="0"/>
              <a:t>the general working of the program, because it is not based on any programming language. </a:t>
            </a:r>
          </a:p>
          <a:p>
            <a:pPr lvl="0">
              <a:buFont typeface="Wingdings" panose="05000000000000000000" pitchFamily="2" charset="2"/>
              <a:buChar char="q"/>
            </a:pPr>
            <a:r>
              <a:rPr lang="en-US" dirty="0"/>
              <a:t>It is used to </a:t>
            </a:r>
            <a:r>
              <a:rPr lang="en-US" b="1" dirty="0">
                <a:solidFill>
                  <a:srgbClr val="00B050"/>
                </a:solidFill>
              </a:rPr>
              <a:t>give a sketch of the structure of the program</a:t>
            </a:r>
            <a:r>
              <a:rPr lang="en-US" dirty="0"/>
              <a:t>, before the actual coding. It is </a:t>
            </a:r>
            <a:r>
              <a:rPr lang="en-US" b="1" dirty="0">
                <a:solidFill>
                  <a:srgbClr val="00B050"/>
                </a:solidFill>
              </a:rPr>
              <a:t>not machine readable. </a:t>
            </a:r>
          </a:p>
          <a:p>
            <a:pPr lvl="0">
              <a:buFont typeface="Wingdings" panose="05000000000000000000" pitchFamily="2" charset="2"/>
              <a:buChar char="q"/>
            </a:pPr>
            <a:r>
              <a:rPr lang="en-US" dirty="0" err="1"/>
              <a:t>Pseudocode</a:t>
            </a:r>
            <a:r>
              <a:rPr lang="en-US" dirty="0"/>
              <a:t> </a:t>
            </a:r>
            <a:r>
              <a:rPr lang="en-US" b="1" dirty="0">
                <a:solidFill>
                  <a:srgbClr val="00B050"/>
                </a:solidFill>
              </a:rPr>
              <a:t>cannot be complied or executed</a:t>
            </a:r>
            <a:r>
              <a:rPr lang="en-US" dirty="0"/>
              <a:t>. There is </a:t>
            </a:r>
            <a:r>
              <a:rPr lang="en-US" b="1" dirty="0">
                <a:solidFill>
                  <a:srgbClr val="00B050"/>
                </a:solidFill>
              </a:rPr>
              <a:t>no standard </a:t>
            </a:r>
            <a:r>
              <a:rPr lang="en-US" dirty="0"/>
              <a:t>for the syntax of </a:t>
            </a:r>
            <a:r>
              <a:rPr lang="en-US" dirty="0" err="1"/>
              <a:t>Pseudocode</a:t>
            </a:r>
            <a:r>
              <a:rPr lang="en-US" dirty="0"/>
              <a:t>.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13482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56068"/>
            <a:ext cx="10058400" cy="681292"/>
          </a:xfrm>
        </p:spPr>
        <p:txBody>
          <a:bodyPr>
            <a:normAutofit fontScale="90000"/>
          </a:bodyPr>
          <a:lstStyle/>
          <a:p>
            <a:pPr algn="ctr"/>
            <a:r>
              <a:rPr lang="en-US" b="1" dirty="0">
                <a:solidFill>
                  <a:srgbClr val="0070C0"/>
                </a:solidFill>
              </a:rPr>
              <a:t>Preparing a </a:t>
            </a:r>
            <a:r>
              <a:rPr lang="en-US" b="1" dirty="0" err="1">
                <a:solidFill>
                  <a:srgbClr val="0070C0"/>
                </a:solidFill>
              </a:rPr>
              <a:t>Pseudocode</a:t>
            </a:r>
            <a:endParaRPr lang="en-US" dirty="0">
              <a:solidFill>
                <a:srgbClr val="0070C0"/>
              </a:solidFill>
            </a:endParaRPr>
          </a:p>
        </p:txBody>
      </p:sp>
      <p:sp>
        <p:nvSpPr>
          <p:cNvPr id="3" name="Content Placeholder 2"/>
          <p:cNvSpPr>
            <a:spLocks noGrp="1"/>
          </p:cNvSpPr>
          <p:nvPr>
            <p:ph idx="1"/>
          </p:nvPr>
        </p:nvSpPr>
        <p:spPr>
          <a:xfrm>
            <a:off x="1097280" y="1845733"/>
            <a:ext cx="10058400" cy="4477793"/>
          </a:xfrm>
        </p:spPr>
        <p:txBody>
          <a:bodyPr>
            <a:normAutofit/>
          </a:bodyPr>
          <a:lstStyle/>
          <a:p>
            <a:pPr lvl="0">
              <a:buFont typeface="Wingdings" panose="05000000000000000000" pitchFamily="2" charset="2"/>
              <a:buChar char="q"/>
            </a:pPr>
            <a:r>
              <a:rPr lang="en-US" dirty="0" err="1"/>
              <a:t>Pseudocode</a:t>
            </a:r>
            <a:r>
              <a:rPr lang="en-US" dirty="0"/>
              <a:t> is written using </a:t>
            </a:r>
            <a:r>
              <a:rPr lang="en-US" b="1" dirty="0">
                <a:solidFill>
                  <a:srgbClr val="00B050"/>
                </a:solidFill>
              </a:rPr>
              <a:t>structured English</a:t>
            </a:r>
            <a:r>
              <a:rPr lang="en-US" dirty="0"/>
              <a:t>. </a:t>
            </a:r>
          </a:p>
          <a:p>
            <a:pPr lvl="0">
              <a:buFont typeface="Wingdings" panose="05000000000000000000" pitchFamily="2" charset="2"/>
              <a:buChar char="q"/>
            </a:pPr>
            <a:r>
              <a:rPr lang="en-US" dirty="0"/>
              <a:t>The programmers may use their </a:t>
            </a:r>
            <a:r>
              <a:rPr lang="en-US" b="1" dirty="0">
                <a:solidFill>
                  <a:srgbClr val="00B050"/>
                </a:solidFill>
              </a:rPr>
              <a:t>own style for writing </a:t>
            </a:r>
            <a:r>
              <a:rPr lang="en-US" dirty="0"/>
              <a:t>the </a:t>
            </a:r>
            <a:r>
              <a:rPr lang="en-US" dirty="0" err="1"/>
              <a:t>Pseudocode</a:t>
            </a:r>
            <a:r>
              <a:rPr lang="en-US" dirty="0"/>
              <a:t>, which can be easily understood. </a:t>
            </a:r>
            <a:r>
              <a:rPr lang="en-US" b="1" dirty="0">
                <a:solidFill>
                  <a:srgbClr val="00B050"/>
                </a:solidFill>
              </a:rPr>
              <a:t>It never use the syntax </a:t>
            </a:r>
            <a:r>
              <a:rPr lang="en-US" dirty="0"/>
              <a:t>of any programming language.</a:t>
            </a:r>
          </a:p>
          <a:p>
            <a:pPr lvl="0">
              <a:buFont typeface="Wingdings" panose="05000000000000000000" pitchFamily="2" charset="2"/>
              <a:buChar char="q"/>
            </a:pPr>
            <a:r>
              <a:rPr lang="en-US" dirty="0" err="1"/>
              <a:t>Pseudocode</a:t>
            </a:r>
            <a:r>
              <a:rPr lang="en-US" dirty="0"/>
              <a:t> uses some </a:t>
            </a:r>
            <a:r>
              <a:rPr lang="en-US" b="1" dirty="0">
                <a:solidFill>
                  <a:srgbClr val="00B050"/>
                </a:solidFill>
              </a:rPr>
              <a:t>keywords</a:t>
            </a:r>
            <a:r>
              <a:rPr lang="en-US" dirty="0"/>
              <a:t> to denote programming process. Some of them are as follows.</a:t>
            </a:r>
          </a:p>
          <a:p>
            <a:pPr marL="292608" lvl="1" indent="0">
              <a:buNone/>
            </a:pPr>
            <a:r>
              <a:rPr lang="en-US" dirty="0"/>
              <a:t> </a:t>
            </a:r>
            <a:r>
              <a:rPr lang="en-US" b="1" dirty="0"/>
              <a:t>Input               : </a:t>
            </a:r>
            <a:r>
              <a:rPr lang="en-US" dirty="0"/>
              <a:t>INPUT, GET, READ and PROMPT</a:t>
            </a:r>
          </a:p>
          <a:p>
            <a:pPr marL="292608" lvl="1" indent="0">
              <a:buNone/>
            </a:pPr>
            <a:r>
              <a:rPr lang="en-US" b="1" dirty="0"/>
              <a:t>Output            :</a:t>
            </a:r>
            <a:r>
              <a:rPr lang="en-US" dirty="0"/>
              <a:t> OUTPUT, PRINT, DISPLAY and SHOW</a:t>
            </a:r>
          </a:p>
          <a:p>
            <a:pPr marL="292608" lvl="1" indent="0">
              <a:buNone/>
            </a:pPr>
            <a:r>
              <a:rPr lang="en-US" b="1" dirty="0"/>
              <a:t>Processing      : </a:t>
            </a:r>
            <a:r>
              <a:rPr lang="en-US" dirty="0"/>
              <a:t>COMPUTE, CALCULATE, DETERMINE, ADD, SUBTRACT, MULTIPLY and DIVIDE</a:t>
            </a:r>
          </a:p>
          <a:p>
            <a:pPr marL="292608" lvl="1" indent="0">
              <a:buNone/>
            </a:pPr>
            <a:r>
              <a:rPr lang="en-US" b="1" dirty="0"/>
              <a:t>Initialize         :</a:t>
            </a:r>
            <a:r>
              <a:rPr lang="en-US" dirty="0"/>
              <a:t> SET and INITIALISE</a:t>
            </a:r>
          </a:p>
          <a:p>
            <a:pPr marL="292608" lvl="1" indent="0">
              <a:buNone/>
            </a:pPr>
            <a:r>
              <a:rPr lang="en-US" b="1" dirty="0"/>
              <a:t>Incrementing :</a:t>
            </a:r>
            <a:r>
              <a:rPr lang="en-US" dirty="0"/>
              <a:t> INCREMENT</a:t>
            </a:r>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642338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dirty="0"/>
              <a:t>The Keywords should be capitalized.</a:t>
            </a:r>
          </a:p>
          <a:p>
            <a:pPr lvl="0">
              <a:buFont typeface="Wingdings" panose="05000000000000000000" pitchFamily="2" charset="2"/>
              <a:buChar char="q"/>
            </a:pPr>
            <a:r>
              <a:rPr lang="en-US" dirty="0"/>
              <a:t>There are three control structures used in </a:t>
            </a:r>
            <a:r>
              <a:rPr lang="en-US" dirty="0" err="1"/>
              <a:t>Pseudocode</a:t>
            </a:r>
            <a:r>
              <a:rPr lang="en-US" dirty="0"/>
              <a:t>. </a:t>
            </a:r>
          </a:p>
          <a:p>
            <a:pPr lvl="0">
              <a:buFont typeface="Wingdings" panose="05000000000000000000" pitchFamily="2" charset="2"/>
              <a:buChar char="q"/>
            </a:pPr>
            <a:r>
              <a:rPr lang="en-US" dirty="0"/>
              <a:t>They are, </a:t>
            </a:r>
          </a:p>
          <a:p>
            <a:pPr marL="201168" lvl="1" indent="0">
              <a:buNone/>
            </a:pPr>
            <a:r>
              <a:rPr lang="en-US" dirty="0"/>
              <a:t>a. Sequence control structure</a:t>
            </a:r>
          </a:p>
          <a:p>
            <a:pPr marL="201168" lvl="1" indent="0">
              <a:buNone/>
            </a:pPr>
            <a:r>
              <a:rPr lang="en-US" dirty="0"/>
              <a:t>b. Selection control structure and </a:t>
            </a:r>
          </a:p>
          <a:p>
            <a:pPr marL="201168" lvl="1" indent="0">
              <a:buNone/>
            </a:pPr>
            <a:r>
              <a:rPr lang="en-US" dirty="0"/>
              <a:t>c. Iteration control structure</a:t>
            </a:r>
          </a:p>
          <a:p>
            <a:r>
              <a:rPr lang="en-US" b="1" dirty="0"/>
              <a:t> </a:t>
            </a:r>
            <a:endParaRPr lang="en-US" dirty="0"/>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18318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Sequence Control Structures </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In sequence control structure, the steps are executed in a linear order one after the other. They are executed in the order in which they are written, from top to bottom.</a:t>
            </a:r>
          </a:p>
          <a:p>
            <a:endParaRPr lang="en-US" dirty="0"/>
          </a:p>
        </p:txBody>
      </p:sp>
      <p:sp>
        <p:nvSpPr>
          <p:cNvPr id="7" name="Rectangle 6"/>
          <p:cNvSpPr>
            <a:spLocks noChangeArrowheads="1"/>
          </p:cNvSpPr>
          <p:nvPr/>
        </p:nvSpPr>
        <p:spPr bwMode="auto">
          <a:xfrm>
            <a:off x="2772352" y="2614804"/>
            <a:ext cx="5959524" cy="2163257"/>
          </a:xfrm>
          <a:prstGeom prst="rect">
            <a:avLst/>
          </a:prstGeom>
          <a:solidFill>
            <a:schemeClr val="bg1"/>
          </a:solidFill>
          <a:ln w="12700">
            <a:solidFill>
              <a:schemeClr val="tx1"/>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spcBef>
                <a:spcPts val="0"/>
              </a:spcBef>
              <a:spcAft>
                <a:spcPts val="0"/>
              </a:spcAft>
            </a:pPr>
            <a:r>
              <a:rPr lang="en-US" sz="2000" b="1"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Find product of any two numbers</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tabLst>
                <a:tab pos="5941060" algn="l"/>
              </a:tabLst>
            </a:pP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READ values of A and B</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tabLst>
                <a:tab pos="5941060" algn="l"/>
              </a:tabLst>
            </a:pP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COMPUTE C by multiplying A with B</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tabLst>
                <a:tab pos="5941060" algn="l"/>
              </a:tabLst>
            </a:pP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 the result C</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STOP</a:t>
            </a:r>
            <a:endPar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0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rPr>
              <a:t> </a:t>
            </a:r>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540767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Selection Control Structure</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In a selection control structure, the step to be executed next is based on a decision taken. If the condition is true, some path is followed. If the condition is false, different path is followed. </a:t>
            </a:r>
          </a:p>
          <a:p>
            <a:pPr>
              <a:buFont typeface="Wingdings" panose="05000000000000000000" pitchFamily="2" charset="2"/>
              <a:buChar char="q"/>
            </a:pPr>
            <a:r>
              <a:rPr lang="en-US" dirty="0"/>
              <a:t> There are two main selection structures: They are, </a:t>
            </a:r>
          </a:p>
          <a:p>
            <a:pPr marL="201168" lvl="1" indent="0">
              <a:buNone/>
            </a:pPr>
            <a:r>
              <a:rPr lang="en-US" dirty="0"/>
              <a:t> 1. IF-THEN-ELSE statement       </a:t>
            </a:r>
          </a:p>
          <a:p>
            <a:pPr marL="201168" lvl="1" indent="0">
              <a:buNone/>
            </a:pPr>
            <a:r>
              <a:rPr lang="en-US" dirty="0"/>
              <a:t>2. CASE statement</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951989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The IF-THEN-ELSE statement</a:t>
            </a:r>
            <a:endParaRPr lang="en-US" dirty="0">
              <a:solidFill>
                <a:srgbClr val="0070C0"/>
              </a:solidFill>
            </a:endParaRPr>
          </a:p>
        </p:txBody>
      </p:sp>
      <p:sp>
        <p:nvSpPr>
          <p:cNvPr id="3" name="Content Placeholder 2"/>
          <p:cNvSpPr>
            <a:spLocks noGrp="1"/>
          </p:cNvSpPr>
          <p:nvPr>
            <p:ph idx="1"/>
          </p:nvPr>
        </p:nvSpPr>
        <p:spPr/>
        <p:txBody>
          <a:bodyPr/>
          <a:lstStyle/>
          <a:p>
            <a:r>
              <a:rPr lang="en-US" dirty="0"/>
              <a:t> In IF-THEN-ELSE selection structure, if the condition is true, the THEN part is executed. Otherwise the ELSE part is executed. </a:t>
            </a:r>
          </a:p>
          <a:p>
            <a:endParaRPr lang="en-US" dirty="0"/>
          </a:p>
        </p:txBody>
      </p:sp>
      <p:sp>
        <p:nvSpPr>
          <p:cNvPr id="4" name="Rectangle 3"/>
          <p:cNvSpPr>
            <a:spLocks noChangeArrowheads="1"/>
          </p:cNvSpPr>
          <p:nvPr/>
        </p:nvSpPr>
        <p:spPr bwMode="auto">
          <a:xfrm>
            <a:off x="2112613" y="2883256"/>
            <a:ext cx="2382114" cy="1186467"/>
          </a:xfrm>
          <a:prstGeom prst="rect">
            <a:avLst/>
          </a:prstGeom>
          <a:solidFill>
            <a:schemeClr val="bg1"/>
          </a:solidFill>
          <a:ln w="12700">
            <a:solidFill>
              <a:schemeClr val="tx1"/>
            </a:solidFill>
            <a:prstDash val="dash"/>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lgn="just">
              <a:lnSpc>
                <a:spcPct val="115000"/>
              </a:lnSpc>
              <a:spcBef>
                <a:spcPts val="0"/>
              </a:spcBef>
              <a:spcAft>
                <a:spcPts val="0"/>
              </a:spcAft>
            </a:pPr>
            <a:r>
              <a:rPr lang="en-US" sz="120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IF condition THEN</a:t>
            </a:r>
            <a:endParaRPr lang="en-US" sz="120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lnSpc>
                <a:spcPct val="115000"/>
              </a:lnSpc>
              <a:spcBef>
                <a:spcPts val="0"/>
              </a:spcBef>
              <a:spcAft>
                <a:spcPts val="0"/>
              </a:spcAft>
            </a:pPr>
            <a:r>
              <a:rPr lang="en-US" sz="120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Process 1</a:t>
            </a:r>
            <a:endParaRPr lang="en-US" sz="120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lnSpc>
                <a:spcPct val="115000"/>
              </a:lnSpc>
              <a:spcBef>
                <a:spcPts val="0"/>
              </a:spcBef>
              <a:spcAft>
                <a:spcPts val="0"/>
              </a:spcAft>
            </a:pPr>
            <a:r>
              <a:rPr lang="en-US" sz="120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US" sz="120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lnSpc>
                <a:spcPct val="115000"/>
              </a:lnSpc>
              <a:spcBef>
                <a:spcPts val="0"/>
              </a:spcBef>
              <a:spcAft>
                <a:spcPts val="0"/>
              </a:spcAft>
            </a:pPr>
            <a:r>
              <a:rPr lang="en-US" sz="120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Process 2</a:t>
            </a:r>
            <a:endParaRPr lang="en-US" sz="120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lnSpc>
                <a:spcPct val="115000"/>
              </a:lnSpc>
              <a:spcBef>
                <a:spcPts val="0"/>
              </a:spcBef>
              <a:spcAft>
                <a:spcPts val="0"/>
              </a:spcAft>
            </a:pPr>
            <a:r>
              <a:rPr lang="en-US" sz="120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END IF</a:t>
            </a:r>
            <a:endParaRPr lang="en-US" sz="120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p:txBody>
      </p:sp>
      <p:sp>
        <p:nvSpPr>
          <p:cNvPr id="5" name="Rectangle 4"/>
          <p:cNvSpPr>
            <a:spLocks noChangeArrowheads="1"/>
          </p:cNvSpPr>
          <p:nvPr/>
        </p:nvSpPr>
        <p:spPr bwMode="auto">
          <a:xfrm>
            <a:off x="5821474" y="2883256"/>
            <a:ext cx="3536950" cy="2567940"/>
          </a:xfrm>
          <a:prstGeom prst="rect">
            <a:avLst/>
          </a:prstGeom>
          <a:solidFill>
            <a:schemeClr val="bg1"/>
          </a:solidFill>
          <a:ln w="12700">
            <a:solidFill>
              <a:schemeClr val="tx1"/>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spcBef>
                <a:spcPts val="0"/>
              </a:spcBef>
              <a:spcAft>
                <a:spcPts val="0"/>
              </a:spcAft>
            </a:pPr>
            <a:r>
              <a:rPr lang="en-US" sz="500" b="1"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1200" b="1"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Find maximum of any three numbers</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10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READ values of A, B, C</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IF A is greater than B THEN</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ASSIGN A to MAX</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ASSIGN B to MAX</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IF MAX is greater than C THEN</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 MAX is greatest</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nSpc>
                <a:spcPct val="115000"/>
              </a:lnSpc>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 C is greatest</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STOP</a:t>
            </a:r>
            <a:endPar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tabLst>
                <a:tab pos="5941060" algn="l"/>
              </a:tabLst>
            </a:pPr>
            <a:r>
              <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rPr>
              <a:t> </a:t>
            </a:r>
          </a:p>
        </p:txBody>
      </p:sp>
      <p:sp>
        <p:nvSpPr>
          <p:cNvPr id="6" name="Footer Placeholder 5"/>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037890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The case statement</a:t>
            </a:r>
            <a:endParaRPr lang="en-US" dirty="0">
              <a:solidFill>
                <a:srgbClr val="0070C0"/>
              </a:solidFill>
            </a:endParaRPr>
          </a:p>
        </p:txBody>
      </p:sp>
      <p:sp>
        <p:nvSpPr>
          <p:cNvPr id="3" name="Content Placeholder 2"/>
          <p:cNvSpPr>
            <a:spLocks noGrp="1"/>
          </p:cNvSpPr>
          <p:nvPr>
            <p:ph idx="1"/>
          </p:nvPr>
        </p:nvSpPr>
        <p:spPr/>
        <p:txBody>
          <a:bodyPr/>
          <a:lstStyle/>
          <a:p>
            <a:r>
              <a:rPr lang="en-US" dirty="0"/>
              <a:t>The case statement is used when many number of conditions to be checked. In a case statement, depending on the expression, one of the conditions is true. Based on the value, the corresponding statements are executed. If no match for the expression occurs, then the default option is executed.</a:t>
            </a:r>
          </a:p>
          <a:p>
            <a:endParaRPr lang="en-US" dirty="0"/>
          </a:p>
        </p:txBody>
      </p:sp>
      <p:sp>
        <p:nvSpPr>
          <p:cNvPr id="4" name="Rectangle 3"/>
          <p:cNvSpPr>
            <a:spLocks noChangeArrowheads="1"/>
          </p:cNvSpPr>
          <p:nvPr/>
        </p:nvSpPr>
        <p:spPr bwMode="auto">
          <a:xfrm>
            <a:off x="4377408" y="3257684"/>
            <a:ext cx="2216575" cy="2611410"/>
          </a:xfrm>
          <a:prstGeom prst="rect">
            <a:avLst/>
          </a:prstGeom>
          <a:solidFill>
            <a:schemeClr val="bg1"/>
          </a:solidFill>
          <a:ln w="12700">
            <a:solidFill>
              <a:schemeClr val="tx1"/>
            </a:solidFill>
            <a:prstDash val="dash"/>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CASE value1:</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Process1</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CASE value2:</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Process2</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CASE value n:</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Process n</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45720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US" sz="16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END CASE</a:t>
            </a:r>
            <a:endParaRPr lang="en-US" sz="16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rPr>
              <a:t> </a:t>
            </a:r>
          </a:p>
        </p:txBody>
      </p:sp>
      <p:sp>
        <p:nvSpPr>
          <p:cNvPr id="5" name="Footer Placeholder 4"/>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17208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DD7D-BD15-4B49-B1D1-7EDF1B6A9322}"/>
              </a:ext>
            </a:extLst>
          </p:cNvPr>
          <p:cNvSpPr>
            <a:spLocks noGrp="1"/>
          </p:cNvSpPr>
          <p:nvPr>
            <p:ph type="title"/>
          </p:nvPr>
        </p:nvSpPr>
        <p:spPr/>
        <p:txBody>
          <a:bodyPr>
            <a:normAutofit/>
          </a:bodyPr>
          <a:lstStyle/>
          <a:p>
            <a:r>
              <a:rPr lang="en-US" sz="2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Generations of a Computer</a:t>
            </a:r>
            <a:endParaRPr lang="en-IN" sz="2800" dirty="0">
              <a:solidFill>
                <a:srgbClr val="0070C0"/>
              </a:solidFill>
            </a:endParaRPr>
          </a:p>
        </p:txBody>
      </p:sp>
      <p:sp>
        <p:nvSpPr>
          <p:cNvPr id="3" name="Content Placeholder 2">
            <a:extLst>
              <a:ext uri="{FF2B5EF4-FFF2-40B4-BE49-F238E27FC236}">
                <a16:creationId xmlns:a16="http://schemas.microsoft.com/office/drawing/2014/main" id="{40915F6E-4EBA-431A-822C-EE64105B493C}"/>
              </a:ext>
            </a:extLst>
          </p:cNvPr>
          <p:cNvSpPr>
            <a:spLocks noGrp="1"/>
          </p:cNvSpPr>
          <p:nvPr>
            <p:ph sz="half"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Growth in the computer industry is determined by the development in technology. Based on various stages of development, computers can be categorized into different generations.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658A9A26-704B-440B-9DE8-412957CA1E64}"/>
              </a:ext>
            </a:extLst>
          </p:cNvPr>
          <p:cNvSpPr>
            <a:spLocks noGrp="1"/>
          </p:cNvSpPr>
          <p:nvPr>
            <p:ph sz="half" idx="2"/>
          </p:nvPr>
        </p:nvSpPr>
        <p:spPr/>
        <p:txBody>
          <a:bodyPr/>
          <a:lstStyle/>
          <a:p>
            <a:endParaRPr lang="en-IN"/>
          </a:p>
        </p:txBody>
      </p:sp>
      <p:sp>
        <p:nvSpPr>
          <p:cNvPr id="4" name="Footer Placeholder 3">
            <a:extLst>
              <a:ext uri="{FF2B5EF4-FFF2-40B4-BE49-F238E27FC236}">
                <a16:creationId xmlns:a16="http://schemas.microsoft.com/office/drawing/2014/main" id="{3ACE46BE-E74A-47B7-A1A3-E45D39407A5B}"/>
              </a:ext>
            </a:extLst>
          </p:cNvPr>
          <p:cNvSpPr>
            <a:spLocks noGrp="1"/>
          </p:cNvSpPr>
          <p:nvPr>
            <p:ph type="ftr" sz="quarter" idx="11"/>
          </p:nvPr>
        </p:nvSpPr>
        <p:spPr/>
        <p:txBody>
          <a:bodyPr/>
          <a:lstStyle/>
          <a:p>
            <a:r>
              <a:rPr lang="en-US"/>
              <a:t>JBR Trisea Publishers</a:t>
            </a:r>
          </a:p>
        </p:txBody>
      </p:sp>
      <p:pic>
        <p:nvPicPr>
          <p:cNvPr id="5" name="Picture 4">
            <a:extLst>
              <a:ext uri="{FF2B5EF4-FFF2-40B4-BE49-F238E27FC236}">
                <a16:creationId xmlns:a16="http://schemas.microsoft.com/office/drawing/2014/main" id="{7CBA689C-B029-43DB-B2F2-BB2B95B4164C}"/>
              </a:ext>
            </a:extLst>
          </p:cNvPr>
          <p:cNvPicPr>
            <a:picLocks noChangeAspect="1"/>
          </p:cNvPicPr>
          <p:nvPr/>
        </p:nvPicPr>
        <p:blipFill rotWithShape="1">
          <a:blip r:embed="rId2"/>
          <a:srcRect l="29108" t="17577" r="27618" b="6311"/>
          <a:stretch/>
        </p:blipFill>
        <p:spPr bwMode="auto">
          <a:xfrm>
            <a:off x="6217919" y="524555"/>
            <a:ext cx="5490697" cy="5431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0425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Iterative Control Structures</a:t>
            </a:r>
            <a:endParaRPr lang="en-US" dirty="0">
              <a:solidFill>
                <a:srgbClr val="0070C0"/>
              </a:solidFill>
            </a:endParaRPr>
          </a:p>
        </p:txBody>
      </p:sp>
      <p:sp>
        <p:nvSpPr>
          <p:cNvPr id="3" name="Content Placeholder 2"/>
          <p:cNvSpPr>
            <a:spLocks noGrp="1"/>
          </p:cNvSpPr>
          <p:nvPr>
            <p:ph idx="1"/>
          </p:nvPr>
        </p:nvSpPr>
        <p:spPr/>
        <p:txBody>
          <a:bodyPr/>
          <a:lstStyle/>
          <a:p>
            <a:pPr lvl="0"/>
            <a:r>
              <a:rPr lang="en-US" dirty="0"/>
              <a:t>In iterative control structure, a condition is checked. Based on the result of this conditional check (true or false) different paths are followed, where the control goes back to one of the already executed steps to make a loop. </a:t>
            </a:r>
          </a:p>
          <a:p>
            <a:pPr lvl="0"/>
            <a:r>
              <a:rPr lang="en-US" dirty="0"/>
              <a:t>There are two iterative control structures. They are, WHILE and DO-WHILE. </a:t>
            </a:r>
          </a:p>
          <a:p>
            <a:pPr lvl="0"/>
            <a:r>
              <a:rPr lang="en-US" dirty="0"/>
              <a:t>In WHILE loop, the condition is executed at the beginning of the loop. If the condition is false then the loop will not be executed.</a:t>
            </a:r>
          </a:p>
          <a:p>
            <a:endParaRPr lang="en-US" dirty="0"/>
          </a:p>
        </p:txBody>
      </p:sp>
      <p:sp>
        <p:nvSpPr>
          <p:cNvPr id="4" name="Rectangle 3"/>
          <p:cNvSpPr>
            <a:spLocks noChangeArrowheads="1"/>
          </p:cNvSpPr>
          <p:nvPr/>
        </p:nvSpPr>
        <p:spPr bwMode="auto">
          <a:xfrm>
            <a:off x="2451051" y="4427230"/>
            <a:ext cx="1875889" cy="1265232"/>
          </a:xfrm>
          <a:prstGeom prst="rect">
            <a:avLst/>
          </a:prstGeom>
          <a:solidFill>
            <a:schemeClr val="bg1"/>
          </a:solidFill>
          <a:ln w="12700">
            <a:solidFill>
              <a:schemeClr val="tx1"/>
            </a:solidFill>
            <a:prstDash val="dash"/>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WHILE condition</a:t>
            </a:r>
          </a:p>
          <a:p>
            <a:pPr marL="457200" marR="0" algn="just">
              <a:lnSpc>
                <a:spcPct val="115000"/>
              </a:lnSpc>
              <a:spcBef>
                <a:spcPts val="0"/>
              </a:spcBef>
              <a:spcAft>
                <a:spcPts val="0"/>
              </a:spcAft>
            </a:pPr>
            <a:r>
              <a:rPr lang="en-US" dirty="0">
                <a:solidFill>
                  <a:srgbClr val="000066"/>
                </a:solidFill>
                <a:effectLst/>
                <a:latin typeface="Times New Roman" panose="02020603050405020304" pitchFamily="18" charset="0"/>
                <a:ea typeface="Calibri" panose="020F0502020204030204" pitchFamily="34" charset="0"/>
                <a:cs typeface="Times New Roman" panose="02020603050405020304" pitchFamily="18" charset="0"/>
              </a:rPr>
              <a:t>Statements</a:t>
            </a:r>
          </a:p>
          <a:p>
            <a:pPr marL="0" marR="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END WHILE</a:t>
            </a:r>
          </a:p>
          <a:p>
            <a:pPr marL="0" marR="0">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5" name="Rectangle 4"/>
          <p:cNvSpPr>
            <a:spLocks noChangeArrowheads="1"/>
          </p:cNvSpPr>
          <p:nvPr/>
        </p:nvSpPr>
        <p:spPr bwMode="auto">
          <a:xfrm>
            <a:off x="6276439" y="4432412"/>
            <a:ext cx="1991798" cy="1260050"/>
          </a:xfrm>
          <a:prstGeom prst="rect">
            <a:avLst/>
          </a:prstGeom>
          <a:solidFill>
            <a:schemeClr val="bg1"/>
          </a:solidFill>
          <a:ln w="12700">
            <a:solidFill>
              <a:schemeClr val="tx1"/>
            </a:solidFill>
            <a:prstDash val="dash"/>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US"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indent="45720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Statements</a:t>
            </a:r>
            <a:endParaRPr lang="en-US"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WHILE condition</a:t>
            </a:r>
            <a:endParaRPr lang="en-US"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lgn="just">
              <a:spcBef>
                <a:spcPts val="0"/>
              </a:spcBef>
              <a:spcAft>
                <a:spcPts val="0"/>
              </a:spcAft>
            </a:pPr>
            <a:r>
              <a:rPr lang="en-US"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END DO</a:t>
            </a:r>
            <a:endParaRPr lang="en-US"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12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rPr>
              <a:t> </a:t>
            </a:r>
          </a:p>
        </p:txBody>
      </p:sp>
      <p:sp>
        <p:nvSpPr>
          <p:cNvPr id="6" name="Footer Placeholder 5"/>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22881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noChangeArrowheads="1"/>
          </p:cNvSpPr>
          <p:nvPr>
            <p:ph idx="1"/>
          </p:nvPr>
        </p:nvSpPr>
        <p:spPr bwMode="auto">
          <a:xfrm>
            <a:off x="1097280" y="763908"/>
            <a:ext cx="10058400" cy="4023360"/>
          </a:xfrm>
          <a:prstGeom prst="rect">
            <a:avLst/>
          </a:prstGeom>
          <a:solidFill>
            <a:schemeClr val="bg1"/>
          </a:solidFill>
          <a:ln w="12700">
            <a:solidFill>
              <a:schemeClr val="tx1"/>
            </a:solidFill>
            <a:miter lim="800000"/>
            <a:headEnd/>
            <a:tailEnd/>
          </a:ln>
          <a:effectLst>
            <a:outerShdw blurRad="50800" dist="38100" dir="2700000" algn="tl" rotWithShape="0">
              <a:prstClr val="black">
                <a:alpha val="40000"/>
              </a:prstClr>
            </a:outerShdw>
          </a:effectLst>
        </p:spPr>
        <p:txBody>
          <a:bodyPr rot="0" vert="horz" wrap="square" lIns="91440" tIns="45720" rIns="91440" bIns="45720" anchor="t" anchorCtr="0" upright="1">
            <a:noAutofit/>
          </a:bodyPr>
          <a:lstStyle/>
          <a:p>
            <a:pPr marL="0" marR="0">
              <a:spcBef>
                <a:spcPts val="0"/>
              </a:spcBef>
              <a:spcAft>
                <a:spcPts val="0"/>
              </a:spcAft>
            </a:pPr>
            <a:r>
              <a:rPr lang="en-US" sz="2400" b="1"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Find sum of first 100 integers</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INITIALIZE sum to zero</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INITIALIZE </a:t>
            </a:r>
            <a:r>
              <a:rPr lang="en-US" sz="2400" dirty="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to zero</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DO WHILE (</a:t>
            </a:r>
            <a:r>
              <a:rPr lang="en-US" sz="2400" dirty="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less than 100)</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INCREMENT </a:t>
            </a:r>
            <a:r>
              <a:rPr lang="en-US" sz="2400" dirty="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by 1</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ADD </a:t>
            </a:r>
            <a:r>
              <a:rPr lang="en-US" sz="2400" dirty="0" err="1">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 to SUM and store in SUM</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END DO</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PRINT SUM</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pPr>
            <a:r>
              <a:rPr lang="en-US" sz="2400" dirty="0">
                <a:solidFill>
                  <a:srgbClr val="000066"/>
                </a:solidFill>
                <a:effectLst/>
                <a:latin typeface="Times New Roman" panose="02020603050405020304" pitchFamily="18" charset="0"/>
                <a:ea typeface="Times New Roman" panose="02020603050405020304" pitchFamily="18" charset="0"/>
                <a:cs typeface="Times New Roman" panose="02020603050405020304" pitchFamily="18" charset="0"/>
              </a:rPr>
              <a:t>STOP	</a:t>
            </a:r>
            <a:endPar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endParaRPr>
          </a:p>
          <a:p>
            <a:pPr marL="0" marR="0">
              <a:spcBef>
                <a:spcPts val="0"/>
              </a:spcBef>
              <a:spcAft>
                <a:spcPts val="0"/>
              </a:spcAft>
              <a:tabLst>
                <a:tab pos="5941060" algn="l"/>
              </a:tabLst>
            </a:pPr>
            <a:r>
              <a:rPr lang="en-US" sz="2400" dirty="0">
                <a:solidFill>
                  <a:srgbClr val="000066"/>
                </a:solidFill>
                <a:effectLst/>
                <a:latin typeface="Times New Roman" panose="02020603050405020304" pitchFamily="18" charset="0"/>
                <a:ea typeface="Times New Roman" panose="02020603050405020304" pitchFamily="18" charset="0"/>
                <a:cs typeface="Latha" panose="020B0604020202020204" pitchFamily="34" charset="0"/>
              </a:rPr>
              <a:t> </a:t>
            </a:r>
          </a:p>
        </p:txBody>
      </p:sp>
      <p:sp>
        <p:nvSpPr>
          <p:cNvPr id="3" name="Footer Placeholder 2"/>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260337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70594"/>
            <a:ext cx="10058400" cy="4516812"/>
          </a:xfrm>
        </p:spPr>
        <p:txBody>
          <a:bodyPr>
            <a:normAutofit/>
          </a:bodyPr>
          <a:lstStyle/>
          <a:p>
            <a:r>
              <a:rPr lang="en-US" sz="3200" b="1" dirty="0">
                <a:solidFill>
                  <a:srgbClr val="0070C0"/>
                </a:solidFill>
              </a:rPr>
              <a:t>Advantages of </a:t>
            </a:r>
            <a:r>
              <a:rPr lang="en-US" sz="3200" b="1" dirty="0" err="1">
                <a:solidFill>
                  <a:srgbClr val="0070C0"/>
                </a:solidFill>
              </a:rPr>
              <a:t>Pseudocode</a:t>
            </a:r>
            <a:endParaRPr lang="en-US" sz="3200" dirty="0">
              <a:solidFill>
                <a:srgbClr val="0070C0"/>
              </a:solidFill>
            </a:endParaRPr>
          </a:p>
          <a:p>
            <a:pPr>
              <a:buFont typeface="Wingdings" panose="05000000000000000000" pitchFamily="2" charset="2"/>
              <a:buChar char="q"/>
            </a:pPr>
            <a:r>
              <a:rPr lang="en-US" b="1" dirty="0"/>
              <a:t> </a:t>
            </a:r>
            <a:r>
              <a:rPr lang="en-US" dirty="0"/>
              <a:t>A </a:t>
            </a:r>
            <a:r>
              <a:rPr lang="en-US" dirty="0" err="1"/>
              <a:t>Pseudocode</a:t>
            </a:r>
            <a:r>
              <a:rPr lang="en-US" dirty="0"/>
              <a:t> is </a:t>
            </a:r>
            <a:r>
              <a:rPr lang="en-US" b="1" dirty="0">
                <a:solidFill>
                  <a:srgbClr val="00B050"/>
                </a:solidFill>
              </a:rPr>
              <a:t>closer to the programming code</a:t>
            </a:r>
            <a:r>
              <a:rPr lang="en-US" dirty="0"/>
              <a:t>. Thus it can be easily converted into the actual program.</a:t>
            </a:r>
          </a:p>
          <a:p>
            <a:pPr lvl="0">
              <a:buFont typeface="Wingdings" panose="05000000000000000000" pitchFamily="2" charset="2"/>
              <a:buChar char="q"/>
            </a:pPr>
            <a:r>
              <a:rPr lang="en-US" dirty="0"/>
              <a:t>Writing </a:t>
            </a:r>
            <a:r>
              <a:rPr lang="en-US" dirty="0" err="1"/>
              <a:t>Pseudocode</a:t>
            </a:r>
            <a:r>
              <a:rPr lang="en-US" dirty="0"/>
              <a:t> is much </a:t>
            </a:r>
            <a:r>
              <a:rPr lang="en-US" b="1" dirty="0">
                <a:solidFill>
                  <a:srgbClr val="00B050"/>
                </a:solidFill>
              </a:rPr>
              <a:t>easier</a:t>
            </a:r>
            <a:r>
              <a:rPr lang="en-US" dirty="0"/>
              <a:t> in comparison with drawing a flowchart.</a:t>
            </a:r>
          </a:p>
          <a:p>
            <a:r>
              <a:rPr lang="en-US" b="1" dirty="0"/>
              <a:t> Limitations of </a:t>
            </a:r>
            <a:r>
              <a:rPr lang="en-US" b="1" dirty="0" err="1"/>
              <a:t>Pseudocode</a:t>
            </a:r>
            <a:endParaRPr lang="en-US" dirty="0"/>
          </a:p>
          <a:p>
            <a:pPr>
              <a:buFont typeface="Wingdings" panose="05000000000000000000" pitchFamily="2" charset="2"/>
              <a:buChar char="q"/>
            </a:pPr>
            <a:r>
              <a:rPr lang="en-US" b="1" dirty="0"/>
              <a:t> </a:t>
            </a:r>
            <a:r>
              <a:rPr lang="en-US" dirty="0"/>
              <a:t>It is </a:t>
            </a:r>
            <a:r>
              <a:rPr lang="en-US" b="1" dirty="0">
                <a:solidFill>
                  <a:srgbClr val="00B050"/>
                </a:solidFill>
              </a:rPr>
              <a:t>difficult to understand and manipulate </a:t>
            </a:r>
            <a:r>
              <a:rPr lang="en-US" dirty="0" err="1"/>
              <a:t>Pseudocode</a:t>
            </a:r>
            <a:r>
              <a:rPr lang="en-US" dirty="0"/>
              <a:t> as compared to algorithm and flowchart.</a:t>
            </a:r>
          </a:p>
          <a:p>
            <a:pPr lvl="0">
              <a:buFont typeface="Wingdings" panose="05000000000000000000" pitchFamily="2" charset="2"/>
              <a:buChar char="q"/>
            </a:pPr>
            <a:r>
              <a:rPr lang="en-US" dirty="0"/>
              <a:t>As there are </a:t>
            </a:r>
            <a:r>
              <a:rPr lang="en-US" b="1" dirty="0">
                <a:solidFill>
                  <a:srgbClr val="00B050"/>
                </a:solidFill>
              </a:rPr>
              <a:t>no specific standards </a:t>
            </a:r>
            <a:r>
              <a:rPr lang="en-US" dirty="0"/>
              <a:t>for writing </a:t>
            </a:r>
            <a:r>
              <a:rPr lang="en-US" dirty="0" err="1"/>
              <a:t>Pseudocode</a:t>
            </a:r>
            <a:r>
              <a:rPr lang="en-US" dirty="0"/>
              <a:t>, it becomes hard to maintain consistency.</a:t>
            </a:r>
          </a:p>
          <a:p>
            <a:endParaRPr lang="en-US" dirty="0"/>
          </a:p>
        </p:txBody>
      </p:sp>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849065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Flowchart</a:t>
            </a:r>
            <a:endParaRPr lang="en-US" dirty="0">
              <a:solidFill>
                <a:srgbClr val="0070C0"/>
              </a:solidFill>
            </a:endParaRPr>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dirty="0"/>
              <a:t>A flowchart is a diagrammatic representation of the logic for solving a task. </a:t>
            </a:r>
          </a:p>
          <a:p>
            <a:pPr lvl="0">
              <a:buFont typeface="Wingdings" panose="05000000000000000000" pitchFamily="2" charset="2"/>
              <a:buChar char="q"/>
            </a:pPr>
            <a:r>
              <a:rPr lang="en-US" dirty="0"/>
              <a:t>A flowchart is drawn using boxes of different shapes with lines connecting them to show the flow of control. </a:t>
            </a:r>
          </a:p>
          <a:p>
            <a:pPr lvl="0">
              <a:buFont typeface="Wingdings" panose="05000000000000000000" pitchFamily="2" charset="2"/>
              <a:buChar char="q"/>
            </a:pPr>
            <a:r>
              <a:rPr lang="en-US" dirty="0"/>
              <a:t>The purpose of drawing a flowchart is to make the logic of the program clearer in a visual form. </a:t>
            </a:r>
          </a:p>
          <a:p>
            <a:pPr lvl="0">
              <a:buFont typeface="Wingdings" panose="05000000000000000000" pitchFamily="2" charset="2"/>
              <a:buChar char="q"/>
            </a:pPr>
            <a:r>
              <a:rPr lang="en-US" dirty="0"/>
              <a:t>The logic of the program is communicated in a much better way using a flowchart. Since flowchart is a diagrammatic representation, it forms a common medium of communication. </a:t>
            </a:r>
          </a:p>
          <a:p>
            <a:pPr>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205039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Flowchart Symbols</a:t>
            </a:r>
            <a:endParaRPr lang="en-US" dirty="0">
              <a:solidFill>
                <a:srgbClr val="0070C0"/>
              </a:solidFill>
            </a:endParaRPr>
          </a:p>
        </p:txBody>
      </p:sp>
      <p:pic>
        <p:nvPicPr>
          <p:cNvPr id="35" name="Content Placeholder 34"/>
          <p:cNvPicPr>
            <a:picLocks noGrp="1"/>
          </p:cNvPicPr>
          <p:nvPr>
            <p:ph idx="1"/>
          </p:nvPr>
        </p:nvPicPr>
        <p:blipFill rotWithShape="1">
          <a:blip r:embed="rId2"/>
          <a:srcRect l="30448" t="11403" r="28846" b="25314"/>
          <a:stretch/>
        </p:blipFill>
        <p:spPr bwMode="auto">
          <a:xfrm>
            <a:off x="1097280" y="1737360"/>
            <a:ext cx="4602366" cy="4022725"/>
          </a:xfrm>
          <a:prstGeom prst="rect">
            <a:avLst/>
          </a:prstGeom>
          <a:ln>
            <a:noFill/>
          </a:ln>
          <a:extLst>
            <a:ext uri="{53640926-AAD7-44D8-BBD7-CCE9431645EC}">
              <a14:shadowObscured xmlns:a14="http://schemas.microsoft.com/office/drawing/2010/main"/>
            </a:ext>
          </a:extLst>
        </p:spPr>
      </p:pic>
      <p:pic>
        <p:nvPicPr>
          <p:cNvPr id="36" name="Picture 35"/>
          <p:cNvPicPr/>
          <p:nvPr/>
        </p:nvPicPr>
        <p:blipFill rotWithShape="1">
          <a:blip r:embed="rId3"/>
          <a:srcRect l="30930" t="45325" r="29167" b="26169"/>
          <a:stretch/>
        </p:blipFill>
        <p:spPr bwMode="auto">
          <a:xfrm>
            <a:off x="6429843" y="2347440"/>
            <a:ext cx="4826291" cy="2610925"/>
          </a:xfrm>
          <a:prstGeom prst="rect">
            <a:avLst/>
          </a:prstGeom>
          <a:ln>
            <a:noFill/>
          </a:ln>
          <a:extLst>
            <a:ext uri="{53640926-AAD7-44D8-BBD7-CCE9431645EC}">
              <a14:shadowObscured xmlns:a14="http://schemas.microsoft.com/office/drawing/2010/main"/>
            </a:ext>
          </a:extLst>
        </p:spPr>
      </p:pic>
      <p:sp>
        <p:nvSpPr>
          <p:cNvPr id="3" name="Footer Placeholder 2"/>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810246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rotWithShape="1">
          <a:blip r:embed="rId2"/>
          <a:srcRect l="30609" t="15394" r="28686" b="8495"/>
          <a:stretch/>
        </p:blipFill>
        <p:spPr bwMode="auto">
          <a:xfrm>
            <a:off x="3517417" y="365193"/>
            <a:ext cx="4312938" cy="5494694"/>
          </a:xfrm>
          <a:prstGeom prst="rect">
            <a:avLst/>
          </a:prstGeom>
          <a:ln>
            <a:noFill/>
          </a:ln>
          <a:extLst>
            <a:ext uri="{53640926-AAD7-44D8-BBD7-CCE9431645EC}">
              <a14:shadowObscured xmlns:a14="http://schemas.microsoft.com/office/drawing/2010/main"/>
            </a:ext>
          </a:extLst>
        </p:spPr>
      </p:pic>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0776366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Guidelines for preparing a flowchart</a:t>
            </a:r>
            <a:endParaRPr lang="en-US" dirty="0">
              <a:solidFill>
                <a:srgbClr val="0070C0"/>
              </a:solidFill>
            </a:endParaRPr>
          </a:p>
        </p:txBody>
      </p:sp>
      <p:sp>
        <p:nvSpPr>
          <p:cNvPr id="3" name="Content Placeholder 2"/>
          <p:cNvSpPr>
            <a:spLocks noGrp="1"/>
          </p:cNvSpPr>
          <p:nvPr>
            <p:ph idx="1"/>
          </p:nvPr>
        </p:nvSpPr>
        <p:spPr/>
        <p:txBody>
          <a:bodyPr/>
          <a:lstStyle/>
          <a:p>
            <a:r>
              <a:rPr lang="en-US" dirty="0"/>
              <a:t> </a:t>
            </a:r>
          </a:p>
          <a:p>
            <a:r>
              <a:rPr lang="en-US" dirty="0"/>
              <a:t>Certain rules that must be followed while drawing a flowchart are given below.</a:t>
            </a:r>
          </a:p>
          <a:p>
            <a:r>
              <a:rPr lang="en-US" dirty="0"/>
              <a:t> </a:t>
            </a:r>
          </a:p>
          <a:p>
            <a:pPr lvl="0">
              <a:buFont typeface="Wingdings" panose="05000000000000000000" pitchFamily="2" charset="2"/>
              <a:buChar char="q"/>
            </a:pPr>
            <a:r>
              <a:rPr lang="en-US" dirty="0"/>
              <a:t>There can be only one start and one stop symbol in a flowchart.</a:t>
            </a:r>
          </a:p>
          <a:p>
            <a:pPr lvl="0">
              <a:buFont typeface="Wingdings" panose="05000000000000000000" pitchFamily="2" charset="2"/>
              <a:buChar char="q"/>
            </a:pPr>
            <a:r>
              <a:rPr lang="en-US" dirty="0"/>
              <a:t>Only one flow line can be used with the start and stop symbol.</a:t>
            </a:r>
          </a:p>
          <a:p>
            <a:pPr lvl="0">
              <a:buFont typeface="Wingdings" panose="05000000000000000000" pitchFamily="2" charset="2"/>
              <a:buChar char="q"/>
            </a:pPr>
            <a:r>
              <a:rPr lang="en-US" dirty="0"/>
              <a:t>Direction of flow of information in a flowchart must be from top to bottom or from left to right.  Relevant symbols must be used while drawing a flowchart.</a:t>
            </a:r>
          </a:p>
          <a:p>
            <a:pPr lvl="0">
              <a:buFont typeface="Wingdings" panose="05000000000000000000" pitchFamily="2" charset="2"/>
              <a:buChar char="q"/>
            </a:pPr>
            <a:r>
              <a:rPr lang="en-US" dirty="0"/>
              <a:t>Only one flow line should come out from a process symbol.</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058096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rotWithShape="1">
          <a:blip r:embed="rId2"/>
          <a:srcRect l="29327" t="9407" r="27725" b="10775"/>
          <a:stretch/>
        </p:blipFill>
        <p:spPr bwMode="auto">
          <a:xfrm>
            <a:off x="3376954" y="416708"/>
            <a:ext cx="4504916" cy="5430300"/>
          </a:xfrm>
          <a:prstGeom prst="rect">
            <a:avLst/>
          </a:prstGeom>
          <a:ln>
            <a:noFill/>
          </a:ln>
          <a:extLst>
            <a:ext uri="{53640926-AAD7-44D8-BBD7-CCE9431645EC}">
              <a14:shadowObscured xmlns:a14="http://schemas.microsoft.com/office/drawing/2010/main"/>
            </a:ext>
          </a:extLst>
        </p:spPr>
      </p:pic>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827749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dirty="0"/>
              <a:t>If the flowchart becomes complex, it is better to use connector symbols to reduce the number of flow lines.</a:t>
            </a:r>
          </a:p>
          <a:p>
            <a:pPr lvl="0">
              <a:buFont typeface="Wingdings" panose="05000000000000000000" pitchFamily="2" charset="2"/>
              <a:buChar char="q"/>
            </a:pPr>
            <a:r>
              <a:rPr lang="en-US" dirty="0"/>
              <a:t>The flow lines should not cross each other.</a:t>
            </a:r>
          </a:p>
          <a:p>
            <a:pPr lvl="0">
              <a:buFont typeface="Wingdings" panose="05000000000000000000" pitchFamily="2" charset="2"/>
              <a:buChar char="q"/>
            </a:pPr>
            <a:r>
              <a:rPr lang="en-US" dirty="0"/>
              <a:t>Ensure that the flowchart has a logical start and finish.</a:t>
            </a:r>
          </a:p>
          <a:p>
            <a:pPr lvl="0">
              <a:buFont typeface="Wingdings" panose="05000000000000000000" pitchFamily="2" charset="2"/>
              <a:buChar char="q"/>
            </a:pPr>
            <a:r>
              <a:rPr lang="en-US" dirty="0"/>
              <a:t>It is useful to test the validity of the flowchart by passing through it with a simple test data.</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102007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Sequence Control Structure</a:t>
            </a:r>
            <a:endParaRPr lang="en-US" dirty="0">
              <a:solidFill>
                <a:srgbClr val="0070C0"/>
              </a:solidFill>
            </a:endParaRPr>
          </a:p>
        </p:txBody>
      </p:sp>
      <p:sp>
        <p:nvSpPr>
          <p:cNvPr id="3" name="Content Placeholder 2"/>
          <p:cNvSpPr>
            <a:spLocks noGrp="1"/>
          </p:cNvSpPr>
          <p:nvPr>
            <p:ph idx="1"/>
          </p:nvPr>
        </p:nvSpPr>
        <p:spPr/>
        <p:txBody>
          <a:bodyPr/>
          <a:lstStyle/>
          <a:p>
            <a:r>
              <a:rPr lang="en-US" dirty="0"/>
              <a:t>In sequence control structure, the steps are executed in linear order one after the other.</a:t>
            </a:r>
          </a:p>
          <a:p>
            <a:endParaRPr lang="en-US" dirty="0"/>
          </a:p>
        </p:txBody>
      </p:sp>
      <p:pic>
        <p:nvPicPr>
          <p:cNvPr id="4" name="Picture 3"/>
          <p:cNvPicPr/>
          <p:nvPr/>
        </p:nvPicPr>
        <p:blipFill rotWithShape="1">
          <a:blip r:embed="rId2"/>
          <a:srcRect l="41506" t="28506" r="43750" b="26454"/>
          <a:stretch/>
        </p:blipFill>
        <p:spPr bwMode="auto">
          <a:xfrm>
            <a:off x="4272633" y="2435310"/>
            <a:ext cx="2012257" cy="3321547"/>
          </a:xfrm>
          <a:prstGeom prst="rect">
            <a:avLst/>
          </a:prstGeom>
          <a:ln>
            <a:noFill/>
          </a:ln>
          <a:extLst>
            <a:ext uri="{53640926-AAD7-44D8-BBD7-CCE9431645EC}">
              <a14:shadowObscured xmlns:a14="http://schemas.microsoft.com/office/drawing/2010/main"/>
            </a:ext>
          </a:extLst>
        </p:spPr>
      </p:pic>
      <p:sp>
        <p:nvSpPr>
          <p:cNvPr id="5" name="Footer Placeholder 4"/>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5361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A51FCF-2E54-415F-94F3-7A75E2D36EB1}"/>
              </a:ext>
            </a:extLst>
          </p:cNvPr>
          <p:cNvSpPr>
            <a:spLocks noGrp="1"/>
          </p:cNvSpPr>
          <p:nvPr>
            <p:ph type="ftr" sz="quarter" idx="11"/>
          </p:nvPr>
        </p:nvSpPr>
        <p:spPr/>
        <p:txBody>
          <a:bodyPr/>
          <a:lstStyle/>
          <a:p>
            <a:r>
              <a:rPr lang="en-US"/>
              <a:t>JBR Trisea Publishers</a:t>
            </a:r>
          </a:p>
        </p:txBody>
      </p:sp>
      <p:pic>
        <p:nvPicPr>
          <p:cNvPr id="5" name="Content Placeholder 4">
            <a:extLst>
              <a:ext uri="{FF2B5EF4-FFF2-40B4-BE49-F238E27FC236}">
                <a16:creationId xmlns:a16="http://schemas.microsoft.com/office/drawing/2014/main" id="{EB0A05E2-F6AA-43BB-AAF4-0F93079150D7}"/>
              </a:ext>
            </a:extLst>
          </p:cNvPr>
          <p:cNvPicPr>
            <a:picLocks noGrp="1" noChangeAspect="1"/>
          </p:cNvPicPr>
          <p:nvPr>
            <p:ph idx="1"/>
          </p:nvPr>
        </p:nvPicPr>
        <p:blipFill rotWithShape="1">
          <a:blip r:embed="rId2"/>
          <a:srcRect l="26189" t="20373" r="30647" b="11704"/>
          <a:stretch/>
        </p:blipFill>
        <p:spPr bwMode="auto">
          <a:xfrm>
            <a:off x="3216263" y="520802"/>
            <a:ext cx="6055323" cy="53598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5107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Selection Control Structure</a:t>
            </a:r>
            <a:endParaRPr lang="en-US" dirty="0">
              <a:solidFill>
                <a:srgbClr val="0070C0"/>
              </a:solidFill>
            </a:endParaRPr>
          </a:p>
        </p:txBody>
      </p:sp>
      <p:sp>
        <p:nvSpPr>
          <p:cNvPr id="3" name="Content Placeholder 2"/>
          <p:cNvSpPr>
            <a:spLocks noGrp="1"/>
          </p:cNvSpPr>
          <p:nvPr>
            <p:ph idx="1"/>
          </p:nvPr>
        </p:nvSpPr>
        <p:spPr/>
        <p:txBody>
          <a:bodyPr/>
          <a:lstStyle/>
          <a:p>
            <a:r>
              <a:rPr lang="en-US" dirty="0"/>
              <a:t>In a selection control structure, the step to be executed next is based on a decision taken. If the condition is true, one path is followed. If the condition is evaluated to false, another path is followed. </a:t>
            </a:r>
          </a:p>
          <a:p>
            <a:r>
              <a:rPr lang="en-US" dirty="0"/>
              <a:t> </a:t>
            </a:r>
          </a:p>
          <a:p>
            <a:endParaRPr lang="en-US" dirty="0"/>
          </a:p>
        </p:txBody>
      </p:sp>
      <p:pic>
        <p:nvPicPr>
          <p:cNvPr id="4" name="Picture 3"/>
          <p:cNvPicPr/>
          <p:nvPr/>
        </p:nvPicPr>
        <p:blipFill rotWithShape="1">
          <a:blip r:embed="rId2"/>
          <a:srcRect l="38462" t="16819" r="36057" b="19327"/>
          <a:stretch/>
        </p:blipFill>
        <p:spPr bwMode="auto">
          <a:xfrm>
            <a:off x="4468970" y="2717443"/>
            <a:ext cx="2562896" cy="3425780"/>
          </a:xfrm>
          <a:prstGeom prst="rect">
            <a:avLst/>
          </a:prstGeom>
          <a:ln>
            <a:noFill/>
          </a:ln>
          <a:extLst>
            <a:ext uri="{53640926-AAD7-44D8-BBD7-CCE9431645EC}">
              <a14:shadowObscured xmlns:a14="http://schemas.microsoft.com/office/drawing/2010/main"/>
            </a:ext>
          </a:extLst>
        </p:spPr>
      </p:pic>
      <p:sp>
        <p:nvSpPr>
          <p:cNvPr id="5" name="Footer Placeholder 4"/>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910876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Iterative Control Structure</a:t>
            </a:r>
            <a:br>
              <a:rPr lang="en-US" dirty="0"/>
            </a:br>
            <a:endParaRPr lang="en-US" dirty="0"/>
          </a:p>
        </p:txBody>
      </p:sp>
      <p:sp>
        <p:nvSpPr>
          <p:cNvPr id="3" name="Content Placeholder 2"/>
          <p:cNvSpPr>
            <a:spLocks noGrp="1"/>
          </p:cNvSpPr>
          <p:nvPr>
            <p:ph sz="half" idx="1"/>
          </p:nvPr>
        </p:nvSpPr>
        <p:spPr>
          <a:xfrm>
            <a:off x="1097279" y="1845734"/>
            <a:ext cx="6230799" cy="4023359"/>
          </a:xfrm>
        </p:spPr>
        <p:txBody>
          <a:bodyPr/>
          <a:lstStyle/>
          <a:p>
            <a:r>
              <a:rPr lang="en-US" b="1" dirty="0"/>
              <a:t> </a:t>
            </a:r>
            <a:r>
              <a:rPr lang="en-US" dirty="0"/>
              <a:t>In iterative control structure, a condition is checked. Based upon the result of this conditional check (true or false) different paths are followed, where the control goes back to one of the already executed steps to make a loop.</a:t>
            </a:r>
          </a:p>
          <a:p>
            <a:r>
              <a:rPr lang="en-US" dirty="0"/>
              <a:t> </a:t>
            </a:r>
          </a:p>
          <a:p>
            <a:endParaRPr lang="en-US" dirty="0"/>
          </a:p>
        </p:txBody>
      </p:sp>
      <p:pic>
        <p:nvPicPr>
          <p:cNvPr id="4" name="Picture 3"/>
          <p:cNvPicPr/>
          <p:nvPr/>
        </p:nvPicPr>
        <p:blipFill rotWithShape="1">
          <a:blip r:embed="rId2"/>
          <a:srcRect l="40865" t="15964" r="41026" b="24744"/>
          <a:stretch/>
        </p:blipFill>
        <p:spPr bwMode="auto">
          <a:xfrm>
            <a:off x="7438152" y="727181"/>
            <a:ext cx="3717527" cy="5141912"/>
          </a:xfrm>
          <a:prstGeom prst="rect">
            <a:avLst/>
          </a:prstGeom>
          <a:ln>
            <a:noFill/>
          </a:ln>
          <a:extLst>
            <a:ext uri="{53640926-AAD7-44D8-BBD7-CCE9431645EC}">
              <a14:shadowObscured xmlns:a14="http://schemas.microsoft.com/office/drawing/2010/main"/>
            </a:ext>
          </a:extLst>
        </p:spPr>
      </p:pic>
      <p:sp>
        <p:nvSpPr>
          <p:cNvPr id="5" name="Footer Placeholder 4"/>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268677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Advantages of flowcharts</a:t>
            </a:r>
            <a:endParaRPr lang="en-US" dirty="0">
              <a:solidFill>
                <a:srgbClr val="0070C0"/>
              </a:solidFill>
            </a:endParaRPr>
          </a:p>
        </p:txBody>
      </p:sp>
      <p:sp>
        <p:nvSpPr>
          <p:cNvPr id="3" name="Content Placeholder 2"/>
          <p:cNvSpPr>
            <a:spLocks noGrp="1"/>
          </p:cNvSpPr>
          <p:nvPr>
            <p:ph idx="1"/>
          </p:nvPr>
        </p:nvSpPr>
        <p:spPr/>
        <p:txBody>
          <a:bodyPr/>
          <a:lstStyle/>
          <a:p>
            <a:r>
              <a:rPr lang="en-US" dirty="0"/>
              <a:t> </a:t>
            </a:r>
          </a:p>
          <a:p>
            <a:pPr lvl="0">
              <a:buFont typeface="Wingdings" panose="05000000000000000000" pitchFamily="2" charset="2"/>
              <a:buChar char="q"/>
            </a:pPr>
            <a:r>
              <a:rPr lang="en-US" dirty="0"/>
              <a:t>The symbols used in a flowchart are self-explanatory. This makes a flowchart easier to understand.</a:t>
            </a:r>
          </a:p>
          <a:p>
            <a:pPr lvl="0">
              <a:buFont typeface="Wingdings" panose="05000000000000000000" pitchFamily="2" charset="2"/>
              <a:buChar char="q"/>
            </a:pPr>
            <a:r>
              <a:rPr lang="en-US" dirty="0"/>
              <a:t>Being a graphical representation, flowcharts better communicate the problem solving logic to the users.</a:t>
            </a:r>
          </a:p>
          <a:p>
            <a:pPr lvl="0">
              <a:buFont typeface="Wingdings" panose="05000000000000000000" pitchFamily="2" charset="2"/>
              <a:buChar char="q"/>
            </a:pPr>
            <a:r>
              <a:rPr lang="en-US" dirty="0"/>
              <a:t>With the help of a flowchart, a problem can be </a:t>
            </a:r>
            <a:r>
              <a:rPr lang="en-US" dirty="0" err="1"/>
              <a:t>analysed</a:t>
            </a:r>
            <a:r>
              <a:rPr lang="en-US" dirty="0"/>
              <a:t> in an effective way.</a:t>
            </a:r>
          </a:p>
          <a:p>
            <a:pPr lvl="0">
              <a:buFont typeface="Wingdings" panose="05000000000000000000" pitchFamily="2" charset="2"/>
              <a:buChar char="q"/>
            </a:pPr>
            <a:r>
              <a:rPr lang="en-US" dirty="0"/>
              <a:t>It also helps in monitoring, data collection and identifies areas for improvement or increase in efficiency.</a:t>
            </a:r>
          </a:p>
          <a:p>
            <a:r>
              <a:rPr lang="en-US" b="1" dirty="0"/>
              <a:t> </a:t>
            </a:r>
            <a:endParaRPr lang="en-US" dirty="0"/>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793967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Limitations of flowchart</a:t>
            </a:r>
            <a:endParaRPr lang="en-US" dirty="0">
              <a:solidFill>
                <a:srgbClr val="0070C0"/>
              </a:solidFill>
            </a:endParaRPr>
          </a:p>
        </p:txBody>
      </p:sp>
      <p:sp>
        <p:nvSpPr>
          <p:cNvPr id="3" name="Content Placeholder 2"/>
          <p:cNvSpPr>
            <a:spLocks noGrp="1"/>
          </p:cNvSpPr>
          <p:nvPr>
            <p:ph idx="1"/>
          </p:nvPr>
        </p:nvSpPr>
        <p:spPr/>
        <p:txBody>
          <a:bodyPr/>
          <a:lstStyle/>
          <a:p>
            <a:r>
              <a:rPr lang="en-US" b="1" dirty="0"/>
              <a:t> </a:t>
            </a:r>
            <a:endParaRPr lang="en-US" dirty="0"/>
          </a:p>
          <a:p>
            <a:pPr lvl="0">
              <a:buFont typeface="Wingdings" panose="05000000000000000000" pitchFamily="2" charset="2"/>
              <a:buChar char="q"/>
            </a:pPr>
            <a:r>
              <a:rPr lang="en-US" dirty="0"/>
              <a:t>In case of large programs, the flowcharts may continue too many pages. This makes them difficult to understand.</a:t>
            </a:r>
          </a:p>
          <a:p>
            <a:pPr lvl="0">
              <a:buFont typeface="Wingdings" panose="05000000000000000000" pitchFamily="2" charset="2"/>
              <a:buChar char="q"/>
            </a:pPr>
            <a:r>
              <a:rPr lang="en-US" dirty="0"/>
              <a:t>It takes a lot of time to represent a program diagrammatically.</a:t>
            </a:r>
          </a:p>
          <a:p>
            <a:pPr lvl="0">
              <a:buFont typeface="Wingdings" panose="05000000000000000000" pitchFamily="2" charset="2"/>
              <a:buChar char="q"/>
            </a:pPr>
            <a:r>
              <a:rPr lang="en-US" dirty="0"/>
              <a:t>Any changes or modification in a flowchart usually requires redrawing the entire flowchart. It is a challenging job.</a:t>
            </a:r>
          </a:p>
          <a:p>
            <a:pPr>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744082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945" y="364663"/>
            <a:ext cx="10583858" cy="5701286"/>
          </a:xfrm>
        </p:spPr>
        <p:txBody>
          <a:bodyPr>
            <a:normAutofit/>
          </a:bodyPr>
          <a:lstStyle/>
          <a:p>
            <a:r>
              <a:rPr lang="en-US" sz="3000" b="1" dirty="0">
                <a:solidFill>
                  <a:srgbClr val="0070C0"/>
                </a:solidFill>
              </a:rPr>
              <a:t>Programming Language</a:t>
            </a:r>
            <a:endParaRPr lang="en-US" sz="3000" dirty="0">
              <a:solidFill>
                <a:srgbClr val="0070C0"/>
              </a:solidFill>
            </a:endParaRPr>
          </a:p>
          <a:p>
            <a:r>
              <a:rPr lang="en-US" dirty="0"/>
              <a:t> A programming language is a simplified form of English (with math symbols) that adheres to a strict set of grammatical rules. </a:t>
            </a:r>
          </a:p>
          <a:p>
            <a:pPr lvl="0">
              <a:buFont typeface="Wingdings" panose="05000000000000000000" pitchFamily="2" charset="2"/>
              <a:buChar char="q"/>
            </a:pPr>
            <a:r>
              <a:rPr lang="en-US" dirty="0"/>
              <a:t>Programming languages, limit the vocabulary and grammar to become much simpler. Although a programming language is simple in form, it is not always easy to use. </a:t>
            </a:r>
          </a:p>
          <a:p>
            <a:pPr lvl="0">
              <a:buFont typeface="Wingdings" panose="05000000000000000000" pitchFamily="2" charset="2"/>
              <a:buChar char="q"/>
            </a:pPr>
            <a:r>
              <a:rPr lang="en-US" dirty="0"/>
              <a:t>Programming languages forces the user to write very simple, exact instructions. </a:t>
            </a:r>
          </a:p>
          <a:p>
            <a:r>
              <a:rPr lang="en-US" sz="3000" dirty="0"/>
              <a:t> </a:t>
            </a:r>
            <a:r>
              <a:rPr lang="en-US" sz="3000" b="1" dirty="0">
                <a:solidFill>
                  <a:srgbClr val="0070C0"/>
                </a:solidFill>
              </a:rPr>
              <a:t>Coding</a:t>
            </a:r>
            <a:endParaRPr lang="en-US" sz="3000" dirty="0">
              <a:solidFill>
                <a:srgbClr val="0070C0"/>
              </a:solidFill>
            </a:endParaRPr>
          </a:p>
          <a:p>
            <a:pPr lvl="0">
              <a:buFont typeface="Wingdings" panose="05000000000000000000" pitchFamily="2" charset="2"/>
              <a:buChar char="q"/>
            </a:pPr>
            <a:r>
              <a:rPr lang="en-US" dirty="0"/>
              <a:t>Translating an algorithm into a programming language is called coding the algorithm. </a:t>
            </a:r>
          </a:p>
          <a:p>
            <a:pPr lvl="0">
              <a:buFont typeface="Wingdings" panose="05000000000000000000" pitchFamily="2" charset="2"/>
              <a:buChar char="q"/>
            </a:pPr>
            <a:r>
              <a:rPr lang="en-US" dirty="0"/>
              <a:t>The product of the translation or the coding for all the algorithms in the problem are tested by collecting them into programs and executing them on computers. </a:t>
            </a:r>
          </a:p>
          <a:p>
            <a:pPr lvl="0">
              <a:buFont typeface="Wingdings" panose="05000000000000000000" pitchFamily="2" charset="2"/>
              <a:buChar char="q"/>
            </a:pPr>
            <a:r>
              <a:rPr lang="en-US" dirty="0"/>
              <a:t>If the program fails to produce the desired results, the programmer must debug it and determine what is wrong and then modify the program. </a:t>
            </a:r>
          </a:p>
          <a:p>
            <a:endParaRPr lang="en-US" dirty="0"/>
          </a:p>
        </p:txBody>
      </p:sp>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005183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70C0"/>
                </a:solidFill>
              </a:rPr>
              <a:t> </a:t>
            </a:r>
            <a:r>
              <a:rPr lang="en-US" sz="3000" b="1" dirty="0">
                <a:solidFill>
                  <a:srgbClr val="0070C0"/>
                </a:solidFill>
              </a:rPr>
              <a:t>Implementation</a:t>
            </a:r>
            <a:endParaRPr lang="en-US" sz="3000" dirty="0">
              <a:solidFill>
                <a:srgbClr val="0070C0"/>
              </a:solidFill>
            </a:endParaRPr>
          </a:p>
          <a:p>
            <a:endParaRPr lang="en-US" dirty="0"/>
          </a:p>
          <a:p>
            <a:pPr lvl="0">
              <a:buFont typeface="Wingdings" panose="05000000000000000000" pitchFamily="2" charset="2"/>
              <a:buChar char="q"/>
            </a:pPr>
            <a:r>
              <a:rPr lang="en-US" dirty="0"/>
              <a:t>The combination of coding and testing algorithms is called implementation.</a:t>
            </a:r>
          </a:p>
          <a:p>
            <a:pPr lvl="0">
              <a:buFont typeface="Wingdings" panose="05000000000000000000" pitchFamily="2" charset="2"/>
              <a:buChar char="q"/>
            </a:pPr>
            <a:r>
              <a:rPr lang="en-US" dirty="0"/>
              <a:t>Code is the product of translating an algorithm into a programming language. The term code may refer to a complete program or to any portion of a program. </a:t>
            </a:r>
          </a:p>
          <a:p>
            <a:endParaRPr lang="en-US" dirty="0"/>
          </a:p>
        </p:txBody>
      </p:sp>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547816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70C0"/>
                </a:solidFill>
              </a:rPr>
              <a:t>Difference between Algorithm, Flowchart, and </a:t>
            </a:r>
            <a:r>
              <a:rPr lang="en-US" i="1" dirty="0" err="1">
                <a:solidFill>
                  <a:srgbClr val="0070C0"/>
                </a:solidFill>
              </a:rPr>
              <a:t>Pseudocode</a:t>
            </a:r>
            <a:endParaRPr lang="en-US" dirty="0">
              <a:solidFill>
                <a:srgbClr val="0070C0"/>
              </a:solidFill>
            </a:endParaRPr>
          </a:p>
        </p:txBody>
      </p:sp>
      <p:pic>
        <p:nvPicPr>
          <p:cNvPr id="4" name="Content Placeholder 3"/>
          <p:cNvPicPr>
            <a:picLocks noGrp="1"/>
          </p:cNvPicPr>
          <p:nvPr>
            <p:ph idx="1"/>
          </p:nvPr>
        </p:nvPicPr>
        <p:blipFill rotWithShape="1">
          <a:blip r:embed="rId2"/>
          <a:srcRect l="30288" t="36309" r="27564" b="19327"/>
          <a:stretch/>
        </p:blipFill>
        <p:spPr bwMode="auto">
          <a:xfrm>
            <a:off x="2675854" y="2215166"/>
            <a:ext cx="6506783" cy="3838483"/>
          </a:xfrm>
          <a:prstGeom prst="rect">
            <a:avLst/>
          </a:prstGeom>
          <a:ln>
            <a:noFill/>
          </a:ln>
          <a:extLst>
            <a:ext uri="{53640926-AAD7-44D8-BBD7-CCE9431645EC}">
              <a14:shadowObscured xmlns:a14="http://schemas.microsoft.com/office/drawing/2010/main"/>
            </a:ext>
          </a:extLst>
        </p:spPr>
      </p:pic>
      <p:sp>
        <p:nvSpPr>
          <p:cNvPr id="3" name="Footer Placeholder 2"/>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316141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ALGORITHMIC PROBLEM SOLVING</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Every problem’s solution starts with a plan and that plan is called an algorithm. So, an algorithm is a plan for solving a problem. </a:t>
            </a:r>
          </a:p>
          <a:p>
            <a:pPr>
              <a:buFont typeface="Wingdings" panose="05000000000000000000" pitchFamily="2" charset="2"/>
              <a:buChar char="q"/>
            </a:pPr>
            <a:r>
              <a:rPr lang="en-US" dirty="0"/>
              <a:t>There are many ways to write an algorithm. Some are very informal, some are quite formal and mathematical in nature, and some are quite graphical. </a:t>
            </a:r>
          </a:p>
          <a:p>
            <a:pPr>
              <a:buFont typeface="Wingdings" panose="05000000000000000000" pitchFamily="2" charset="2"/>
              <a:buChar char="q"/>
            </a:pPr>
            <a:r>
              <a:rPr lang="en-US" dirty="0"/>
              <a:t>The development of an algorithm is the key step in algorithmic problem solving. Once an algorithm is developed, it can be translated into a computer program in some programming language.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66606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algorithmic problem solving process consists of five major steps.</a:t>
            </a:r>
          </a:p>
          <a:p>
            <a:r>
              <a:rPr lang="en-US" dirty="0"/>
              <a:t> </a:t>
            </a:r>
          </a:p>
          <a:p>
            <a:r>
              <a:rPr lang="en-US" dirty="0"/>
              <a:t>Step 1: Obtain a description of the problem.</a:t>
            </a:r>
          </a:p>
          <a:p>
            <a:r>
              <a:rPr lang="en-US" dirty="0"/>
              <a:t>Step 2: Analyze the problem.</a:t>
            </a:r>
          </a:p>
          <a:p>
            <a:r>
              <a:rPr lang="en-US" dirty="0"/>
              <a:t>Step 3: Develop a high-level algorithm.</a:t>
            </a:r>
          </a:p>
          <a:p>
            <a:r>
              <a:rPr lang="en-US" dirty="0"/>
              <a:t>Step 4: Refine the algorithm by adding more details.</a:t>
            </a:r>
          </a:p>
          <a:p>
            <a:r>
              <a:rPr lang="en-US" dirty="0"/>
              <a:t>Step 5: Review the algorithm.</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204234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Step 1: Obtain a description of the problem</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dirty="0"/>
              <a:t>The algorithmic problem solving process starts by obtaining a description of the problem.  This step is much more difficult than it appears. In the software development process, the word ‘client’ refers to a person who wants to find a solution to a problem, and the word ‘developer’ refers to a person who finds a way to solve the problem. The developer must create an algorithm that will solve the client's problem.</a:t>
            </a:r>
          </a:p>
          <a:p>
            <a:r>
              <a:rPr lang="en-US" dirty="0"/>
              <a:t> The client is responsible for creating a description of the problem, but this is often the weakest part of the process. A problem description suffers from one or more of the following types of defects: </a:t>
            </a:r>
          </a:p>
          <a:p>
            <a:pPr lvl="1"/>
            <a:r>
              <a:rPr lang="en-US" dirty="0"/>
              <a:t> the description may rely on unstated assumptions </a:t>
            </a:r>
          </a:p>
          <a:p>
            <a:pPr lvl="1"/>
            <a:r>
              <a:rPr lang="en-US" dirty="0"/>
              <a:t>the description may be ambiguous </a:t>
            </a:r>
          </a:p>
          <a:p>
            <a:pPr lvl="1"/>
            <a:r>
              <a:rPr lang="en-US" dirty="0"/>
              <a:t>the description maybe incomplete</a:t>
            </a:r>
          </a:p>
          <a:p>
            <a:pPr lvl="1"/>
            <a:r>
              <a:rPr lang="en-US" dirty="0"/>
              <a:t>the description may have internal contradictions </a:t>
            </a:r>
          </a:p>
          <a:p>
            <a:r>
              <a:rPr lang="en-US" dirty="0"/>
              <a:t> These defects are due to carelessness by the client. Part of the developer’s responsibility is to identify, the defects in the description of a problem, and to work with the client to rectify those defects.</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15644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3BB4-6221-49F2-958E-57B0AD1CE91B}"/>
              </a:ext>
            </a:extLst>
          </p:cNvPr>
          <p:cNvSpPr>
            <a:spLocks noGrp="1"/>
          </p:cNvSpPr>
          <p:nvPr>
            <p:ph type="title"/>
          </p:nvPr>
        </p:nvSpPr>
        <p:spPr/>
        <p:txBody>
          <a:bodyPr>
            <a:normAutofit/>
          </a:bodyPr>
          <a:lstStyle/>
          <a:p>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Components of a Computer</a:t>
            </a:r>
            <a:endParaRPr lang="en-IN" sz="2400" dirty="0">
              <a:solidFill>
                <a:srgbClr val="0070C0"/>
              </a:solidFill>
            </a:endParaRPr>
          </a:p>
        </p:txBody>
      </p:sp>
      <p:sp>
        <p:nvSpPr>
          <p:cNvPr id="3" name="Content Placeholder 2">
            <a:extLst>
              <a:ext uri="{FF2B5EF4-FFF2-40B4-BE49-F238E27FC236}">
                <a16:creationId xmlns:a16="http://schemas.microsoft.com/office/drawing/2014/main" id="{6AC82C9B-8298-46CF-B6D9-EE8D10F62478}"/>
              </a:ext>
            </a:extLst>
          </p:cNvPr>
          <p:cNvSpPr>
            <a:spLocks noGrp="1"/>
          </p:cNvSpPr>
          <p:nvPr>
            <p:ph idx="1"/>
          </p:nvPr>
        </p:nvSpPr>
        <p:spPr/>
        <p:txBody>
          <a:bodyPr/>
          <a:lstStyle/>
          <a:p>
            <a:pPr marL="365760" indent="0" algn="just">
              <a:lnSpc>
                <a:spcPct val="115000"/>
              </a:lnSpc>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computer is the combination of hardware and software. Hardware is the physical component of a computer like motherboard, memory devices, monitor, keyboard etc., while software is the set of programs or instructions. Both hardware and software together make the computer system to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computer system hardware comprises of three main components: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Input / Output (I/O)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Central Processing Unit (CPU),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Memory Unit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64507573-7D9A-4D90-AE76-CF97A6DD1AAD}"/>
              </a:ext>
            </a:extLst>
          </p:cNvPr>
          <p:cNvSpPr>
            <a:spLocks noGrp="1"/>
          </p:cNvSpPr>
          <p:nvPr>
            <p:ph type="ftr" sz="quarter" idx="11"/>
          </p:nvPr>
        </p:nvSpPr>
        <p:spPr/>
        <p:txBody>
          <a:bodyPr/>
          <a:lstStyle/>
          <a:p>
            <a:r>
              <a:rPr lang="en-US"/>
              <a:t>JBR Trisea Publishers</a:t>
            </a:r>
          </a:p>
        </p:txBody>
      </p:sp>
      <p:pic>
        <p:nvPicPr>
          <p:cNvPr id="5" name="Picture 4">
            <a:extLst>
              <a:ext uri="{FF2B5EF4-FFF2-40B4-BE49-F238E27FC236}">
                <a16:creationId xmlns:a16="http://schemas.microsoft.com/office/drawing/2014/main" id="{267E1B15-B462-4728-8F41-7B56718A8A88}"/>
              </a:ext>
            </a:extLst>
          </p:cNvPr>
          <p:cNvPicPr>
            <a:picLocks noChangeAspect="1"/>
          </p:cNvPicPr>
          <p:nvPr/>
        </p:nvPicPr>
        <p:blipFill rotWithShape="1">
          <a:blip r:embed="rId2"/>
          <a:srcRect l="36986" t="32958" r="34121" b="33478"/>
          <a:stretch/>
        </p:blipFill>
        <p:spPr bwMode="auto">
          <a:xfrm>
            <a:off x="7785292" y="2846670"/>
            <a:ext cx="4003263" cy="26145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5248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Step 2: Analyze the problem</a:t>
            </a:r>
            <a:endParaRPr lang="en-US"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The purpose of this step is to determine both the starting and the ending points for solving the problem. </a:t>
            </a:r>
          </a:p>
          <a:p>
            <a:pPr>
              <a:buFont typeface="Wingdings" panose="05000000000000000000" pitchFamily="2" charset="2"/>
              <a:buChar char="q"/>
            </a:pPr>
            <a:r>
              <a:rPr lang="en-US" dirty="0"/>
              <a:t>This process is analogous to a mathematician determining what is given, and what must be proven. A good problem description makes it easier to perform this step.</a:t>
            </a:r>
          </a:p>
          <a:p>
            <a:pPr>
              <a:buFont typeface="Wingdings" panose="05000000000000000000" pitchFamily="2" charset="2"/>
              <a:buChar char="q"/>
            </a:pPr>
            <a:r>
              <a:rPr lang="en-US" dirty="0"/>
              <a:t> Asking the following questions often helps to determine the starting point.</a:t>
            </a:r>
          </a:p>
          <a:p>
            <a:pPr lvl="1">
              <a:buFont typeface="Wingdings" panose="05000000000000000000" pitchFamily="2" charset="2"/>
              <a:buChar char="ü"/>
            </a:pPr>
            <a:r>
              <a:rPr lang="en-US" dirty="0"/>
              <a:t> What data are available?</a:t>
            </a:r>
          </a:p>
          <a:p>
            <a:pPr lvl="1">
              <a:buFont typeface="Wingdings" panose="05000000000000000000" pitchFamily="2" charset="2"/>
              <a:buChar char="ü"/>
            </a:pPr>
            <a:r>
              <a:rPr lang="en-US" dirty="0"/>
              <a:t>Where is that data from?</a:t>
            </a:r>
          </a:p>
          <a:p>
            <a:pPr lvl="1">
              <a:buFont typeface="Wingdings" panose="05000000000000000000" pitchFamily="2" charset="2"/>
              <a:buChar char="ü"/>
            </a:pPr>
            <a:r>
              <a:rPr lang="en-US" dirty="0"/>
              <a:t>What are the rules exist for working with the data?</a:t>
            </a:r>
          </a:p>
          <a:p>
            <a:pPr lvl="1">
              <a:buFont typeface="Wingdings" panose="05000000000000000000" pitchFamily="2" charset="2"/>
              <a:buChar char="ü"/>
            </a:pPr>
            <a:r>
              <a:rPr lang="en-US" dirty="0"/>
              <a:t>What are the relationships exist among the data values?</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438401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When determining the ending point, algorithm need to describe the characteristics of a solution. Asking the following questions often helps to determine the ending point.</a:t>
            </a:r>
          </a:p>
          <a:p>
            <a:pPr lvl="1"/>
            <a:r>
              <a:rPr lang="en-US" dirty="0"/>
              <a:t> What new facts will we have?</a:t>
            </a:r>
          </a:p>
          <a:p>
            <a:pPr lvl="1"/>
            <a:r>
              <a:rPr lang="en-US" dirty="0"/>
              <a:t>What items would have changed?</a:t>
            </a:r>
          </a:p>
          <a:p>
            <a:pPr lvl="1"/>
            <a:r>
              <a:rPr lang="en-US" dirty="0"/>
              <a:t>What changes would have been made to those items?</a:t>
            </a:r>
          </a:p>
          <a:p>
            <a:pPr lvl="1"/>
            <a:r>
              <a:rPr lang="en-US" dirty="0"/>
              <a:t>What things will no longer exist?</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962036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Step 3: Develop a high-level algorithm</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An algorithm is a plan for solving a problem, but plans come in several levels of detail. </a:t>
            </a:r>
          </a:p>
          <a:p>
            <a:pPr>
              <a:buFont typeface="Wingdings" panose="05000000000000000000" pitchFamily="2" charset="2"/>
              <a:buChar char="q"/>
            </a:pPr>
            <a:r>
              <a:rPr lang="en-US" dirty="0"/>
              <a:t>It is better to start with a high-level algorithm that includes the major part of a solution, but leaves the details until later.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682355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Step 4: Refine the algorithm by adding more detail</a:t>
            </a:r>
            <a:endParaRPr lang="en-US"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 A high-level algorithm shows the major steps that need to be followed to solve a problem. Our goal is to develop algorithms that will lead to computer programs. </a:t>
            </a:r>
          </a:p>
          <a:p>
            <a:pPr>
              <a:buFont typeface="Wingdings" panose="05000000000000000000" pitchFamily="2" charset="2"/>
              <a:buChar char="q"/>
            </a:pPr>
            <a:r>
              <a:rPr lang="en-US" dirty="0"/>
              <a:t>Consider the capabilities of the computer and provide enough details so that someone else could use the algorithm to write the computer program.</a:t>
            </a:r>
          </a:p>
          <a:p>
            <a:pPr>
              <a:buFont typeface="Wingdings" panose="05000000000000000000" pitchFamily="2" charset="2"/>
              <a:buChar char="q"/>
            </a:pPr>
            <a:r>
              <a:rPr lang="en-US" dirty="0"/>
              <a:t>For larger, more complex problems, it is common to go through this process several times. Each time, more details are added to the previous algorithm, for further refinement. </a:t>
            </a:r>
          </a:p>
          <a:p>
            <a:pPr>
              <a:buFont typeface="Wingdings" panose="05000000000000000000" pitchFamily="2" charset="2"/>
              <a:buChar char="q"/>
            </a:pPr>
            <a:r>
              <a:rPr lang="en-US" dirty="0"/>
              <a:t>This technique of gradually working from a high-level to a detailed algorithm is often called stepwise refinement.</a:t>
            </a:r>
          </a:p>
          <a:p>
            <a:pPr>
              <a:buFont typeface="Wingdings" panose="05000000000000000000" pitchFamily="2" charset="2"/>
              <a:buChar char="q"/>
            </a:pPr>
            <a:r>
              <a:rPr lang="en-US" dirty="0"/>
              <a:t>Stepwise refinement is a process of developing a detailed algorithm by gradually adding details to a high-level algorithm.</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7658531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Step 5: Review the algorithm</a:t>
            </a:r>
            <a:endParaRPr lang="en-US"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 The final step is to review the algorithm. First, work through the algorithm step by step to determine whether or not, it will solve the original problem.  Asking these questions and seeking their answers is a good way to develop skills that can be applied to the next problem.</a:t>
            </a:r>
          </a:p>
          <a:p>
            <a:pPr>
              <a:buFont typeface="Wingdings" panose="05000000000000000000" pitchFamily="2" charset="2"/>
              <a:buChar char="q"/>
            </a:pPr>
            <a:r>
              <a:rPr lang="en-US" dirty="0"/>
              <a:t>Does this algorithm solve a very specific problem or does it solve a more general problem? </a:t>
            </a:r>
          </a:p>
          <a:p>
            <a:pPr lvl="0">
              <a:buFont typeface="Wingdings" panose="05000000000000000000" pitchFamily="2" charset="2"/>
              <a:buChar char="q"/>
            </a:pPr>
            <a:r>
              <a:rPr lang="en-US" dirty="0"/>
              <a:t>If it solves a very specific problem, should it be generalized?</a:t>
            </a:r>
          </a:p>
          <a:p>
            <a:pPr>
              <a:buFont typeface="Wingdings" panose="05000000000000000000" pitchFamily="2" charset="2"/>
              <a:buChar char="q"/>
            </a:pPr>
            <a:r>
              <a:rPr lang="en-US" dirty="0"/>
              <a:t>For example, an algorithm that computes the area of a circle having radius 5.2 meters (formula π*5.22) solves a very specific problem, but an algorithm that computes the area of any circle (formula π </a:t>
            </a:r>
            <a:r>
              <a:rPr lang="en-US" dirty="0">
                <a:sym typeface="Symbol" panose="05050102010706020507" pitchFamily="18" charset="2"/>
              </a:rPr>
              <a:t></a:t>
            </a:r>
            <a:r>
              <a:rPr lang="en-US" dirty="0"/>
              <a:t> r</a:t>
            </a:r>
            <a:r>
              <a:rPr lang="en-US" baseline="30000" dirty="0"/>
              <a:t>2</a:t>
            </a:r>
            <a:r>
              <a:rPr lang="en-US" dirty="0"/>
              <a:t>) solves a more general problem.</a:t>
            </a:r>
          </a:p>
          <a:p>
            <a:pPr>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103459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q"/>
            </a:pPr>
            <a:r>
              <a:rPr lang="en-US" dirty="0"/>
              <a:t>Can this algorithm be simplified?</a:t>
            </a:r>
            <a:endParaRPr lang="en-US" sz="1800" dirty="0"/>
          </a:p>
          <a:p>
            <a:pPr lvl="1"/>
            <a:r>
              <a:rPr lang="en-US" dirty="0"/>
              <a:t>For example, one formula for computing the perimeter of a rectangle is:</a:t>
            </a:r>
          </a:p>
          <a:p>
            <a:pPr lvl="1"/>
            <a:r>
              <a:rPr lang="en-US" dirty="0"/>
              <a:t> 			length + width + length + width</a:t>
            </a:r>
          </a:p>
          <a:p>
            <a:pPr lvl="1"/>
            <a:r>
              <a:rPr lang="en-US" dirty="0"/>
              <a:t> A simpler formula would be:</a:t>
            </a:r>
          </a:p>
          <a:p>
            <a:pPr lvl="1"/>
            <a:r>
              <a:rPr lang="en-US" dirty="0"/>
              <a:t> 2.0* (length + width)</a:t>
            </a:r>
            <a:endParaRPr lang="en-US" sz="1400" dirty="0"/>
          </a:p>
          <a:p>
            <a:pPr>
              <a:buFont typeface="Wingdings" panose="05000000000000000000" pitchFamily="2" charset="2"/>
              <a:buChar char="q"/>
            </a:pPr>
            <a:r>
              <a:rPr lang="en-US" dirty="0"/>
              <a:t> Is this solution similar to the solution to another problem? How are they alike? How are they different?</a:t>
            </a:r>
            <a:endParaRPr lang="en-US" sz="1800" dirty="0"/>
          </a:p>
          <a:p>
            <a:pPr lvl="1"/>
            <a:r>
              <a:rPr lang="en-US" dirty="0"/>
              <a:t> For example, consider the following two formulae:</a:t>
            </a:r>
          </a:p>
          <a:p>
            <a:pPr lvl="1"/>
            <a:r>
              <a:rPr lang="en-US" sz="600" dirty="0"/>
              <a:t> </a:t>
            </a:r>
            <a:r>
              <a:rPr lang="en-US" dirty="0"/>
              <a:t>Area </a:t>
            </a:r>
            <a:r>
              <a:rPr lang="en-US" dirty="0" err="1"/>
              <a:t>of_a</a:t>
            </a:r>
            <a:r>
              <a:rPr lang="en-US" dirty="0"/>
              <a:t> Rectangle = length * width</a:t>
            </a:r>
          </a:p>
          <a:p>
            <a:pPr lvl="1"/>
            <a:r>
              <a:rPr lang="en-US" dirty="0" err="1"/>
              <a:t>Area_of_a</a:t>
            </a:r>
            <a:r>
              <a:rPr lang="en-US" dirty="0"/>
              <a:t> Triangle = 0.5 * base * height</a:t>
            </a:r>
          </a:p>
          <a:p>
            <a:r>
              <a:rPr lang="en-US" dirty="0"/>
              <a:t> </a:t>
            </a:r>
            <a:endParaRPr lang="en-US" sz="4000" dirty="0"/>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1911000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 Similarities:</a:t>
            </a:r>
            <a:r>
              <a:rPr lang="en-US" dirty="0"/>
              <a:t> Each computes an area. Each multiplies two measurements.</a:t>
            </a:r>
          </a:p>
          <a:p>
            <a:r>
              <a:rPr lang="en-US" dirty="0"/>
              <a:t> </a:t>
            </a:r>
            <a:r>
              <a:rPr lang="en-US" b="1" dirty="0"/>
              <a:t>Differences:</a:t>
            </a:r>
            <a:r>
              <a:rPr lang="en-US" dirty="0"/>
              <a:t> Different measurements are used. The triangle formula contains 0.5.</a:t>
            </a:r>
          </a:p>
          <a:p>
            <a:r>
              <a:rPr lang="en-US" dirty="0"/>
              <a:t> </a:t>
            </a:r>
            <a:r>
              <a:rPr lang="en-US" b="1" dirty="0"/>
              <a:t>Hypothesis:</a:t>
            </a:r>
            <a:r>
              <a:rPr lang="en-US" dirty="0"/>
              <a:t> Perhaps, every area formula involves multiplying two measurements.</a:t>
            </a:r>
          </a:p>
          <a:p>
            <a:r>
              <a:rPr lang="en-US" dirty="0"/>
              <a:t>                        Once an algorithm is developed, translate it into a computer program in some programming language.</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289607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SIMPLE STRATEGIES FOR DEVELOPING ALGORITHMS</a:t>
            </a:r>
            <a:endParaRPr lang="en-US" dirty="0">
              <a:solidFill>
                <a:srgbClr val="0070C0"/>
              </a:solidFill>
            </a:endParaRPr>
          </a:p>
        </p:txBody>
      </p:sp>
      <p:sp>
        <p:nvSpPr>
          <p:cNvPr id="3" name="Content Placeholder 2"/>
          <p:cNvSpPr>
            <a:spLocks noGrp="1"/>
          </p:cNvSpPr>
          <p:nvPr>
            <p:ph idx="1"/>
          </p:nvPr>
        </p:nvSpPr>
        <p:spPr/>
        <p:txBody>
          <a:bodyPr/>
          <a:lstStyle/>
          <a:p>
            <a:r>
              <a:rPr lang="en-US" b="1" dirty="0"/>
              <a:t>Iteration</a:t>
            </a:r>
            <a:endParaRPr lang="en-US" dirty="0"/>
          </a:p>
          <a:p>
            <a:r>
              <a:rPr lang="en-US" dirty="0"/>
              <a:t>Iteration is a process of repeating the same set of statements again and again until the specified condition holds true. Humans find iterative tasks boring but computers are very good at performing iterative tasks. Computers execute the same set of statements again and again by putting them in a loop.</a:t>
            </a:r>
          </a:p>
          <a:p>
            <a:r>
              <a:rPr lang="en-US" dirty="0"/>
              <a:t>In general, loops are classified as:</a:t>
            </a:r>
          </a:p>
          <a:p>
            <a:pPr marL="749808" lvl="1" indent="-457200">
              <a:buFont typeface="+mj-lt"/>
              <a:buAutoNum type="arabicPeriod"/>
            </a:pPr>
            <a:r>
              <a:rPr lang="en-US" dirty="0"/>
              <a:t> Counter-controlled loops</a:t>
            </a:r>
          </a:p>
          <a:p>
            <a:pPr marL="749808" lvl="1" indent="-457200">
              <a:buFont typeface="+mj-lt"/>
              <a:buAutoNum type="arabicPeriod"/>
            </a:pPr>
            <a:r>
              <a:rPr lang="en-US" dirty="0"/>
              <a:t>Sentinel-controlled loops</a:t>
            </a:r>
          </a:p>
          <a:p>
            <a:r>
              <a:rPr lang="en-US" dirty="0"/>
              <a:t>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1966525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Counter-Controlled Loops</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Counter-controlled looping is a form of looping in which the number of iterations to be performed is known in advance. </a:t>
            </a:r>
          </a:p>
          <a:p>
            <a:pPr>
              <a:buFont typeface="Wingdings" panose="05000000000000000000" pitchFamily="2" charset="2"/>
              <a:buChar char="q"/>
            </a:pPr>
            <a:r>
              <a:rPr lang="en-US" dirty="0"/>
              <a:t>Counter-controlled loops are so named because they use a control variable, known as the loop counter, to keep a track of loop iterations. </a:t>
            </a:r>
          </a:p>
          <a:p>
            <a:pPr>
              <a:buFont typeface="Wingdings" panose="05000000000000000000" pitchFamily="2" charset="2"/>
              <a:buChar char="q"/>
            </a:pPr>
            <a:r>
              <a:rPr lang="en-US" dirty="0"/>
              <a:t>The counter-controlled loop starts with the initial value of the loop counter and terminates when the final value of the loop counter is reached. </a:t>
            </a:r>
          </a:p>
          <a:p>
            <a:pPr>
              <a:buFont typeface="Wingdings" panose="05000000000000000000" pitchFamily="2" charset="2"/>
              <a:buChar char="q"/>
            </a:pPr>
            <a:r>
              <a:rPr lang="en-US" dirty="0"/>
              <a:t>Since the counter-controlled loops iterate a fixed number of times, which is known in advance, they are also known as definite repetition loops.</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85395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r>
              <a:rPr lang="en-US" b="1" dirty="0"/>
              <a:t>Example: </a:t>
            </a:r>
            <a:r>
              <a:rPr lang="en-US" dirty="0"/>
              <a:t>Consider a program segment to find the sum of first 100 integers. </a:t>
            </a:r>
          </a:p>
          <a:p>
            <a:r>
              <a:rPr lang="en-US" dirty="0"/>
              <a:t> </a:t>
            </a:r>
            <a:r>
              <a:rPr lang="en-US" dirty="0" err="1"/>
              <a:t>i</a:t>
            </a:r>
            <a:r>
              <a:rPr lang="en-US" dirty="0"/>
              <a:t> = 1</a:t>
            </a:r>
          </a:p>
          <a:p>
            <a:r>
              <a:rPr lang="en-US" dirty="0"/>
              <a:t>sum = 0</a:t>
            </a:r>
          </a:p>
          <a:p>
            <a:r>
              <a:rPr lang="en-US" dirty="0"/>
              <a:t>while (</a:t>
            </a:r>
            <a:r>
              <a:rPr lang="en-US" dirty="0" err="1"/>
              <a:t>i</a:t>
            </a:r>
            <a:r>
              <a:rPr lang="en-US" dirty="0"/>
              <a:t>&lt;= 100):</a:t>
            </a:r>
          </a:p>
          <a:p>
            <a:pPr marL="201168" lvl="1" indent="0">
              <a:buNone/>
            </a:pPr>
            <a:r>
              <a:rPr lang="en-US" dirty="0"/>
              <a:t>	</a:t>
            </a:r>
            <a:r>
              <a:rPr lang="en-US" sz="2000" dirty="0"/>
              <a:t>sum = sum + </a:t>
            </a:r>
            <a:r>
              <a:rPr lang="en-US" sz="2000" dirty="0" err="1"/>
              <a:t>i</a:t>
            </a:r>
            <a:endParaRPr lang="en-US" sz="2000" dirty="0"/>
          </a:p>
          <a:p>
            <a:pPr lvl="4"/>
            <a:r>
              <a:rPr lang="en-US" sz="2000" dirty="0" err="1"/>
              <a:t>i</a:t>
            </a:r>
            <a:r>
              <a:rPr lang="en-US" sz="2000" dirty="0"/>
              <a:t> = </a:t>
            </a:r>
            <a:r>
              <a:rPr lang="en-US" sz="2000" dirty="0" err="1"/>
              <a:t>i</a:t>
            </a:r>
            <a:r>
              <a:rPr lang="en-US" sz="2000" dirty="0"/>
              <a:t> + 1 </a:t>
            </a:r>
          </a:p>
          <a:p>
            <a:r>
              <a:rPr lang="en-US" dirty="0"/>
              <a:t> </a:t>
            </a:r>
          </a:p>
          <a:p>
            <a:endParaRPr lang="en-US" dirty="0"/>
          </a:p>
        </p:txBody>
      </p:sp>
      <p:pic>
        <p:nvPicPr>
          <p:cNvPr id="7" name="Content Placeholder 6"/>
          <p:cNvPicPr>
            <a:picLocks noGrp="1"/>
          </p:cNvPicPr>
          <p:nvPr>
            <p:ph sz="half" idx="2"/>
          </p:nvPr>
        </p:nvPicPr>
        <p:blipFill rotWithShape="1">
          <a:blip r:embed="rId2"/>
          <a:srcRect l="36378" t="47606" r="36539" b="28164"/>
          <a:stretch/>
        </p:blipFill>
        <p:spPr bwMode="auto">
          <a:xfrm>
            <a:off x="6873379" y="2353203"/>
            <a:ext cx="3523810" cy="1772473"/>
          </a:xfrm>
          <a:prstGeom prst="rect">
            <a:avLst/>
          </a:prstGeom>
          <a:ln>
            <a:noFill/>
          </a:ln>
          <a:extLst>
            <a:ext uri="{53640926-AAD7-44D8-BBD7-CCE9431645EC}">
              <a14:shadowObscured xmlns:a14="http://schemas.microsoft.com/office/drawing/2010/main"/>
            </a:ext>
          </a:extLst>
        </p:spPr>
      </p:pic>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51303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4621-0987-4A61-8A3E-7DB6BF94771E}"/>
              </a:ext>
            </a:extLst>
          </p:cNvPr>
          <p:cNvSpPr>
            <a:spLocks noGrp="1"/>
          </p:cNvSpPr>
          <p:nvPr>
            <p:ph type="title"/>
          </p:nvPr>
        </p:nvSpPr>
        <p:spPr/>
        <p:txBody>
          <a:bodyPr>
            <a:normAutofit/>
          </a:bodyPr>
          <a:lstStyle/>
          <a:p>
            <a:r>
              <a:rPr lang="en-IN" sz="2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Input / Output Unit</a:t>
            </a:r>
            <a:endParaRPr lang="en-IN" sz="2800" dirty="0">
              <a:solidFill>
                <a:srgbClr val="0070C0"/>
              </a:solidFill>
            </a:endParaRPr>
          </a:p>
        </p:txBody>
      </p:sp>
      <p:sp>
        <p:nvSpPr>
          <p:cNvPr id="3" name="Content Placeholder 2">
            <a:extLst>
              <a:ext uri="{FF2B5EF4-FFF2-40B4-BE49-F238E27FC236}">
                <a16:creationId xmlns:a16="http://schemas.microsoft.com/office/drawing/2014/main" id="{24BB2001-56EC-4224-94B4-6629635EA4B2}"/>
              </a:ext>
            </a:extLst>
          </p:cNvPr>
          <p:cNvSpPr>
            <a:spLocks noGrp="1"/>
          </p:cNvSpPr>
          <p:nvPr>
            <p:ph idx="1"/>
          </p:nvPr>
        </p:nvSpPr>
        <p:spPr/>
        <p:txBody>
          <a:bodyPr>
            <a:normAutofit fontScale="92500" lnSpcReduction="10000"/>
          </a:bodyPr>
          <a:lstStyle/>
          <a:p>
            <a:pPr>
              <a:lnSpc>
                <a:spcPct val="110000"/>
              </a:lnSpc>
              <a:spcAft>
                <a:spcPts val="10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input/output unit consists of the Input unit and the Output unit.</a:t>
            </a:r>
          </a:p>
          <a:p>
            <a:pPr>
              <a:lnSpc>
                <a:spcPct val="110000"/>
              </a:lnSpc>
              <a:spcAft>
                <a:spcPts val="10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user interacts with the computer via the I/O unit.</a:t>
            </a:r>
          </a:p>
          <a:p>
            <a:pPr marL="342900" lvl="0" indent="-342900" algn="l">
              <a:lnSpc>
                <a:spcPct val="11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Input unit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l">
              <a:lnSpc>
                <a:spcPct val="110000"/>
              </a:lnSpc>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It accepts data from the user.</a:t>
            </a:r>
          </a:p>
          <a:p>
            <a:pPr marL="742950" lvl="1" indent="-285750" algn="l">
              <a:lnSpc>
                <a:spcPct val="110000"/>
              </a:lnSpc>
              <a:buFont typeface="Times New Roman" panose="02020603050405020304" pitchFamily="18"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It converts the data into a form that is understandable by the computer.</a:t>
            </a:r>
          </a:p>
          <a:p>
            <a:pPr marL="742950" lvl="1" indent="-285750" algn="l">
              <a:lnSpc>
                <a:spcPct val="110000"/>
              </a:lnSpc>
              <a:buFont typeface="Times New Roman" panose="02020603050405020304" pitchFamily="18"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input is provided to the computer using devices like keyboard,</a:t>
            </a:r>
          </a:p>
          <a:p>
            <a:pPr marL="457200" algn="l">
              <a:lnSpc>
                <a:spcPct val="11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trackball and mouse.</a:t>
            </a:r>
          </a:p>
          <a:p>
            <a:pPr marL="342900" lvl="0" indent="-342900" algn="l">
              <a:lnSpc>
                <a:spcPct val="110000"/>
              </a:lnSpc>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Output unit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l">
              <a:lnSpc>
                <a:spcPct val="110000"/>
              </a:lnSpc>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provides the processed data (i.e.) the information to the user.</a:t>
            </a:r>
          </a:p>
          <a:p>
            <a:pPr marL="742950" lvl="1" indent="-285750" algn="l">
              <a:lnSpc>
                <a:spcPct val="110000"/>
              </a:lnSpc>
              <a:buFont typeface="Times New Roman" panose="02020603050405020304" pitchFamily="18"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provides output in a form that is understandable by the user.</a:t>
            </a:r>
          </a:p>
          <a:p>
            <a:pPr marL="742950" lvl="1" indent="-285750" algn="l">
              <a:lnSpc>
                <a:spcPct val="110000"/>
              </a:lnSpc>
              <a:spcAft>
                <a:spcPts val="1000"/>
              </a:spcAft>
              <a:buFont typeface="Times New Roman" panose="02020603050405020304" pitchFamily="18"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Some of the output devices are monitor and printer.</a:t>
            </a:r>
          </a:p>
          <a:p>
            <a:endParaRPr lang="en-IN" dirty="0"/>
          </a:p>
        </p:txBody>
      </p:sp>
      <p:sp>
        <p:nvSpPr>
          <p:cNvPr id="4" name="Footer Placeholder 3">
            <a:extLst>
              <a:ext uri="{FF2B5EF4-FFF2-40B4-BE49-F238E27FC236}">
                <a16:creationId xmlns:a16="http://schemas.microsoft.com/office/drawing/2014/main" id="{CC9F9F15-AF98-4B2F-89DA-A57C07EE986D}"/>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2196933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Sentinel-Controlled Loops</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In sentinel-controlled looping, the number of times the iteration is to be performed is not known beforehand. </a:t>
            </a:r>
          </a:p>
          <a:p>
            <a:pPr>
              <a:buFont typeface="Wingdings" panose="05000000000000000000" pitchFamily="2" charset="2"/>
              <a:buChar char="q"/>
            </a:pPr>
            <a:r>
              <a:rPr lang="en-US" dirty="0"/>
              <a:t>The execution or termination of the loop depends upon a special value called the sentinel value. </a:t>
            </a:r>
          </a:p>
          <a:p>
            <a:pPr>
              <a:buFont typeface="Wingdings" panose="05000000000000000000" pitchFamily="2" charset="2"/>
              <a:buChar char="q"/>
            </a:pPr>
            <a:r>
              <a:rPr lang="en-US" dirty="0"/>
              <a:t>If the sentinel value is true, the loop body will be executed, otherwise it will not. </a:t>
            </a:r>
          </a:p>
          <a:p>
            <a:pPr>
              <a:buFont typeface="Wingdings" panose="05000000000000000000" pitchFamily="2" charset="2"/>
              <a:buChar char="q"/>
            </a:pPr>
            <a:r>
              <a:rPr lang="en-US" dirty="0"/>
              <a:t>Since the number of times a loop will iterate is not known in advance, this type of loop is also known as indefinite repetition loop.</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6009923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Algorithm: </a:t>
            </a:r>
            <a:r>
              <a:rPr lang="en-US" dirty="0"/>
              <a:t>To find the sum of first N integers</a:t>
            </a:r>
          </a:p>
          <a:p>
            <a:r>
              <a:rPr lang="en-US" dirty="0"/>
              <a:t> </a:t>
            </a:r>
          </a:p>
          <a:p>
            <a:pPr marL="457200" lvl="0" indent="-457200">
              <a:buFont typeface="+mj-lt"/>
              <a:buAutoNum type="arabicPeriod"/>
            </a:pPr>
            <a:r>
              <a:rPr lang="en-US" dirty="0"/>
              <a:t>Start</a:t>
            </a:r>
          </a:p>
          <a:p>
            <a:pPr marL="457200" lvl="0" indent="-457200">
              <a:buFont typeface="+mj-lt"/>
              <a:buAutoNum type="arabicPeriod"/>
            </a:pPr>
            <a:r>
              <a:rPr lang="en-US" dirty="0"/>
              <a:t>Read N</a:t>
            </a:r>
          </a:p>
          <a:p>
            <a:pPr marL="457200" lvl="0" indent="-457200">
              <a:buFont typeface="+mj-lt"/>
              <a:buAutoNum type="arabicPeriod"/>
            </a:pPr>
            <a:r>
              <a:rPr lang="en-US" dirty="0"/>
              <a:t>Assign sum = 0, </a:t>
            </a:r>
            <a:r>
              <a:rPr lang="en-US" dirty="0" err="1"/>
              <a:t>i</a:t>
            </a:r>
            <a:r>
              <a:rPr lang="en-US" dirty="0"/>
              <a:t> = 0</a:t>
            </a:r>
          </a:p>
          <a:p>
            <a:pPr marL="457200" lvl="0" indent="-457200">
              <a:buFont typeface="+mj-lt"/>
              <a:buAutoNum type="arabicPeriod"/>
            </a:pPr>
            <a:r>
              <a:rPr lang="en-US" dirty="0"/>
              <a:t>Calculate </a:t>
            </a:r>
            <a:r>
              <a:rPr lang="en-US" dirty="0" err="1"/>
              <a:t>i</a:t>
            </a:r>
            <a:r>
              <a:rPr lang="en-US" dirty="0"/>
              <a:t> = </a:t>
            </a:r>
            <a:r>
              <a:rPr lang="en-US" dirty="0" err="1"/>
              <a:t>i</a:t>
            </a:r>
            <a:r>
              <a:rPr lang="en-US" dirty="0"/>
              <a:t> + 1 and sum = sum + </a:t>
            </a:r>
            <a:r>
              <a:rPr lang="en-US" dirty="0" err="1"/>
              <a:t>i</a:t>
            </a:r>
            <a:endParaRPr lang="en-US" dirty="0"/>
          </a:p>
          <a:p>
            <a:pPr marL="457200" lvl="0" indent="-457200">
              <a:buFont typeface="+mj-lt"/>
              <a:buAutoNum type="arabicPeriod"/>
            </a:pPr>
            <a:r>
              <a:rPr lang="en-US" dirty="0"/>
              <a:t>Check whether </a:t>
            </a:r>
            <a:r>
              <a:rPr lang="en-US" dirty="0" err="1"/>
              <a:t>i</a:t>
            </a:r>
            <a:r>
              <a:rPr lang="en-US" dirty="0"/>
              <a:t>&gt;= N, if no repeat step 4. Otherwise go to next step.</a:t>
            </a:r>
          </a:p>
          <a:p>
            <a:pPr marL="457200" lvl="0" indent="-457200">
              <a:buFont typeface="+mj-lt"/>
              <a:buAutoNum type="arabicPeriod"/>
            </a:pPr>
            <a:r>
              <a:rPr lang="en-US" dirty="0"/>
              <a:t>Print the value of sum</a:t>
            </a:r>
          </a:p>
          <a:p>
            <a:pPr marL="457200" lvl="0" indent="-457200">
              <a:buFont typeface="+mj-lt"/>
              <a:buAutoNum type="arabicPeriod"/>
            </a:pPr>
            <a:r>
              <a:rPr lang="en-US" dirty="0"/>
              <a:t>Stop</a:t>
            </a:r>
          </a:p>
          <a:p>
            <a:pPr marL="0" indent="0">
              <a:buNone/>
            </a:pPr>
            <a:r>
              <a:rPr lang="en-US" dirty="0"/>
              <a:t> </a:t>
            </a:r>
          </a:p>
          <a:p>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4757534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rPr>
              <a:t>Recursion</a:t>
            </a:r>
            <a:endParaRPr lang="en-US" dirty="0">
              <a:solidFill>
                <a:srgbClr val="0070C0"/>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Recursion is a powerful programming technique that can be used to solve the problems that can be expressed in terms of similar problems of smaller size. </a:t>
            </a:r>
          </a:p>
          <a:p>
            <a:pPr>
              <a:buFont typeface="Wingdings" panose="05000000000000000000" pitchFamily="2" charset="2"/>
              <a:buChar char="q"/>
            </a:pPr>
            <a:r>
              <a:rPr lang="en-US" dirty="0"/>
              <a:t>For example, consider a problems to find the factorial of a number n. The problem of finding the factorial of n can be expressed in terms of a similar problem of smaller size as n! = n </a:t>
            </a:r>
            <a:r>
              <a:rPr lang="en-US" dirty="0">
                <a:sym typeface="Symbol" panose="05050102010706020507" pitchFamily="18" charset="2"/>
              </a:rPr>
              <a:t></a:t>
            </a:r>
            <a:r>
              <a:rPr lang="en-US" dirty="0"/>
              <a:t> (n</a:t>
            </a:r>
            <a:r>
              <a:rPr lang="en-US" dirty="0">
                <a:sym typeface="Symbol" panose="05050102010706020507" pitchFamily="18" charset="2"/>
              </a:rPr>
              <a:t></a:t>
            </a:r>
            <a:r>
              <a:rPr lang="en-US" dirty="0"/>
              <a:t>1)!. Recursion provides an elegant way of solving such problems.</a:t>
            </a:r>
          </a:p>
          <a:p>
            <a:pPr>
              <a:buFont typeface="Wingdings" panose="05000000000000000000" pitchFamily="2" charset="2"/>
              <a:buChar char="q"/>
            </a:pPr>
            <a:r>
              <a:rPr lang="en-US" dirty="0"/>
              <a:t> In recursive programming, a function calls itself. A function that calls itself is known as a recursive function, and the phenomenon is known as recursion. </a:t>
            </a:r>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30747842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buNone/>
            </a:pPr>
            <a:r>
              <a:rPr lang="en-US" dirty="0"/>
              <a:t>Recursion is classified according to the following criteria:</a:t>
            </a:r>
          </a:p>
          <a:p>
            <a:pPr marL="457200" indent="-457200">
              <a:buFont typeface="+mj-lt"/>
              <a:buAutoNum type="arabicPeriod"/>
            </a:pPr>
            <a:r>
              <a:rPr lang="en-US" dirty="0"/>
              <a:t> Whether the function calls itself directly (i.e. direct recursion) or indirectly (i.e. indirect recursion).</a:t>
            </a:r>
          </a:p>
          <a:p>
            <a:pPr marL="457200" lvl="0" indent="-457200">
              <a:buFont typeface="+mj-lt"/>
              <a:buAutoNum type="arabicPeriod"/>
            </a:pPr>
            <a:r>
              <a:rPr lang="en-US" dirty="0"/>
              <a:t>Whether there is any pending operation on return from a recursive call. If the recursive call is the last operation of a function, the recursion is known as tail recursion.</a:t>
            </a:r>
          </a:p>
          <a:p>
            <a:pPr marL="0" indent="0">
              <a:buNone/>
            </a:pPr>
            <a:r>
              <a:rPr lang="en-US" dirty="0"/>
              <a:t>A Function is directly recursive if it calls itself, i.e. the function body contains an explicit call to itself. </a:t>
            </a:r>
          </a:p>
          <a:p>
            <a:pPr marL="0" indent="0">
              <a:buNone/>
            </a:pPr>
            <a:r>
              <a:rPr lang="en-US" dirty="0"/>
              <a:t>Indirect recursion occurs when a function calls another function, which in turn calls another function, eventually resulting in the original function being called again.</a:t>
            </a:r>
          </a:p>
          <a:p>
            <a:pPr marL="0" lv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386116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1" algn="l" rtl="0">
              <a:lnSpc>
                <a:spcPct val="85000"/>
              </a:lnSpc>
              <a:spcBef>
                <a:spcPct val="0"/>
              </a:spcBef>
            </a:pPr>
            <a:r>
              <a:rPr lang="en-US" sz="2600" b="1" dirty="0"/>
              <a:t>Example:</a:t>
            </a:r>
            <a:r>
              <a:rPr lang="en-US" sz="2600" dirty="0"/>
              <a:t> Recursive algorithm for finding the factorial of a number</a:t>
            </a:r>
            <a:br>
              <a:rPr lang="en-US" sz="2600" dirty="0"/>
            </a:br>
            <a:endParaRPr lang="en-US" dirty="0"/>
          </a:p>
        </p:txBody>
      </p:sp>
      <p:sp>
        <p:nvSpPr>
          <p:cNvPr id="3" name="Content Placeholder 2"/>
          <p:cNvSpPr>
            <a:spLocks noGrp="1"/>
          </p:cNvSpPr>
          <p:nvPr>
            <p:ph sz="half" idx="1"/>
          </p:nvPr>
        </p:nvSpPr>
        <p:spPr/>
        <p:txBody>
          <a:bodyPr>
            <a:noAutofit/>
          </a:bodyPr>
          <a:lstStyle/>
          <a:p>
            <a:r>
              <a:rPr lang="en-US" sz="2800" dirty="0"/>
              <a:t>Step 1: Start</a:t>
            </a:r>
          </a:p>
          <a:p>
            <a:r>
              <a:rPr lang="en-US" sz="2800" dirty="0"/>
              <a:t>Step 2: Read number n</a:t>
            </a:r>
          </a:p>
          <a:p>
            <a:r>
              <a:rPr lang="en-US" sz="2800" dirty="0"/>
              <a:t>Step 3: Call factorial (n)</a:t>
            </a:r>
          </a:p>
          <a:p>
            <a:r>
              <a:rPr lang="en-US" sz="2800" dirty="0"/>
              <a:t>Step 4: Print factorial f</a:t>
            </a:r>
          </a:p>
          <a:p>
            <a:r>
              <a:rPr lang="en-US" sz="2800" dirty="0"/>
              <a:t>Step 5: Stop</a:t>
            </a:r>
          </a:p>
          <a:p>
            <a:r>
              <a:rPr lang="en-US" sz="2800" dirty="0"/>
              <a:t> </a:t>
            </a:r>
          </a:p>
        </p:txBody>
      </p:sp>
      <p:sp>
        <p:nvSpPr>
          <p:cNvPr id="5" name="Content Placeholder 4"/>
          <p:cNvSpPr>
            <a:spLocks noGrp="1"/>
          </p:cNvSpPr>
          <p:nvPr>
            <p:ph sz="half" idx="2"/>
          </p:nvPr>
        </p:nvSpPr>
        <p:spPr/>
        <p:txBody>
          <a:bodyPr/>
          <a:lstStyle/>
          <a:p>
            <a:r>
              <a:rPr lang="en-US" sz="2800" dirty="0"/>
              <a:t>Factorial (n)</a:t>
            </a:r>
          </a:p>
          <a:p>
            <a:r>
              <a:rPr lang="en-US" sz="2800" dirty="0"/>
              <a:t> Step 1: if n = = 1 then return 1</a:t>
            </a:r>
          </a:p>
          <a:p>
            <a:r>
              <a:rPr lang="en-US" sz="2800" dirty="0"/>
              <a:t>Step 2: Else</a:t>
            </a:r>
          </a:p>
          <a:p>
            <a:r>
              <a:rPr lang="en-US" sz="2800" dirty="0"/>
              <a:t>	 f = n*factorial (n-1)</a:t>
            </a:r>
          </a:p>
          <a:p>
            <a:r>
              <a:rPr lang="en-US" sz="2800" dirty="0"/>
              <a:t>Step 3: Return f</a:t>
            </a:r>
          </a:p>
          <a:p>
            <a:endParaRPr lang="en-US" sz="2800" dirty="0"/>
          </a:p>
          <a:p>
            <a:endParaRPr lang="en-US" dirty="0"/>
          </a:p>
        </p:txBody>
      </p:sp>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8439925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a:solidFill>
                  <a:srgbClr val="0070C0"/>
                </a:solidFill>
              </a:rPr>
              <a:t>Thank You</a:t>
            </a:r>
          </a:p>
        </p:txBody>
      </p:sp>
      <p:sp>
        <p:nvSpPr>
          <p:cNvPr id="6" name="Subtitle 5"/>
          <p:cNvSpPr>
            <a:spLocks noGrp="1"/>
          </p:cNvSpPr>
          <p:nvPr>
            <p:ph type="subTitle" idx="1"/>
          </p:nvPr>
        </p:nvSpPr>
        <p:spPr/>
        <p:txBody>
          <a:bodyPr/>
          <a:lstStyle/>
          <a:p>
            <a:r>
              <a:rPr lang="en-US" dirty="0"/>
              <a:t> </a:t>
            </a:r>
          </a:p>
        </p:txBody>
      </p:sp>
      <p:sp>
        <p:nvSpPr>
          <p:cNvPr id="2" name="Footer Placeholder 1"/>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80652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E9ED-AE66-42E1-B527-DDD3692391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2DCEAB-3143-41C2-8CA1-3F7C183FFA8E}"/>
              </a:ext>
            </a:extLst>
          </p:cNvPr>
          <p:cNvSpPr>
            <a:spLocks noGrp="1"/>
          </p:cNvSpPr>
          <p:nvPr>
            <p:ph idx="1"/>
          </p:nvPr>
        </p:nvSpPr>
        <p:spPr/>
        <p:txBody>
          <a:bodyPr>
            <a:normAutofit/>
          </a:bodyPr>
          <a:lstStyle/>
          <a:p>
            <a:pPr>
              <a:lnSpc>
                <a:spcPct val="115000"/>
              </a:lnSpc>
              <a:spcAft>
                <a:spcPts val="1000"/>
              </a:spcAft>
            </a:pP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Central Processing Unit: (CPU)</a:t>
            </a:r>
            <a:endPar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CPU or the processor is often called the Brain of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CPU controls, coordinates and supervises the operations of the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CPU consists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Arithmetic Logic Unit (ALU)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ii. Control Unit (CU)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iii. Set of Registers.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C65EE7E1-6F72-4AA8-B4F2-4A2248E76BD4}"/>
              </a:ext>
            </a:extLst>
          </p:cNvPr>
          <p:cNvSpPr>
            <a:spLocks noGrp="1"/>
          </p:cNvSpPr>
          <p:nvPr>
            <p:ph type="ftr" sz="quarter" idx="11"/>
          </p:nvPr>
        </p:nvSpPr>
        <p:spPr/>
        <p:txBody>
          <a:bodyPr/>
          <a:lstStyle/>
          <a:p>
            <a:r>
              <a:rPr lang="en-US"/>
              <a:t>JBR Trisea Publishers</a:t>
            </a:r>
          </a:p>
        </p:txBody>
      </p:sp>
    </p:spTree>
    <p:extLst>
      <p:ext uri="{BB962C8B-B14F-4D97-AF65-F5344CB8AC3E}">
        <p14:creationId xmlns:p14="http://schemas.microsoft.com/office/powerpoint/2010/main" val="12693272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236</TotalTime>
  <Words>6954</Words>
  <Application>Microsoft Office PowerPoint</Application>
  <PresentationFormat>Widescreen</PresentationFormat>
  <Paragraphs>610</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Calibri Light</vt:lpstr>
      <vt:lpstr>Georgia</vt:lpstr>
      <vt:lpstr>Symbol</vt:lpstr>
      <vt:lpstr>Times New Roman</vt:lpstr>
      <vt:lpstr>Wingdings</vt:lpstr>
      <vt:lpstr>Retrospect</vt:lpstr>
      <vt:lpstr>PROBLEM SOLVING AND PYTHON PROGRAMMING</vt:lpstr>
      <vt:lpstr>Unit - 1</vt:lpstr>
      <vt:lpstr>FUNDAMENTALS OF COMPUTING </vt:lpstr>
      <vt:lpstr> </vt:lpstr>
      <vt:lpstr>Generations of a Computer</vt:lpstr>
      <vt:lpstr>PowerPoint Presentation</vt:lpstr>
      <vt:lpstr>Components of a Computer</vt:lpstr>
      <vt:lpstr>Input / Output Unit</vt:lpstr>
      <vt:lpstr>PowerPoint Presentation</vt:lpstr>
      <vt:lpstr> </vt:lpstr>
      <vt:lpstr> </vt:lpstr>
      <vt:lpstr> </vt:lpstr>
      <vt:lpstr> </vt:lpstr>
      <vt:lpstr> </vt:lpstr>
      <vt:lpstr>Cache Memory</vt:lpstr>
      <vt:lpstr>PowerPoint Presentation</vt:lpstr>
      <vt:lpstr> </vt:lpstr>
      <vt:lpstr> </vt:lpstr>
      <vt:lpstr>PowerPoint Presentation</vt:lpstr>
      <vt:lpstr>PowerPoint Presentation</vt:lpstr>
      <vt:lpstr>IDENTIFICATION OF COMPUTATIONAL PROBLEMS</vt:lpstr>
      <vt:lpstr>Decomposition </vt:lpstr>
      <vt:lpstr>Pattern Recognition</vt:lpstr>
      <vt:lpstr>Abstraction</vt:lpstr>
      <vt:lpstr>Algorithm Design</vt:lpstr>
      <vt:lpstr>NEED FOR LOGICAL ANALYSIS AND THINKING</vt:lpstr>
      <vt:lpstr> </vt:lpstr>
      <vt:lpstr> </vt:lpstr>
      <vt:lpstr>ALGORITHMS</vt:lpstr>
      <vt:lpstr>Guidelines for writing Algorithms </vt:lpstr>
      <vt:lpstr>   Example: Algorithms to find the greatest among three numbers</vt:lpstr>
      <vt:lpstr>Properties of an Algorithm</vt:lpstr>
      <vt:lpstr>Advantages of Algorithm</vt:lpstr>
      <vt:lpstr>BUILDING BLOCKS OF ALGORITHMS</vt:lpstr>
      <vt:lpstr>Statements / Instructions </vt:lpstr>
      <vt:lpstr>State</vt:lpstr>
      <vt:lpstr>Control flow</vt:lpstr>
      <vt:lpstr>Sequence Control Flow</vt:lpstr>
      <vt:lpstr>Selection Control Flow</vt:lpstr>
      <vt:lpstr>Iteration (Looping) Control Flow</vt:lpstr>
      <vt:lpstr>Functions</vt:lpstr>
      <vt:lpstr>NOTATIONS</vt:lpstr>
      <vt:lpstr>Pseudocode</vt:lpstr>
      <vt:lpstr>Preparing a Pseudocode</vt:lpstr>
      <vt:lpstr> </vt:lpstr>
      <vt:lpstr>Sequence Control Structures </vt:lpstr>
      <vt:lpstr>Selection Control Structure</vt:lpstr>
      <vt:lpstr>The IF-THEN-ELSE statement</vt:lpstr>
      <vt:lpstr>The case statement</vt:lpstr>
      <vt:lpstr>Iterative Control Structures</vt:lpstr>
      <vt:lpstr>PowerPoint Presentation</vt:lpstr>
      <vt:lpstr>PowerPoint Presentation</vt:lpstr>
      <vt:lpstr>Flowchart</vt:lpstr>
      <vt:lpstr>Flowchart Symbols</vt:lpstr>
      <vt:lpstr>PowerPoint Presentation</vt:lpstr>
      <vt:lpstr>Guidelines for preparing a flowchart</vt:lpstr>
      <vt:lpstr>PowerPoint Presentation</vt:lpstr>
      <vt:lpstr>PowerPoint Presentation</vt:lpstr>
      <vt:lpstr>Sequence Control Structure</vt:lpstr>
      <vt:lpstr>Selection Control Structure</vt:lpstr>
      <vt:lpstr>Iterative Control Structure </vt:lpstr>
      <vt:lpstr>Advantages of flowcharts</vt:lpstr>
      <vt:lpstr>Limitations of flowchart</vt:lpstr>
      <vt:lpstr>PowerPoint Presentation</vt:lpstr>
      <vt:lpstr>PowerPoint Presentation</vt:lpstr>
      <vt:lpstr>Difference between Algorithm, Flowchart, and Pseudocode</vt:lpstr>
      <vt:lpstr>ALGORITHMIC PROBLEM SOLVING</vt:lpstr>
      <vt:lpstr>PowerPoint Presentation</vt:lpstr>
      <vt:lpstr>Step 1: Obtain a description of the problem</vt:lpstr>
      <vt:lpstr>Step 2: Analyze the problem</vt:lpstr>
      <vt:lpstr>PowerPoint Presentation</vt:lpstr>
      <vt:lpstr>Step 3: Develop a high-level algorithm</vt:lpstr>
      <vt:lpstr>Step 4: Refine the algorithm by adding more detail</vt:lpstr>
      <vt:lpstr>Step 5: Review the algorithm</vt:lpstr>
      <vt:lpstr>PowerPoint Presentation</vt:lpstr>
      <vt:lpstr>PowerPoint Presentation</vt:lpstr>
      <vt:lpstr>SIMPLE STRATEGIES FOR DEVELOPING ALGORITHMS</vt:lpstr>
      <vt:lpstr>Counter-Controlled Loops</vt:lpstr>
      <vt:lpstr>PowerPoint Presentation</vt:lpstr>
      <vt:lpstr>Sentinel-Controlled Loops</vt:lpstr>
      <vt:lpstr>PowerPoint Presentation</vt:lpstr>
      <vt:lpstr>Recursion</vt:lpstr>
      <vt:lpstr> </vt:lpstr>
      <vt:lpstr>Example: Recursive algorithm for finding the factorial of a number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AND PYTHON PROGRAMMING</dc:title>
  <dc:creator>TRISEATWO</dc:creator>
  <cp:lastModifiedBy>bensmech@gmail.com</cp:lastModifiedBy>
  <cp:revision>136</cp:revision>
  <dcterms:created xsi:type="dcterms:W3CDTF">2020-11-24T17:30:15Z</dcterms:created>
  <dcterms:modified xsi:type="dcterms:W3CDTF">2021-11-26T10:08:32Z</dcterms:modified>
</cp:coreProperties>
</file>