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0D08"/>
    <a:srgbClr val="E93D2B"/>
    <a:srgbClr val="E82626"/>
    <a:srgbClr val="FFD963"/>
    <a:srgbClr val="FFFFFF"/>
    <a:srgbClr val="FFD7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rubanshanmugam02@gmail.com" TargetMode="Externa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89195" y="6008370"/>
            <a:ext cx="6475730" cy="675640"/>
          </a:xfrm>
        </p:spPr>
        <p:txBody>
          <a:bodyPr>
            <a:normAutofit fontScale="90000"/>
          </a:bodyPr>
          <a:lstStyle/>
          <a:p>
            <a:r>
              <a:rPr lang="en-US" sz="3200" b="1" dirty="0">
                <a:gradFill>
                  <a:gsLst>
                    <a:gs pos="0">
                      <a:srgbClr val="FE4444"/>
                    </a:gs>
                    <a:gs pos="100000">
                      <a:srgbClr val="832B2B"/>
                    </a:gs>
                  </a:gsLst>
                  <a:lin scaled="0"/>
                </a:gradFill>
                <a:latin typeface="Cambria" panose="02040503050406030204" charset="0"/>
                <a:cs typeface="Cambria" panose="02040503050406030204" charset="0"/>
              </a:rPr>
              <a:t>Presented by - Ruban Shanmugam</a:t>
            </a:r>
            <a:endParaRPr lang="en-US" sz="3200" b="1" dirty="0">
              <a:gradFill>
                <a:gsLst>
                  <a:gs pos="0">
                    <a:srgbClr val="FE4444"/>
                  </a:gs>
                  <a:gs pos="100000">
                    <a:srgbClr val="832B2B"/>
                  </a:gs>
                </a:gsLst>
                <a:lin scaled="0"/>
              </a:gradFill>
              <a:latin typeface="Cambria" panose="02040503050406030204" charset="0"/>
              <a:cs typeface="Cambria" panose="02040503050406030204" charset="0"/>
            </a:endParaRPr>
          </a:p>
        </p:txBody>
      </p:sp>
      <p:sp>
        <p:nvSpPr>
          <p:cNvPr id="3" name="Subtitle 2"/>
          <p:cNvSpPr>
            <a:spLocks noGrp="1"/>
          </p:cNvSpPr>
          <p:nvPr>
            <p:ph type="subTitle" idx="1"/>
          </p:nvPr>
        </p:nvSpPr>
        <p:spPr>
          <a:xfrm>
            <a:off x="1289050" y="611505"/>
            <a:ext cx="9378950" cy="1433830"/>
          </a:xfrm>
        </p:spPr>
        <p:txBody>
          <a:bodyPr>
            <a:noAutofit/>
          </a:bodyPr>
          <a:lstStyle/>
          <a:p>
            <a:r>
              <a:rPr lang="en-US" sz="4400" b="1" dirty="0">
                <a:ln w="0"/>
                <a:gradFill>
                  <a:gsLst>
                    <a:gs pos="0">
                      <a:srgbClr val="FE4444"/>
                    </a:gs>
                    <a:gs pos="100000">
                      <a:srgbClr val="832B2B"/>
                    </a:gs>
                  </a:gsLst>
                  <a:lin scaled="0"/>
                </a:gradFill>
                <a:effectLst>
                  <a:outerShdw blurRad="38100" dist="19050" dir="2700000" algn="tl" rotWithShape="0">
                    <a:schemeClr val="dk1">
                      <a:alpha val="40000"/>
                    </a:schemeClr>
                  </a:outerShdw>
                </a:effectLst>
                <a:sym typeface="+mn-ea"/>
              </a:rPr>
              <a:t>Opportunity Analysis of Major F&amp;B Manufacturer</a:t>
            </a:r>
            <a:endParaRPr lang="en-US" sz="4400" b="1" dirty="0">
              <a:ln w="0"/>
              <a:gradFill>
                <a:gsLst>
                  <a:gs pos="0">
                    <a:srgbClr val="FE4444"/>
                  </a:gs>
                  <a:gs pos="100000">
                    <a:srgbClr val="832B2B"/>
                  </a:gs>
                </a:gsLst>
                <a:lin scaled="0"/>
              </a:gradFill>
              <a:effectLst>
                <a:outerShdw blurRad="38100" dist="19050" dir="2700000" algn="tl" rotWithShape="0">
                  <a:schemeClr val="dk1">
                    <a:alpha val="40000"/>
                  </a:schemeClr>
                </a:outerShdw>
              </a:effectLst>
              <a:sym typeface="+mn-ea"/>
            </a:endParaRPr>
          </a:p>
        </p:txBody>
      </p:sp>
      <p:sp>
        <p:nvSpPr>
          <p:cNvPr id="5" name="Text Box 4"/>
          <p:cNvSpPr txBox="1"/>
          <p:nvPr/>
        </p:nvSpPr>
        <p:spPr>
          <a:xfrm>
            <a:off x="8542655" y="6315710"/>
            <a:ext cx="4064000" cy="368300"/>
          </a:xfrm>
          <a:prstGeom prst="rect">
            <a:avLst/>
          </a:prstGeom>
          <a:noFill/>
        </p:spPr>
        <p:txBody>
          <a:bodyPr wrap="squar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dirty="0">
                <a:ln w="0"/>
                <a:gradFill>
                  <a:gsLst>
                    <a:gs pos="0">
                      <a:srgbClr val="FE4444"/>
                    </a:gs>
                    <a:gs pos="100000">
                      <a:srgbClr val="832B2B"/>
                    </a:gs>
                  </a:gsLst>
                  <a:lin scaled="0"/>
                </a:gradFill>
                <a:effectLst>
                  <a:outerShdw blurRad="38100" dist="19050" dir="2700000" algn="tl" rotWithShape="0">
                    <a:schemeClr val="dk1">
                      <a:alpha val="40000"/>
                    </a:schemeClr>
                  </a:outerShdw>
                </a:effectLst>
                <a:latin typeface="Cambria" panose="02040503050406030204" charset="0"/>
                <a:cs typeface="Cambria" panose="02040503050406030204" charset="0"/>
                <a:sym typeface="+mn-ea"/>
              </a:rPr>
              <a:t>Case Statement :</a:t>
            </a:r>
            <a:endParaRPr lang="en-US" sz="2800"/>
          </a:p>
        </p:txBody>
      </p:sp>
      <p:sp>
        <p:nvSpPr>
          <p:cNvPr id="3" name="Content Placeholder 2"/>
          <p:cNvSpPr>
            <a:spLocks noGrp="1"/>
          </p:cNvSpPr>
          <p:nvPr>
            <p:ph idx="1"/>
          </p:nvPr>
        </p:nvSpPr>
        <p:spPr/>
        <p:txBody>
          <a:bodyPr>
            <a:normAutofit fontScale="70000"/>
          </a:bodyPr>
          <a:p>
            <a:pPr lvl="0" algn="just">
              <a:lnSpc>
                <a:spcPct val="107000"/>
              </a:lnSpc>
              <a:buClr>
                <a:srgbClr val="E82626"/>
              </a:buClr>
              <a:buFont typeface="Wingdings" panose="05000000000000000000" charset="0"/>
              <a:buChar char="¢"/>
            </a:pPr>
            <a:r>
              <a:rPr lang="en-US" dirty="0">
                <a:solidFill>
                  <a:srgbClr val="222222"/>
                </a:solidFill>
                <a:effectLst/>
                <a:latin typeface="Cambria" panose="02040503050406030204" charset="0"/>
                <a:ea typeface="Times New Roman" panose="02020603050405020304" pitchFamily="18" charset="0"/>
                <a:cs typeface="Cambria" panose="02040503050406030204" charset="0"/>
                <a:sym typeface="+mn-ea"/>
              </a:rPr>
              <a:t> Get a quick view of share of total spends and F&amp;B spends for existing customers (restaurants)</a:t>
            </a:r>
            <a:endParaRPr lang="en-US" dirty="0">
              <a:solidFill>
                <a:srgbClr val="222222"/>
              </a:solidFill>
              <a:effectLst/>
              <a:latin typeface="Cambria" panose="02040503050406030204" charset="0"/>
              <a:ea typeface="Times New Roman" panose="02020603050405020304" pitchFamily="18" charset="0"/>
              <a:cs typeface="Cambria" panose="02040503050406030204" charset="0"/>
            </a:endParaRPr>
          </a:p>
          <a:p>
            <a:pPr lvl="0" algn="just">
              <a:lnSpc>
                <a:spcPct val="107000"/>
              </a:lnSpc>
              <a:buClr>
                <a:srgbClr val="E82626"/>
              </a:buClr>
              <a:buFont typeface="Wingdings" panose="05000000000000000000" charset="0"/>
              <a:buChar char="¢"/>
            </a:pPr>
            <a:endParaRPr lang="en-IN" dirty="0">
              <a:effectLst/>
              <a:latin typeface="Cambria" panose="02040503050406030204" charset="0"/>
              <a:ea typeface="Times New Roman" panose="02020603050405020304" pitchFamily="18" charset="0"/>
              <a:cs typeface="Cambria" panose="02040503050406030204" charset="0"/>
            </a:endParaRPr>
          </a:p>
          <a:p>
            <a:pPr lvl="0" algn="just">
              <a:lnSpc>
                <a:spcPct val="107000"/>
              </a:lnSpc>
              <a:buClr>
                <a:srgbClr val="E82626"/>
              </a:buClr>
              <a:buFont typeface="Wingdings" panose="05000000000000000000" charset="0"/>
              <a:buChar char="¢"/>
            </a:pPr>
            <a:r>
              <a:rPr lang="en-US" dirty="0">
                <a:solidFill>
                  <a:srgbClr val="222222"/>
                </a:solidFill>
                <a:effectLst/>
                <a:latin typeface="Cambria" panose="02040503050406030204" charset="0"/>
                <a:ea typeface="Times New Roman" panose="02020603050405020304" pitchFamily="18" charset="0"/>
                <a:cs typeface="Cambria" panose="02040503050406030204" charset="0"/>
                <a:sym typeface="+mn-ea"/>
              </a:rPr>
              <a:t> What are the adjacent opportunities from the non-commercial establishments to additionally sell into (note that there are no customers currently in the non-commercial segment)</a:t>
            </a:r>
            <a:endParaRPr lang="en-US" dirty="0">
              <a:solidFill>
                <a:srgbClr val="222222"/>
              </a:solidFill>
              <a:effectLst/>
              <a:latin typeface="Cambria" panose="02040503050406030204" charset="0"/>
              <a:ea typeface="Times New Roman" panose="02020603050405020304" pitchFamily="18" charset="0"/>
              <a:cs typeface="Cambria" panose="02040503050406030204" charset="0"/>
            </a:endParaRPr>
          </a:p>
          <a:p>
            <a:pPr lvl="0" algn="just">
              <a:lnSpc>
                <a:spcPct val="107000"/>
              </a:lnSpc>
              <a:buClr>
                <a:srgbClr val="E82626"/>
              </a:buClr>
              <a:buFont typeface="Wingdings" panose="05000000000000000000" charset="0"/>
              <a:buChar char="¢"/>
            </a:pPr>
            <a:endParaRPr lang="en-IN" dirty="0">
              <a:effectLst/>
              <a:latin typeface="Cambria" panose="02040503050406030204" charset="0"/>
              <a:ea typeface="Times New Roman" panose="02020603050405020304" pitchFamily="18" charset="0"/>
              <a:cs typeface="Cambria" panose="02040503050406030204" charset="0"/>
            </a:endParaRPr>
          </a:p>
          <a:p>
            <a:pPr lvl="0" algn="just">
              <a:lnSpc>
                <a:spcPct val="107000"/>
              </a:lnSpc>
              <a:spcAft>
                <a:spcPts val="800"/>
              </a:spcAft>
              <a:buClr>
                <a:srgbClr val="E82626"/>
              </a:buClr>
              <a:buFont typeface="Wingdings" panose="05000000000000000000" charset="0"/>
              <a:buChar char="¢"/>
            </a:pPr>
            <a:r>
              <a:rPr lang="en-US" dirty="0">
                <a:solidFill>
                  <a:srgbClr val="222222"/>
                </a:solidFill>
                <a:effectLst/>
                <a:latin typeface="Cambria" panose="02040503050406030204" charset="0"/>
                <a:ea typeface="Times New Roman" panose="02020603050405020304" pitchFamily="18" charset="0"/>
                <a:cs typeface="Cambria" panose="02040503050406030204" charset="0"/>
                <a:sym typeface="+mn-ea"/>
              </a:rPr>
              <a:t> Retailers is a different business division and hence out of scope for me (Shaun), but some of my customers / prospects could be buying from these retailers – so getting a view of retailer presence adjacent to his customers &amp; prospects will help understand how much of these opportunities are being met / unmet.</a:t>
            </a:r>
            <a:endParaRPr lang="en-US">
              <a:latin typeface="Cambria" panose="02040503050406030204" charset="0"/>
              <a:cs typeface="Cambria" panose="02040503050406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0070" y="203835"/>
            <a:ext cx="10983595" cy="930910"/>
          </a:xfrm>
        </p:spPr>
        <p:txBody>
          <a:bodyPr>
            <a:normAutofit/>
          </a:bodyPr>
          <a:p>
            <a:pPr algn="ctr"/>
            <a:r>
              <a:rPr lang="en-US" sz="2800" b="1" dirty="0">
                <a:gradFill>
                  <a:gsLst>
                    <a:gs pos="0">
                      <a:srgbClr val="FE4444"/>
                    </a:gs>
                    <a:gs pos="100000">
                      <a:srgbClr val="832B2B"/>
                    </a:gs>
                  </a:gsLst>
                  <a:lin scaled="0"/>
                </a:gradFill>
                <a:latin typeface="Cambria" panose="02040503050406030204" charset="0"/>
                <a:cs typeface="Cambria" panose="02040503050406030204" charset="0"/>
                <a:sym typeface="+mn-ea"/>
              </a:rPr>
              <a:t>Analysis Of Customer’s Annual Sales in stores  and states From Shaun's Company</a:t>
            </a:r>
            <a:endParaRPr lang="en-US" sz="2800" b="1" dirty="0">
              <a:gradFill>
                <a:gsLst>
                  <a:gs pos="0">
                    <a:srgbClr val="FE4444"/>
                  </a:gs>
                  <a:gs pos="100000">
                    <a:srgbClr val="832B2B"/>
                  </a:gs>
                </a:gsLst>
                <a:lin scaled="0"/>
              </a:gradFill>
              <a:latin typeface="Cambria" panose="02040503050406030204" charset="0"/>
              <a:cs typeface="Cambria" panose="02040503050406030204" charset="0"/>
              <a:sym typeface="+mn-ea"/>
            </a:endParaRPr>
          </a:p>
        </p:txBody>
      </p:sp>
      <p:pic>
        <p:nvPicPr>
          <p:cNvPr id="5" name="Picture 4" descr="percent of annual sale in states"/>
          <p:cNvPicPr>
            <a:picLocks noChangeAspect="1"/>
          </p:cNvPicPr>
          <p:nvPr/>
        </p:nvPicPr>
        <p:blipFill>
          <a:blip r:embed="rId1"/>
          <a:stretch>
            <a:fillRect/>
          </a:stretch>
        </p:blipFill>
        <p:spPr>
          <a:xfrm>
            <a:off x="7752715" y="1134745"/>
            <a:ext cx="3790950" cy="2743835"/>
          </a:xfrm>
          <a:prstGeom prst="rect">
            <a:avLst/>
          </a:prstGeom>
        </p:spPr>
      </p:pic>
      <p:sp>
        <p:nvSpPr>
          <p:cNvPr id="7" name="Text Box 6"/>
          <p:cNvSpPr txBox="1"/>
          <p:nvPr/>
        </p:nvSpPr>
        <p:spPr>
          <a:xfrm>
            <a:off x="723265" y="4133850"/>
            <a:ext cx="10820400" cy="2519680"/>
          </a:xfrm>
          <a:prstGeom prst="rect">
            <a:avLst/>
          </a:prstGeom>
          <a:noFill/>
        </p:spPr>
        <p:txBody>
          <a:bodyPr wrap="square" rtlCol="0">
            <a:noAutofit/>
          </a:bodyPr>
          <a:p>
            <a:r>
              <a:rPr lang="en-IN" sz="2000" b="1" dirty="0">
                <a:gradFill>
                  <a:gsLst>
                    <a:gs pos="0">
                      <a:srgbClr val="FE4444"/>
                    </a:gs>
                    <a:gs pos="100000">
                      <a:srgbClr val="832B2B"/>
                    </a:gs>
                  </a:gsLst>
                  <a:lin scaled="0"/>
                </a:gradFill>
                <a:latin typeface="Cambria" panose="02040503050406030204" charset="0"/>
                <a:cs typeface="Cambria" panose="02040503050406030204" charset="0"/>
                <a:sym typeface="+mn-ea"/>
              </a:rPr>
              <a:t>Insights &amp; opportunities:</a:t>
            </a:r>
            <a:endParaRPr lang="en-IN" sz="2000" b="1" dirty="0">
              <a:gradFill>
                <a:gsLst>
                  <a:gs pos="0">
                    <a:srgbClr val="FE4444"/>
                  </a:gs>
                  <a:gs pos="100000">
                    <a:srgbClr val="832B2B"/>
                  </a:gs>
                </a:gsLst>
                <a:lin scaled="0"/>
              </a:gradFill>
              <a:latin typeface="Cambria" panose="02040503050406030204" charset="0"/>
              <a:cs typeface="Cambria" panose="02040503050406030204" charset="0"/>
              <a:sym typeface="+mn-ea"/>
            </a:endParaRPr>
          </a:p>
          <a:p>
            <a:endParaRPr lang="en-IN" dirty="0"/>
          </a:p>
          <a:p>
            <a:pPr marL="285750" indent="-285750">
              <a:buClr>
                <a:srgbClr val="E82626"/>
              </a:buClr>
              <a:buFont typeface="Wingdings" panose="05000000000000000000" charset="0"/>
              <a:buChar char="¢"/>
            </a:pPr>
            <a:r>
              <a:rPr lang="en-IN" sz="2000" dirty="0">
                <a:latin typeface="Cambria" panose="02040503050406030204" charset="0"/>
                <a:cs typeface="Cambria" panose="02040503050406030204" charset="0"/>
                <a:sym typeface="+mn-ea"/>
              </a:rPr>
              <a:t>The data was only available for three states “CT”, “KY” and “MA”. So the data is based on only these 3 states.</a:t>
            </a:r>
            <a:endParaRPr lang="en-IN" sz="2000" dirty="0">
              <a:latin typeface="Cambria" panose="02040503050406030204" charset="0"/>
              <a:cs typeface="Cambria" panose="02040503050406030204" charset="0"/>
            </a:endParaRPr>
          </a:p>
          <a:p>
            <a:pPr marL="285750" indent="-285750">
              <a:buClr>
                <a:srgbClr val="E82626"/>
              </a:buClr>
              <a:buFont typeface="Wingdings" panose="05000000000000000000" charset="0"/>
              <a:buChar char="¢"/>
            </a:pPr>
            <a:endParaRPr lang="en-IN" sz="2000" dirty="0">
              <a:latin typeface="Cambria" panose="02040503050406030204" charset="0"/>
              <a:cs typeface="Cambria" panose="02040503050406030204" charset="0"/>
              <a:sym typeface="+mn-ea"/>
            </a:endParaRPr>
          </a:p>
          <a:p>
            <a:pPr marL="285750" indent="-285750">
              <a:buClr>
                <a:srgbClr val="E82626"/>
              </a:buClr>
              <a:buFont typeface="Wingdings" panose="05000000000000000000" charset="0"/>
              <a:buChar char="¢"/>
            </a:pPr>
            <a:r>
              <a:rPr lang="en-IN" sz="2000" dirty="0">
                <a:latin typeface="Cambria" panose="02040503050406030204" charset="0"/>
                <a:cs typeface="Cambria" panose="02040503050406030204" charset="0"/>
                <a:sym typeface="+mn-ea"/>
              </a:rPr>
              <a:t>Based on the above data most of the Retail stores are present in “</a:t>
            </a:r>
            <a:r>
              <a:rPr lang="en-IN" sz="2000" dirty="0">
                <a:solidFill>
                  <a:schemeClr val="tx1"/>
                </a:solidFill>
                <a:highlight>
                  <a:srgbClr val="FF0000"/>
                </a:highlight>
                <a:latin typeface="Cambria" panose="02040503050406030204" charset="0"/>
                <a:cs typeface="Cambria" panose="02040503050406030204" charset="0"/>
                <a:sym typeface="+mn-ea"/>
              </a:rPr>
              <a:t>KY</a:t>
            </a:r>
            <a:r>
              <a:rPr lang="en-IN" sz="2000" dirty="0">
                <a:latin typeface="Cambria" panose="02040503050406030204" charset="0"/>
                <a:cs typeface="Cambria" panose="02040503050406030204" charset="0"/>
                <a:sym typeface="+mn-ea"/>
              </a:rPr>
              <a:t>”. Which is nearly around 90% . The retail stores present in KY will be a highly profitable place to expand the business in order to save Transportation charges and to provide a seamless delivery of the products.</a:t>
            </a:r>
            <a:endParaRPr lang="en-US" sz="2000">
              <a:latin typeface="Cambria" panose="02040503050406030204" charset="0"/>
              <a:cs typeface="Cambria" panose="02040503050406030204" charset="0"/>
            </a:endParaRPr>
          </a:p>
        </p:txBody>
      </p:sp>
      <p:pic>
        <p:nvPicPr>
          <p:cNvPr id="4" name="Content Placeholder 3" descr="Market segment sales by states"/>
          <p:cNvPicPr>
            <a:picLocks noChangeAspect="1"/>
          </p:cNvPicPr>
          <p:nvPr>
            <p:ph idx="1"/>
          </p:nvPr>
        </p:nvPicPr>
        <p:blipFill>
          <a:blip r:embed="rId2"/>
          <a:stretch>
            <a:fillRect/>
          </a:stretch>
        </p:blipFill>
        <p:spPr>
          <a:xfrm>
            <a:off x="723900" y="1134745"/>
            <a:ext cx="5371465" cy="29991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92100"/>
            <a:ext cx="10515600" cy="666115"/>
          </a:xfrm>
        </p:spPr>
        <p:txBody>
          <a:bodyPr>
            <a:normAutofit/>
          </a:bodyPr>
          <a:p>
            <a:r>
              <a:rPr lang="en-US" sz="2800" b="1" dirty="0">
                <a:gradFill>
                  <a:gsLst>
                    <a:gs pos="0">
                      <a:srgbClr val="E30000"/>
                    </a:gs>
                    <a:gs pos="100000">
                      <a:srgbClr val="760303"/>
                    </a:gs>
                  </a:gsLst>
                  <a:lin scaled="0"/>
                </a:gradFill>
                <a:latin typeface="Cambria" panose="02040503050406030204" charset="0"/>
                <a:cs typeface="Cambria" panose="02040503050406030204" charset="0"/>
                <a:sym typeface="+mn-ea"/>
              </a:rPr>
              <a:t>Analysis Of Customer’s Annual Sales based on Simplified Menu</a:t>
            </a:r>
            <a:endParaRPr lang="en-US" sz="2800" b="1" dirty="0">
              <a:gradFill>
                <a:gsLst>
                  <a:gs pos="0">
                    <a:srgbClr val="E30000"/>
                  </a:gs>
                  <a:gs pos="100000">
                    <a:srgbClr val="760303"/>
                  </a:gs>
                </a:gsLst>
                <a:lin scaled="0"/>
              </a:gradFill>
              <a:latin typeface="Cambria" panose="02040503050406030204" charset="0"/>
              <a:cs typeface="Cambria" panose="02040503050406030204" charset="0"/>
              <a:sym typeface="+mn-ea"/>
            </a:endParaRPr>
          </a:p>
        </p:txBody>
      </p:sp>
      <p:pic>
        <p:nvPicPr>
          <p:cNvPr id="4" name="Content Placeholder 3" descr="sales by menu"/>
          <p:cNvPicPr>
            <a:picLocks noChangeAspect="1"/>
          </p:cNvPicPr>
          <p:nvPr>
            <p:ph idx="1"/>
          </p:nvPr>
        </p:nvPicPr>
        <p:blipFill>
          <a:blip r:embed="rId1"/>
          <a:stretch>
            <a:fillRect/>
          </a:stretch>
        </p:blipFill>
        <p:spPr>
          <a:xfrm>
            <a:off x="838200" y="958215"/>
            <a:ext cx="10348595" cy="3531870"/>
          </a:xfrm>
          <a:prstGeom prst="rect">
            <a:avLst/>
          </a:prstGeom>
        </p:spPr>
      </p:pic>
      <p:sp>
        <p:nvSpPr>
          <p:cNvPr id="5" name="Text Box 4"/>
          <p:cNvSpPr txBox="1"/>
          <p:nvPr/>
        </p:nvSpPr>
        <p:spPr>
          <a:xfrm>
            <a:off x="837565" y="4490085"/>
            <a:ext cx="10516235" cy="1987550"/>
          </a:xfrm>
          <a:prstGeom prst="rect">
            <a:avLst/>
          </a:prstGeom>
          <a:noFill/>
        </p:spPr>
        <p:txBody>
          <a:bodyPr wrap="square" rtlCol="0">
            <a:noAutofit/>
          </a:bodyPr>
          <a:p>
            <a:r>
              <a:rPr lang="en-IN" sz="2000" b="1" dirty="0">
                <a:solidFill>
                  <a:srgbClr val="FF0000"/>
                </a:solidFill>
                <a:latin typeface="Cambria" panose="02040503050406030204" charset="0"/>
                <a:cs typeface="Cambria" panose="02040503050406030204" charset="0"/>
                <a:sym typeface="+mn-ea"/>
              </a:rPr>
              <a:t>Insights &amp; Opportunities:</a:t>
            </a:r>
            <a:endParaRPr lang="en-IN" sz="2000" b="1" dirty="0">
              <a:solidFill>
                <a:srgbClr val="FF0000"/>
              </a:solidFill>
              <a:latin typeface="Cambria" panose="02040503050406030204" charset="0"/>
              <a:cs typeface="Cambria" panose="02040503050406030204" charset="0"/>
            </a:endParaRPr>
          </a:p>
          <a:p>
            <a:endParaRPr lang="en-IN" dirty="0"/>
          </a:p>
          <a:p>
            <a:pPr marL="285750" indent="-285750">
              <a:buClr>
                <a:srgbClr val="C00000"/>
              </a:buClr>
              <a:buFont typeface="Wingdings" panose="05000000000000000000" charset="0"/>
              <a:buChar char="¢"/>
            </a:pPr>
            <a:r>
              <a:rPr lang="en-IN" dirty="0">
                <a:latin typeface="Cambria" panose="02040503050406030204" charset="0"/>
                <a:cs typeface="Cambria" panose="02040503050406030204" charset="0"/>
                <a:sym typeface="+mn-ea"/>
              </a:rPr>
              <a:t>By analysing the “Annual Sales” by “Menu”, The Data reveals that the </a:t>
            </a:r>
            <a:r>
              <a:rPr lang="en-IN" b="1" dirty="0">
                <a:highlight>
                  <a:srgbClr val="FFFF00"/>
                </a:highlight>
                <a:latin typeface="Cambria" panose="02040503050406030204" charset="0"/>
                <a:cs typeface="Cambria" panose="02040503050406030204" charset="0"/>
                <a:sym typeface="+mn-ea"/>
              </a:rPr>
              <a:t>Italian, Classic, Sandwiches &amp; Subs, Beverages and Asian Menu’s performs well</a:t>
            </a:r>
            <a:r>
              <a:rPr lang="en-IN" dirty="0">
                <a:highlight>
                  <a:srgbClr val="FFFF00"/>
                </a:highlight>
                <a:latin typeface="Cambria" panose="02040503050406030204" charset="0"/>
                <a:cs typeface="Cambria" panose="02040503050406030204" charset="0"/>
                <a:sym typeface="+mn-ea"/>
              </a:rPr>
              <a:t> </a:t>
            </a:r>
            <a:r>
              <a:rPr lang="en-IN" dirty="0">
                <a:latin typeface="Cambria" panose="02040503050406030204" charset="0"/>
                <a:cs typeface="Cambria" panose="02040503050406030204" charset="0"/>
                <a:sym typeface="+mn-ea"/>
              </a:rPr>
              <a:t> interims of sales.</a:t>
            </a:r>
            <a:r>
              <a:rPr lang="en-US" altLang="en-IN" dirty="0">
                <a:latin typeface="Cambria" panose="02040503050406030204" charset="0"/>
                <a:cs typeface="Cambria" panose="02040503050406030204" charset="0"/>
                <a:sym typeface="+mn-ea"/>
              </a:rPr>
              <a:t> </a:t>
            </a:r>
            <a:r>
              <a:rPr lang="en-US" altLang="en-IN" dirty="0">
                <a:latin typeface="Cambria" panose="02040503050406030204" charset="0"/>
                <a:cs typeface="Cambria" panose="02040503050406030204" charset="0"/>
                <a:sym typeface="+mn-ea"/>
              </a:rPr>
              <a:t>t</a:t>
            </a:r>
            <a:r>
              <a:rPr lang="en-IN" dirty="0">
                <a:latin typeface="Cambria" panose="02040503050406030204" charset="0"/>
                <a:cs typeface="Cambria" panose="02040503050406030204" charset="0"/>
                <a:sym typeface="+mn-ea"/>
              </a:rPr>
              <a:t>he business can be further improved by Increasing the relationships with restaurants offering these Menus.</a:t>
            </a:r>
            <a:endParaRPr lang="en-IN" dirty="0">
              <a:latin typeface="Cambria" panose="02040503050406030204" charset="0"/>
              <a:cs typeface="Cambria" panose="02040503050406030204" charset="0"/>
            </a:endParaRPr>
          </a:p>
          <a:p>
            <a:endParaRPr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3415"/>
          </a:xfrm>
        </p:spPr>
        <p:txBody>
          <a:bodyPr/>
          <a:p>
            <a:pPr algn="ctr"/>
            <a:r>
              <a:rPr lang="en-US" sz="2800" dirty="0">
                <a:ln w="0"/>
                <a:gradFill>
                  <a:gsLst>
                    <a:gs pos="0">
                      <a:srgbClr val="E30000"/>
                    </a:gs>
                    <a:gs pos="100000">
                      <a:srgbClr val="760303"/>
                    </a:gs>
                  </a:gsLst>
                  <a:lin scaled="0"/>
                </a:gradFill>
                <a:effectLst>
                  <a:outerShdw blurRad="38100" dist="25400" dir="5400000" algn="ctr" rotWithShape="0">
                    <a:srgbClr val="6E747A">
                      <a:alpha val="43000"/>
                    </a:srgbClr>
                  </a:outerShdw>
                </a:effectLst>
                <a:latin typeface="Cambria" panose="02040503050406030204" charset="0"/>
                <a:cs typeface="Cambria" panose="02040503050406030204" charset="0"/>
                <a:sym typeface="+mn-ea"/>
              </a:rPr>
              <a:t>F&amp;B Interactive Dashboard Sample</a:t>
            </a:r>
            <a:endParaRPr lang="en-US" sz="2800" dirty="0">
              <a:ln w="0"/>
              <a:gradFill>
                <a:gsLst>
                  <a:gs pos="0">
                    <a:srgbClr val="E30000"/>
                  </a:gs>
                  <a:gs pos="100000">
                    <a:srgbClr val="760303"/>
                  </a:gs>
                </a:gsLst>
                <a:lin scaled="0"/>
              </a:gradFill>
              <a:effectLst>
                <a:outerShdw blurRad="38100" dist="25400" dir="5400000" algn="ctr" rotWithShape="0">
                  <a:srgbClr val="6E747A">
                    <a:alpha val="43000"/>
                  </a:srgbClr>
                </a:outerShdw>
              </a:effectLst>
              <a:latin typeface="Cambria" panose="02040503050406030204" charset="0"/>
              <a:cs typeface="Cambria" panose="02040503050406030204" charset="0"/>
              <a:sym typeface="+mn-ea"/>
            </a:endParaRPr>
          </a:p>
        </p:txBody>
      </p:sp>
      <p:pic>
        <p:nvPicPr>
          <p:cNvPr id="4" name="Content Placeholder 3" descr="dashboard"/>
          <p:cNvPicPr>
            <a:picLocks noChangeAspect="1"/>
          </p:cNvPicPr>
          <p:nvPr>
            <p:ph idx="1"/>
          </p:nvPr>
        </p:nvPicPr>
        <p:blipFill>
          <a:blip r:embed="rId1"/>
          <a:stretch>
            <a:fillRect/>
          </a:stretch>
        </p:blipFill>
        <p:spPr>
          <a:xfrm>
            <a:off x="837565" y="1017905"/>
            <a:ext cx="10516235" cy="5275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2800" b="1" dirty="0">
                <a:gradFill>
                  <a:gsLst>
                    <a:gs pos="0">
                      <a:srgbClr val="E30000"/>
                    </a:gs>
                    <a:gs pos="100000">
                      <a:srgbClr val="760303"/>
                    </a:gs>
                  </a:gsLst>
                  <a:lin scaled="0"/>
                </a:gradFill>
                <a:latin typeface="Cambria" panose="02040503050406030204" charset="0"/>
                <a:cs typeface="Cambria" panose="02040503050406030204" charset="0"/>
                <a:sym typeface="+mn-ea"/>
              </a:rPr>
              <a:t>Opportunities Available In Non-commercial Establishments (Operation type categorized by Ownership type )</a:t>
            </a:r>
            <a:endParaRPr lang="en-US" sz="2800" b="1" dirty="0">
              <a:gradFill>
                <a:gsLst>
                  <a:gs pos="0">
                    <a:srgbClr val="E30000"/>
                  </a:gs>
                  <a:gs pos="100000">
                    <a:srgbClr val="760303"/>
                  </a:gs>
                </a:gsLst>
                <a:lin scaled="0"/>
              </a:gradFill>
              <a:latin typeface="Cambria" panose="02040503050406030204" charset="0"/>
              <a:cs typeface="Cambria" panose="02040503050406030204" charset="0"/>
              <a:sym typeface="+mn-ea"/>
            </a:endParaRPr>
          </a:p>
        </p:txBody>
      </p:sp>
      <p:pic>
        <p:nvPicPr>
          <p:cNvPr id="4" name="Content Placeholder 3" descr="non commertial"/>
          <p:cNvPicPr>
            <a:picLocks noChangeAspect="1"/>
          </p:cNvPicPr>
          <p:nvPr>
            <p:ph idx="1"/>
          </p:nvPr>
        </p:nvPicPr>
        <p:blipFill>
          <a:blip r:embed="rId1"/>
          <a:stretch>
            <a:fillRect/>
          </a:stretch>
        </p:blipFill>
        <p:spPr>
          <a:xfrm>
            <a:off x="589280" y="1691005"/>
            <a:ext cx="5807075" cy="2600325"/>
          </a:xfrm>
          <a:prstGeom prst="rect">
            <a:avLst/>
          </a:prstGeom>
        </p:spPr>
      </p:pic>
      <p:pic>
        <p:nvPicPr>
          <p:cNvPr id="5" name="Picture 4" descr="non commertial2"/>
          <p:cNvPicPr>
            <a:picLocks noChangeAspect="1"/>
          </p:cNvPicPr>
          <p:nvPr/>
        </p:nvPicPr>
        <p:blipFill>
          <a:blip r:embed="rId2"/>
          <a:stretch>
            <a:fillRect/>
          </a:stretch>
        </p:blipFill>
        <p:spPr>
          <a:xfrm>
            <a:off x="6396355" y="1690370"/>
            <a:ext cx="5241290" cy="2600960"/>
          </a:xfrm>
          <a:prstGeom prst="rect">
            <a:avLst/>
          </a:prstGeom>
        </p:spPr>
      </p:pic>
      <p:sp>
        <p:nvSpPr>
          <p:cNvPr id="6" name="Text Box 5"/>
          <p:cNvSpPr txBox="1"/>
          <p:nvPr/>
        </p:nvSpPr>
        <p:spPr>
          <a:xfrm>
            <a:off x="589280" y="4290695"/>
            <a:ext cx="11048365" cy="2276475"/>
          </a:xfrm>
          <a:prstGeom prst="rect">
            <a:avLst/>
          </a:prstGeom>
          <a:noFill/>
        </p:spPr>
        <p:txBody>
          <a:bodyPr wrap="square" rtlCol="0">
            <a:noAutofit/>
          </a:bodyPr>
          <a:p>
            <a:r>
              <a:rPr lang="en-IN" sz="2000" b="1" dirty="0">
                <a:solidFill>
                  <a:srgbClr val="C00000"/>
                </a:solidFill>
                <a:latin typeface="Cambria" panose="02040503050406030204" charset="0"/>
                <a:cs typeface="Cambria" panose="02040503050406030204" charset="0"/>
                <a:sym typeface="+mn-ea"/>
              </a:rPr>
              <a:t>Insights &amp; Opportunities:</a:t>
            </a:r>
            <a:endParaRPr lang="en-IN" sz="2000" b="1" dirty="0">
              <a:solidFill>
                <a:srgbClr val="C00000"/>
              </a:solidFill>
              <a:latin typeface="Cambria" panose="02040503050406030204" charset="0"/>
              <a:cs typeface="Cambria" panose="02040503050406030204" charset="0"/>
            </a:endParaRPr>
          </a:p>
          <a:p>
            <a:endParaRPr lang="en-IN" dirty="0"/>
          </a:p>
          <a:p>
            <a:pPr marL="342900" indent="-342900">
              <a:buClr>
                <a:srgbClr val="C00000"/>
              </a:buClr>
              <a:buFont typeface="Wingdings" panose="05000000000000000000" charset="0"/>
              <a:buChar char="¢"/>
            </a:pPr>
            <a:r>
              <a:rPr lang="en-IN" sz="2000" dirty="0">
                <a:latin typeface="Cambria" panose="02040503050406030204" charset="0"/>
                <a:cs typeface="Cambria" panose="02040503050406030204" charset="0"/>
                <a:sym typeface="+mn-ea"/>
              </a:rPr>
              <a:t>The maximum number of Establishments like hospitals have ownership type “</a:t>
            </a:r>
            <a:r>
              <a:rPr lang="en-IN" sz="2000" b="1" dirty="0">
                <a:highlight>
                  <a:srgbClr val="FFFF00"/>
                </a:highlight>
                <a:latin typeface="Cambria" panose="02040503050406030204" charset="0"/>
                <a:cs typeface="Cambria" panose="02040503050406030204" charset="0"/>
                <a:sym typeface="+mn-ea"/>
              </a:rPr>
              <a:t>Public</a:t>
            </a:r>
            <a:r>
              <a:rPr lang="en-IN" sz="2000" dirty="0">
                <a:latin typeface="Cambria" panose="02040503050406030204" charset="0"/>
                <a:cs typeface="Cambria" panose="02040503050406030204" charset="0"/>
                <a:sym typeface="+mn-ea"/>
              </a:rPr>
              <a:t>”. Which has a highest percentage value compared to “Private” and “Religious” Establishments.</a:t>
            </a:r>
            <a:endParaRPr lang="en-IN" sz="2000" dirty="0">
              <a:latin typeface="Cambria" panose="02040503050406030204" charset="0"/>
              <a:cs typeface="Cambria" panose="02040503050406030204" charset="0"/>
            </a:endParaRPr>
          </a:p>
          <a:p>
            <a:pPr marL="342900" indent="-342900">
              <a:buClr>
                <a:srgbClr val="C00000"/>
              </a:buClr>
              <a:buFont typeface="Wingdings" panose="05000000000000000000" charset="0"/>
              <a:buChar char="¢"/>
            </a:pPr>
            <a:endParaRPr lang="en-IN" sz="2000" dirty="0">
              <a:latin typeface="Cambria" panose="02040503050406030204" charset="0"/>
              <a:cs typeface="Cambria" panose="02040503050406030204" charset="0"/>
            </a:endParaRPr>
          </a:p>
          <a:p>
            <a:pPr marL="342900" indent="-342900">
              <a:buClr>
                <a:srgbClr val="C00000"/>
              </a:buClr>
              <a:buFont typeface="Wingdings" panose="05000000000000000000" charset="0"/>
              <a:buChar char="¢"/>
            </a:pPr>
            <a:r>
              <a:rPr lang="en-IN" sz="2000" dirty="0">
                <a:latin typeface="Cambria" panose="02040503050406030204" charset="0"/>
                <a:cs typeface="Cambria" panose="02040503050406030204" charset="0"/>
                <a:sym typeface="+mn-ea"/>
              </a:rPr>
              <a:t>Most of these “Public” Establishments are “</a:t>
            </a:r>
            <a:r>
              <a:rPr lang="en-IN" sz="2000" b="1" dirty="0">
                <a:highlight>
                  <a:srgbClr val="FFFF00"/>
                </a:highlight>
                <a:latin typeface="Cambria" panose="02040503050406030204" charset="0"/>
                <a:cs typeface="Cambria" panose="02040503050406030204" charset="0"/>
                <a:sym typeface="+mn-ea"/>
              </a:rPr>
              <a:t>Contract Basis</a:t>
            </a:r>
            <a:r>
              <a:rPr lang="en-IN" sz="2000" dirty="0">
                <a:latin typeface="Cambria" panose="02040503050406030204" charset="0"/>
                <a:cs typeface="Cambria" panose="02040503050406030204" charset="0"/>
                <a:sym typeface="+mn-ea"/>
              </a:rPr>
              <a:t>”. So there is a high opportunity to expand the business by signing a contract with these Public Establishments.</a:t>
            </a:r>
            <a:endParaRPr lang="en-IN" sz="2000" dirty="0">
              <a:latin typeface="Cambria" panose="02040503050406030204" charset="0"/>
              <a:cs typeface="Cambria" panose="02040503050406030204" charset="0"/>
            </a:endParaRPr>
          </a:p>
          <a:p>
            <a:endParaRPr lang="en-US" sz="2000">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5105"/>
            <a:ext cx="10515600" cy="899795"/>
          </a:xfrm>
        </p:spPr>
        <p:txBody>
          <a:bodyPr>
            <a:normAutofit/>
          </a:bodyPr>
          <a:p>
            <a:pPr algn="ctr"/>
            <a:r>
              <a:rPr lang="en-US" sz="2800" b="1" dirty="0">
                <a:solidFill>
                  <a:srgbClr val="C00000"/>
                </a:solidFill>
                <a:latin typeface="Cambria" panose="02040503050406030204" charset="0"/>
                <a:cs typeface="Cambria" panose="02040503050406030204" charset="0"/>
                <a:sym typeface="+mn-ea"/>
              </a:rPr>
              <a:t>Opportunities Available In Non-commercial Establishments (Number Of Meals Provided By Schools)</a:t>
            </a:r>
            <a:endParaRPr lang="en-US" sz="2800" b="1" dirty="0">
              <a:solidFill>
                <a:srgbClr val="C00000"/>
              </a:solidFill>
              <a:latin typeface="Cambria" panose="02040503050406030204" charset="0"/>
              <a:cs typeface="Cambria" panose="02040503050406030204" charset="0"/>
              <a:sym typeface="+mn-ea"/>
            </a:endParaRPr>
          </a:p>
        </p:txBody>
      </p:sp>
      <p:pic>
        <p:nvPicPr>
          <p:cNvPr id="4" name="Content Placeholder 3" descr="cities Establishment"/>
          <p:cNvPicPr>
            <a:picLocks noChangeAspect="1"/>
          </p:cNvPicPr>
          <p:nvPr>
            <p:ph idx="1"/>
          </p:nvPr>
        </p:nvPicPr>
        <p:blipFill>
          <a:blip r:embed="rId1"/>
          <a:stretch>
            <a:fillRect/>
          </a:stretch>
        </p:blipFill>
        <p:spPr>
          <a:xfrm>
            <a:off x="5895340" y="1104900"/>
            <a:ext cx="5674995" cy="2604770"/>
          </a:xfrm>
          <a:prstGeom prst="rect">
            <a:avLst/>
          </a:prstGeom>
        </p:spPr>
      </p:pic>
      <p:pic>
        <p:nvPicPr>
          <p:cNvPr id="5" name="Picture 4" descr="No of meal by school "/>
          <p:cNvPicPr>
            <a:picLocks noChangeAspect="1"/>
          </p:cNvPicPr>
          <p:nvPr/>
        </p:nvPicPr>
        <p:blipFill>
          <a:blip r:embed="rId2"/>
          <a:stretch>
            <a:fillRect/>
          </a:stretch>
        </p:blipFill>
        <p:spPr>
          <a:xfrm>
            <a:off x="527685" y="1104900"/>
            <a:ext cx="5367655" cy="2604770"/>
          </a:xfrm>
          <a:prstGeom prst="rect">
            <a:avLst/>
          </a:prstGeom>
        </p:spPr>
      </p:pic>
      <p:sp>
        <p:nvSpPr>
          <p:cNvPr id="6" name="Text Box 5"/>
          <p:cNvSpPr txBox="1"/>
          <p:nvPr/>
        </p:nvSpPr>
        <p:spPr>
          <a:xfrm>
            <a:off x="527685" y="3709670"/>
            <a:ext cx="11042650" cy="2884805"/>
          </a:xfrm>
          <a:prstGeom prst="rect">
            <a:avLst/>
          </a:prstGeom>
          <a:noFill/>
        </p:spPr>
        <p:txBody>
          <a:bodyPr wrap="square" rtlCol="0">
            <a:noAutofit/>
          </a:bodyPr>
          <a:p>
            <a:r>
              <a:rPr lang="en-IN" sz="2000" b="1" dirty="0">
                <a:solidFill>
                  <a:srgbClr val="C00000"/>
                </a:solidFill>
                <a:latin typeface="Cambria" panose="02040503050406030204" charset="0"/>
                <a:cs typeface="Cambria" panose="02040503050406030204" charset="0"/>
                <a:sym typeface="+mn-ea"/>
              </a:rPr>
              <a:t>Insights &amp; Opportunities:</a:t>
            </a:r>
            <a:endParaRPr lang="en-IN" sz="2000" b="1" dirty="0">
              <a:solidFill>
                <a:srgbClr val="C00000"/>
              </a:solidFill>
              <a:latin typeface="Cambria" panose="02040503050406030204" charset="0"/>
              <a:cs typeface="Cambria" panose="02040503050406030204" charset="0"/>
            </a:endParaRPr>
          </a:p>
          <a:p>
            <a:endParaRPr lang="en-IN" dirty="0"/>
          </a:p>
          <a:p>
            <a:pPr marL="342900" indent="-342900">
              <a:buClr>
                <a:srgbClr val="C00000"/>
              </a:buClr>
              <a:buFont typeface="Wingdings" panose="05000000000000000000" charset="0"/>
              <a:buChar char="¢"/>
            </a:pPr>
            <a:r>
              <a:rPr lang="en-IN" sz="2000" dirty="0">
                <a:latin typeface="Cambria" panose="02040503050406030204" charset="0"/>
                <a:cs typeface="Cambria" panose="02040503050406030204" charset="0"/>
                <a:sym typeface="+mn-ea"/>
              </a:rPr>
              <a:t>No Data was provided other than the State “MA”. So the Analysis is completely based on “MA”.</a:t>
            </a:r>
            <a:endParaRPr lang="en-IN" sz="2000" dirty="0">
              <a:latin typeface="Cambria" panose="02040503050406030204" charset="0"/>
              <a:cs typeface="Cambria" panose="02040503050406030204" charset="0"/>
            </a:endParaRPr>
          </a:p>
          <a:p>
            <a:pPr marL="342900" indent="-342900">
              <a:buClr>
                <a:srgbClr val="C00000"/>
              </a:buClr>
              <a:buFont typeface="Wingdings" panose="05000000000000000000" charset="0"/>
              <a:buChar char="¢"/>
            </a:pPr>
            <a:endParaRPr lang="en-IN" sz="2000" dirty="0">
              <a:latin typeface="Cambria" panose="02040503050406030204" charset="0"/>
              <a:cs typeface="Cambria" panose="02040503050406030204" charset="0"/>
            </a:endParaRPr>
          </a:p>
          <a:p>
            <a:pPr marL="342900" indent="-342900">
              <a:buClr>
                <a:srgbClr val="C00000"/>
              </a:buClr>
              <a:buFont typeface="Wingdings" panose="05000000000000000000" charset="0"/>
              <a:buChar char="¢"/>
            </a:pPr>
            <a:r>
              <a:rPr lang="en-IN" sz="2000" dirty="0">
                <a:latin typeface="Cambria" panose="02040503050406030204" charset="0"/>
                <a:cs typeface="Cambria" panose="02040503050406030204" charset="0"/>
                <a:sym typeface="+mn-ea"/>
              </a:rPr>
              <a:t>The number of schools ranges from </a:t>
            </a:r>
            <a:r>
              <a:rPr lang="en-IN" sz="2000" b="1" dirty="0">
                <a:highlight>
                  <a:srgbClr val="FFFF00"/>
                </a:highlight>
                <a:latin typeface="Cambria" panose="02040503050406030204" charset="0"/>
                <a:cs typeface="Cambria" panose="02040503050406030204" charset="0"/>
                <a:sym typeface="+mn-ea"/>
              </a:rPr>
              <a:t>3-5, 6-9 and more than 10</a:t>
            </a:r>
            <a:r>
              <a:rPr lang="en-IN" sz="2000" dirty="0">
                <a:highlight>
                  <a:srgbClr val="FFFF00"/>
                </a:highlight>
                <a:latin typeface="Cambria" panose="02040503050406030204" charset="0"/>
                <a:cs typeface="Cambria" panose="02040503050406030204" charset="0"/>
                <a:sym typeface="+mn-ea"/>
              </a:rPr>
              <a:t> </a:t>
            </a:r>
            <a:r>
              <a:rPr lang="en-IN" sz="2000" dirty="0">
                <a:latin typeface="Cambria" panose="02040503050406030204" charset="0"/>
                <a:cs typeface="Cambria" panose="02040503050406030204" charset="0"/>
                <a:sym typeface="+mn-ea"/>
              </a:rPr>
              <a:t>offered the maximum number of meals in a day. These places can be a good opportunity to expand the business.</a:t>
            </a:r>
            <a:endParaRPr lang="en-IN" sz="2000" dirty="0">
              <a:latin typeface="Cambria" panose="02040503050406030204" charset="0"/>
              <a:cs typeface="Cambria" panose="02040503050406030204" charset="0"/>
            </a:endParaRPr>
          </a:p>
          <a:p>
            <a:pPr marL="342900" indent="-342900">
              <a:buClr>
                <a:srgbClr val="C00000"/>
              </a:buClr>
              <a:buFont typeface="Wingdings" panose="05000000000000000000" charset="0"/>
              <a:buChar char="¢"/>
            </a:pPr>
            <a:endParaRPr lang="en-IN" sz="2000" dirty="0">
              <a:latin typeface="Cambria" panose="02040503050406030204" charset="0"/>
              <a:cs typeface="Cambria" panose="02040503050406030204" charset="0"/>
            </a:endParaRPr>
          </a:p>
          <a:p>
            <a:pPr marL="342900" indent="-342900">
              <a:buClr>
                <a:srgbClr val="C00000"/>
              </a:buClr>
              <a:buFont typeface="Wingdings" panose="05000000000000000000" charset="0"/>
              <a:buChar char="¢"/>
            </a:pPr>
            <a:r>
              <a:rPr lang="en-IN" sz="2000" dirty="0">
                <a:latin typeface="Cambria" panose="02040503050406030204" charset="0"/>
                <a:cs typeface="Cambria" panose="02040503050406030204" charset="0"/>
                <a:sym typeface="+mn-ea"/>
              </a:rPr>
              <a:t>Most of the Non commercial establishments are located in </a:t>
            </a:r>
            <a:r>
              <a:rPr lang="en-IN" sz="2000" b="1" dirty="0">
                <a:highlight>
                  <a:srgbClr val="FFFF00"/>
                </a:highlight>
                <a:latin typeface="Cambria" panose="02040503050406030204" charset="0"/>
                <a:cs typeface="Cambria" panose="02040503050406030204" charset="0"/>
                <a:sym typeface="+mn-ea"/>
              </a:rPr>
              <a:t>Boston, Worcester and Springfield</a:t>
            </a:r>
            <a:r>
              <a:rPr lang="en-IN" sz="2000" dirty="0">
                <a:latin typeface="Cambria" panose="02040503050406030204" charset="0"/>
                <a:cs typeface="Cambria" panose="02040503050406030204" charset="0"/>
                <a:sym typeface="+mn-ea"/>
              </a:rPr>
              <a:t>. These Top 3 cities can be used as a opportunity to expand the business.</a:t>
            </a:r>
            <a:endParaRPr lang="en-IN" sz="2000" dirty="0">
              <a:latin typeface="Cambria" panose="02040503050406030204" charset="0"/>
              <a:cs typeface="Cambria" panose="02040503050406030204" charset="0"/>
            </a:endParaRPr>
          </a:p>
          <a:p>
            <a:endParaRPr lang="en-US" sz="2000">
              <a:latin typeface="Cambria" panose="02040503050406030204" charset="0"/>
              <a:cs typeface="Cambria" panose="02040503050406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0070" y="365125"/>
            <a:ext cx="3320415" cy="1092200"/>
          </a:xfrm>
        </p:spPr>
        <p:txBody>
          <a:bodyPr/>
          <a:p>
            <a:r>
              <a:rPr lang="en-US" sz="4000" dirty="0">
                <a:ln w="0"/>
                <a:gradFill>
                  <a:gsLst>
                    <a:gs pos="0">
                      <a:srgbClr val="FE4444"/>
                    </a:gs>
                    <a:gs pos="100000">
                      <a:srgbClr val="832B2B"/>
                    </a:gs>
                  </a:gsLst>
                  <a:lin scaled="0"/>
                </a:gradFill>
                <a:effectLst>
                  <a:outerShdw blurRad="38100" dist="19050" dir="2700000" algn="tl" rotWithShape="0">
                    <a:schemeClr val="dk1">
                      <a:alpha val="40000"/>
                    </a:schemeClr>
                  </a:outerShdw>
                </a:effectLst>
                <a:latin typeface="Cambria" panose="02040503050406030204" charset="0"/>
                <a:cs typeface="Cambria" panose="02040503050406030204" charset="0"/>
                <a:sym typeface="+mn-ea"/>
              </a:rPr>
              <a:t>Conclusions:</a:t>
            </a:r>
            <a:endParaRPr lang="en-US" sz="4000" dirty="0">
              <a:ln w="0"/>
              <a:gradFill>
                <a:gsLst>
                  <a:gs pos="0">
                    <a:srgbClr val="FE4444"/>
                  </a:gs>
                  <a:gs pos="100000">
                    <a:srgbClr val="832B2B"/>
                  </a:gs>
                </a:gsLst>
                <a:lin scaled="0"/>
              </a:gradFill>
              <a:effectLst>
                <a:outerShdw blurRad="38100" dist="19050" dir="2700000" algn="tl" rotWithShape="0">
                  <a:schemeClr val="dk1">
                    <a:alpha val="40000"/>
                  </a:schemeClr>
                </a:outerShdw>
              </a:effectLst>
              <a:latin typeface="Cambria" panose="02040503050406030204" charset="0"/>
              <a:cs typeface="Cambria" panose="02040503050406030204" charset="0"/>
              <a:sym typeface="+mn-ea"/>
            </a:endParaRPr>
          </a:p>
        </p:txBody>
      </p:sp>
      <p:sp>
        <p:nvSpPr>
          <p:cNvPr id="3" name="Content Placeholder 2"/>
          <p:cNvSpPr>
            <a:spLocks noGrp="1"/>
          </p:cNvSpPr>
          <p:nvPr>
            <p:ph idx="1"/>
          </p:nvPr>
        </p:nvSpPr>
        <p:spPr>
          <a:xfrm>
            <a:off x="560070" y="1457325"/>
            <a:ext cx="10793730" cy="5232400"/>
          </a:xfrm>
        </p:spPr>
        <p:txBody>
          <a:bodyPr>
            <a:noAutofit/>
          </a:bodyPr>
          <a:p>
            <a:pPr marL="0" indent="0">
              <a:buNone/>
            </a:pPr>
            <a:r>
              <a:rPr lang="en-IN" sz="2000" dirty="0">
                <a:latin typeface="Cambria" panose="02040503050406030204" charset="0"/>
                <a:cs typeface="Cambria" panose="02040503050406030204" charset="0"/>
                <a:sym typeface="+mn-ea"/>
              </a:rPr>
              <a:t>After analysing the datasets I conclude that;</a:t>
            </a:r>
            <a:endParaRPr lang="en-IN" sz="2000" dirty="0">
              <a:latin typeface="Cambria" panose="02040503050406030204" charset="0"/>
              <a:cs typeface="Cambria" panose="02040503050406030204" charset="0"/>
            </a:endParaRPr>
          </a:p>
          <a:p>
            <a:pPr>
              <a:buClr>
                <a:srgbClr val="E40D08"/>
              </a:buClr>
              <a:buFont typeface="Wingdings" panose="05000000000000000000" charset="0"/>
              <a:buChar char="¢"/>
            </a:pPr>
            <a:r>
              <a:rPr lang="en-US" altLang="en-IN" sz="2000" dirty="0">
                <a:latin typeface="Cambria" panose="02040503050406030204" charset="0"/>
                <a:cs typeface="Cambria" panose="02040503050406030204" charset="0"/>
                <a:sym typeface="+mn-ea"/>
              </a:rPr>
              <a:t> </a:t>
            </a:r>
            <a:r>
              <a:rPr lang="en-IN" sz="2000" dirty="0">
                <a:latin typeface="Cambria" panose="02040503050406030204" charset="0"/>
                <a:cs typeface="Cambria" panose="02040503050406030204" charset="0"/>
                <a:sym typeface="+mn-ea"/>
              </a:rPr>
              <a:t>Shaun’s company has good relationships with restaurants generating sales revenue of more than $500,000, Where most of them have more than 50% of F&amp;B purchases from Shaun's company.</a:t>
            </a:r>
            <a:endParaRPr lang="en-IN" sz="2000" dirty="0">
              <a:latin typeface="Cambria" panose="02040503050406030204" charset="0"/>
              <a:cs typeface="Cambria" panose="02040503050406030204" charset="0"/>
            </a:endParaRPr>
          </a:p>
          <a:p>
            <a:pPr>
              <a:buClr>
                <a:srgbClr val="E40D08"/>
              </a:buClr>
              <a:buFont typeface="Wingdings" panose="05000000000000000000" charset="0"/>
              <a:buChar char="¢"/>
            </a:pPr>
            <a:r>
              <a:rPr lang="en-US" altLang="en-IN" sz="2000" dirty="0">
                <a:latin typeface="Cambria" panose="02040503050406030204" charset="0"/>
                <a:cs typeface="Cambria" panose="02040503050406030204" charset="0"/>
                <a:sym typeface="+mn-ea"/>
              </a:rPr>
              <a:t> </a:t>
            </a:r>
            <a:r>
              <a:rPr lang="en-IN" sz="2000" dirty="0">
                <a:latin typeface="Cambria" panose="02040503050406030204" charset="0"/>
                <a:cs typeface="Cambria" panose="02040503050406030204" charset="0"/>
                <a:sym typeface="+mn-ea"/>
              </a:rPr>
              <a:t>Shaun’s company has to improve relationships with restaurants generating sales revenue &gt; $1,000,000. There is a total of “705” restaurants that falls withing this range which will be a good opportunity to improve the business.</a:t>
            </a:r>
            <a:endParaRPr lang="en-IN" sz="2000" dirty="0">
              <a:latin typeface="Cambria" panose="02040503050406030204" charset="0"/>
              <a:cs typeface="Cambria" panose="02040503050406030204" charset="0"/>
            </a:endParaRPr>
          </a:p>
          <a:p>
            <a:pPr>
              <a:buClr>
                <a:srgbClr val="E40D08"/>
              </a:buClr>
              <a:buFont typeface="Wingdings" panose="05000000000000000000" charset="0"/>
              <a:buChar char="¢"/>
            </a:pPr>
            <a:r>
              <a:rPr lang="en-US" altLang="en-IN" sz="2000" dirty="0">
                <a:latin typeface="Cambria" panose="02040503050406030204" charset="0"/>
                <a:cs typeface="Cambria" panose="02040503050406030204" charset="0"/>
                <a:sym typeface="+mn-ea"/>
              </a:rPr>
              <a:t> </a:t>
            </a:r>
            <a:r>
              <a:rPr lang="en-IN" sz="2000" dirty="0">
                <a:latin typeface="Cambria" panose="02040503050406030204" charset="0"/>
                <a:cs typeface="Cambria" panose="02040503050406030204" charset="0"/>
                <a:sym typeface="+mn-ea"/>
              </a:rPr>
              <a:t>It would be beneficial for Shaun’s company to make good relationship with non commercial establishments working on contract basis in cities like Boston, Worcester and Springfield where the number of school ranges above 3 and provides more than 2000 meals per day.</a:t>
            </a:r>
            <a:endParaRPr lang="en-IN" sz="2000" dirty="0">
              <a:latin typeface="Cambria" panose="02040503050406030204" charset="0"/>
              <a:cs typeface="Cambria" panose="02040503050406030204" charset="0"/>
            </a:endParaRPr>
          </a:p>
          <a:p>
            <a:pPr>
              <a:buClr>
                <a:srgbClr val="E40D08"/>
              </a:buClr>
              <a:buFont typeface="Wingdings" panose="05000000000000000000" charset="0"/>
              <a:buChar char="¢"/>
            </a:pPr>
            <a:r>
              <a:rPr lang="en-US" altLang="en-IN" sz="2000" dirty="0">
                <a:latin typeface="Cambria" panose="02040503050406030204" charset="0"/>
                <a:cs typeface="Cambria" panose="02040503050406030204" charset="0"/>
                <a:sym typeface="+mn-ea"/>
              </a:rPr>
              <a:t> </a:t>
            </a:r>
            <a:r>
              <a:rPr lang="en-IN" sz="2000" dirty="0">
                <a:latin typeface="Cambria" panose="02040503050406030204" charset="0"/>
                <a:cs typeface="Cambria" panose="02040503050406030204" charset="0"/>
                <a:sym typeface="+mn-ea"/>
              </a:rPr>
              <a:t>Most of the retail stores generating higher sakes revenue are present in KY. The Retail store types which has the highest revenues are (Grocery Stores, Liquor Stores and Convenience Stores). Hence based on good reputation of Shaun's </a:t>
            </a:r>
            <a:r>
              <a:rPr lang="en-US" sz="2000" dirty="0">
                <a:latin typeface="Cambria" panose="02040503050406030204" charset="0"/>
                <a:cs typeface="Cambria" panose="02040503050406030204" charset="0"/>
                <a:sym typeface="+mn-ea"/>
              </a:rPr>
              <a:t>company with the restaurants generating sale revenue of =&lt;$500,000, it would be beneficial for him to develop a good relationship with retail stores like (</a:t>
            </a:r>
            <a:r>
              <a:rPr lang="en-IN" sz="2000" dirty="0">
                <a:latin typeface="Cambria" panose="02040503050406030204" charset="0"/>
                <a:cs typeface="Cambria" panose="02040503050406030204" charset="0"/>
                <a:sym typeface="+mn-ea"/>
              </a:rPr>
              <a:t>Grocery Stores, Liquor Stores and Convenience Stores</a:t>
            </a:r>
            <a:r>
              <a:rPr lang="en-US" sz="2000" dirty="0">
                <a:latin typeface="Cambria" panose="02040503050406030204" charset="0"/>
                <a:cs typeface="Cambria" panose="02040503050406030204" charset="0"/>
                <a:sym typeface="+mn-ea"/>
              </a:rPr>
              <a:t>) adjacent to his customers in KY (Kentucky) making a sale revenue of =&lt;$500,000.</a:t>
            </a:r>
            <a:endParaRPr lang="en-IN" sz="2000" dirty="0">
              <a:latin typeface="Cambria" panose="02040503050406030204" charset="0"/>
              <a:cs typeface="Cambria" panose="02040503050406030204" charset="0"/>
            </a:endParaRPr>
          </a:p>
          <a:p>
            <a:endParaRPr lang="en-IN" sz="2000" dirty="0">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3933190" y="658495"/>
            <a:ext cx="4828540" cy="1563370"/>
          </a:xfrm>
        </p:spPr>
        <p:txBody>
          <a:bodyPr>
            <a:normAutofit/>
          </a:bodyPr>
          <a:p>
            <a:r>
              <a:rPr lang="en-US" sz="7200" b="1">
                <a:gradFill>
                  <a:gsLst>
                    <a:gs pos="0">
                      <a:srgbClr val="FE4444"/>
                    </a:gs>
                    <a:gs pos="100000">
                      <a:srgbClr val="832B2B"/>
                    </a:gs>
                  </a:gsLst>
                  <a:lin scaled="0"/>
                </a:gradFill>
                <a:latin typeface="Ink Free" panose="03080402000500000000" charset="0"/>
                <a:cs typeface="Ink Free" panose="03080402000500000000" charset="0"/>
              </a:rPr>
              <a:t>Thank you</a:t>
            </a:r>
            <a:endParaRPr lang="en-US" sz="7200" b="1">
              <a:gradFill>
                <a:gsLst>
                  <a:gs pos="0">
                    <a:srgbClr val="FE4444"/>
                  </a:gs>
                  <a:gs pos="100000">
                    <a:srgbClr val="832B2B"/>
                  </a:gs>
                </a:gsLst>
                <a:lin scaled="0"/>
              </a:gradFill>
              <a:latin typeface="Ink Free" panose="03080402000500000000" charset="0"/>
              <a:cs typeface="Ink Free" panose="03080402000500000000" charset="0"/>
            </a:endParaRPr>
          </a:p>
        </p:txBody>
      </p:sp>
      <p:sp>
        <p:nvSpPr>
          <p:cNvPr id="6" name="Text Box 5"/>
          <p:cNvSpPr txBox="1"/>
          <p:nvPr/>
        </p:nvSpPr>
        <p:spPr>
          <a:xfrm>
            <a:off x="5920740" y="5831205"/>
            <a:ext cx="5879465" cy="836930"/>
          </a:xfrm>
          <a:prstGeom prst="rect">
            <a:avLst/>
          </a:prstGeom>
          <a:noFill/>
        </p:spPr>
        <p:txBody>
          <a:bodyPr wrap="square" rtlCol="0">
            <a:noAutofit/>
          </a:bodyPr>
          <a:p>
            <a:r>
              <a:rPr lang="en-US" sz="2400" b="1">
                <a:gradFill>
                  <a:gsLst>
                    <a:gs pos="0">
                      <a:srgbClr val="FE4444"/>
                    </a:gs>
                    <a:gs pos="100000">
                      <a:srgbClr val="832B2B"/>
                    </a:gs>
                  </a:gsLst>
                  <a:lin scaled="0"/>
                </a:gradFill>
                <a:latin typeface="Cambria" panose="02040503050406030204" charset="0"/>
                <a:cs typeface="Cambria" panose="02040503050406030204" charset="0"/>
              </a:rPr>
              <a:t>Name  :  RubanShanmugam</a:t>
            </a:r>
            <a:endParaRPr lang="en-US" sz="2400" b="1">
              <a:gradFill>
                <a:gsLst>
                  <a:gs pos="0">
                    <a:srgbClr val="FE4444"/>
                  </a:gs>
                  <a:gs pos="100000">
                    <a:srgbClr val="832B2B"/>
                  </a:gs>
                </a:gsLst>
                <a:lin scaled="0"/>
              </a:gradFill>
              <a:latin typeface="Cambria" panose="02040503050406030204" charset="0"/>
              <a:cs typeface="Cambria" panose="02040503050406030204" charset="0"/>
            </a:endParaRPr>
          </a:p>
          <a:p>
            <a:r>
              <a:rPr lang="en-US" sz="2400" b="1">
                <a:gradFill>
                  <a:gsLst>
                    <a:gs pos="0">
                      <a:srgbClr val="FE4444"/>
                    </a:gs>
                    <a:gs pos="100000">
                      <a:srgbClr val="832B2B"/>
                    </a:gs>
                  </a:gsLst>
                  <a:lin scaled="0"/>
                </a:gradFill>
                <a:latin typeface="Cambria" panose="02040503050406030204" charset="0"/>
                <a:cs typeface="Cambria" panose="02040503050406030204" charset="0"/>
              </a:rPr>
              <a:t>Email  : </a:t>
            </a:r>
            <a:r>
              <a:rPr lang="en-US" sz="2400" b="1">
                <a:gradFill>
                  <a:gsLst>
                    <a:gs pos="0">
                      <a:srgbClr val="FE4444"/>
                    </a:gs>
                    <a:gs pos="100000">
                      <a:srgbClr val="832B2B"/>
                    </a:gs>
                  </a:gsLst>
                  <a:lin scaled="0"/>
                </a:gradFill>
                <a:latin typeface="Cambria" panose="02040503050406030204" charset="0"/>
                <a:cs typeface="Cambria" panose="02040503050406030204" charset="0"/>
                <a:hlinkClick r:id="rId2" action="ppaction://hlinkfile">
                  <a:extLst>
                    <a:ext uri="{DAF060AB-1E55-43B9-8AAB-6FB025537F2F}">
                      <wpsdc:hlinkClr xmlns:wpsdc="http://www.wps.cn/officeDocument/2017/drawingmlCustomData" val="E93D2B"/>
                      <wpsdc:folHlinkClr xmlns:wpsdc="http://www.wps.cn/officeDocument/2017/drawingmlCustomData" val="954F72"/>
                      <wpsdc:hlinkUnderline xmlns:wpsdc="http://www.wps.cn/officeDocument/2017/drawingmlCustomData" val="0"/>
                    </a:ext>
                  </a:extLst>
                </a:hlinkClick>
              </a:rPr>
              <a:t>rubanshanmugam02gmail.com</a:t>
            </a:r>
            <a:endParaRPr lang="en-US" sz="2400" b="1">
              <a:gradFill>
                <a:gsLst>
                  <a:gs pos="0">
                    <a:srgbClr val="FE4444"/>
                  </a:gs>
                  <a:gs pos="100000">
                    <a:srgbClr val="832B2B"/>
                  </a:gs>
                </a:gsLst>
                <a:lin scaled="0"/>
              </a:gradFill>
              <a:latin typeface="Cambria" panose="02040503050406030204" charset="0"/>
              <a:cs typeface="Cambria" panose="02040503050406030204" charset="0"/>
            </a:endParaRPr>
          </a:p>
        </p:txBody>
      </p:sp>
      <p:sp>
        <p:nvSpPr>
          <p:cNvPr id="7" name="Content Placeholder 6"/>
          <p:cNvSpPr/>
          <p:nvPr>
            <p:ph idx="1"/>
          </p:nvPr>
        </p:nvSpPr>
        <p:spPr>
          <a:xfrm>
            <a:off x="4427855" y="1473835"/>
            <a:ext cx="3677285" cy="748665"/>
          </a:xfrm>
        </p:spPr>
        <p:txBody>
          <a:bodyPr>
            <a:normAutofit fontScale="70000"/>
          </a:bodyPr>
          <a:p>
            <a:pPr marL="0" indent="0">
              <a:buNone/>
            </a:pPr>
            <a:r>
              <a:rPr lang="en-US" sz="6000" b="1">
                <a:gradFill>
                  <a:gsLst>
                    <a:gs pos="0">
                      <a:srgbClr val="FE4444"/>
                    </a:gs>
                    <a:gs pos="100000">
                      <a:srgbClr val="832B2B"/>
                    </a:gs>
                  </a:gsLst>
                  <a:lin scaled="0"/>
                </a:gradFill>
                <a:latin typeface="Ink Free" panose="03080402000500000000" charset="0"/>
                <a:cs typeface="Ink Free" panose="03080402000500000000" charset="0"/>
              </a:rPr>
              <a:t> </a:t>
            </a:r>
            <a:endParaRPr lang="en-US" sz="6000" b="1">
              <a:gradFill>
                <a:gsLst>
                  <a:gs pos="0">
                    <a:srgbClr val="FE4444"/>
                  </a:gs>
                  <a:gs pos="100000">
                    <a:srgbClr val="832B2B"/>
                  </a:gs>
                </a:gsLst>
                <a:lin scaled="0"/>
              </a:gradFill>
              <a:latin typeface="Ink Free" panose="03080402000500000000" charset="0"/>
              <a:cs typeface="Ink Free" panose="03080402000500000000"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3887</Words>
  <Application>WPS Presentation</Application>
  <PresentationFormat>Widescreen</PresentationFormat>
  <Paragraphs>65</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Cambria</vt:lpstr>
      <vt:lpstr>Wingdings</vt:lpstr>
      <vt:lpstr>Times New Roman</vt:lpstr>
      <vt:lpstr>Ink Free</vt:lpstr>
      <vt:lpstr>Calibri</vt:lpstr>
      <vt:lpstr>Microsoft YaHei</vt:lpstr>
      <vt:lpstr>Arial Unicode MS</vt:lpstr>
      <vt:lpstr>Calibri Light</vt:lpstr>
      <vt:lpstr>Office Theme</vt:lpstr>
      <vt:lpstr>Presented by - Ruban Shanmugam</vt:lpstr>
      <vt:lpstr>Case Statement :</vt:lpstr>
      <vt:lpstr>Analysis Of Customer’s Annual Sales in stores  and states From Shaun's Company</vt:lpstr>
      <vt:lpstr>Analysis Of Customer’s Annual Sales based on Simplified Menu</vt:lpstr>
      <vt:lpstr>F&amp;B Interactive Dashboard Sample</vt:lpstr>
      <vt:lpstr>Opportunities Available In Non-commercial Establishments (Operation type categorized by Ownership type )</vt:lpstr>
      <vt:lpstr>Opportunities Available In Non-commercial Establishments (Number Of Meals Provided By Schools)</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 Ruban Shanmugam</dc:title>
  <dc:creator/>
  <cp:lastModifiedBy>Ruban Shanmugam</cp:lastModifiedBy>
  <cp:revision>3</cp:revision>
  <dcterms:created xsi:type="dcterms:W3CDTF">2024-11-13T05:02:00Z</dcterms:created>
  <dcterms:modified xsi:type="dcterms:W3CDTF">2024-11-20T04:07:46Z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4D7884A63F7A4BA09DC9B9B045DA841D_11</vt:lpwstr>
  </property>
  <property fmtid="{D5CDD505-2E9C-101B-9397-08002B2CF9AE}" pid="3" name="KSOProductBuildVer">
    <vt:lpwstr>1033-12.2.0.18911</vt:lpwstr>
  </property>
</Properties>
</file>