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67" r:id="rId5"/>
    <p:sldId id="271" r:id="rId6"/>
    <p:sldId id="268" r:id="rId7"/>
    <p:sldId id="283" r:id="rId8"/>
    <p:sldId id="269" r:id="rId9"/>
    <p:sldId id="270" r:id="rId10"/>
    <p:sldId id="272" r:id="rId11"/>
    <p:sldId id="273" r:id="rId12"/>
    <p:sldId id="274" r:id="rId13"/>
    <p:sldId id="275" r:id="rId14"/>
    <p:sldId id="284" r:id="rId15"/>
    <p:sldId id="276" r:id="rId16"/>
    <p:sldId id="279" r:id="rId17"/>
    <p:sldId id="280" r:id="rId18"/>
    <p:sldId id="282"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4C13BB0-CCB7-4F8B-87BD-B1A95FF539D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815821-D2E3-4B3B-99DE-516C005E21A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4C13BB0-CCB7-4F8B-87BD-B1A95FF539D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815821-D2E3-4B3B-99DE-516C005E21A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4C13BB0-CCB7-4F8B-87BD-B1A95FF539D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815821-D2E3-4B3B-99DE-516C005E21A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4C13BB0-CCB7-4F8B-87BD-B1A95FF539D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815821-D2E3-4B3B-99DE-516C005E21A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4C13BB0-CCB7-4F8B-87BD-B1A95FF539D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815821-D2E3-4B3B-99DE-516C005E21A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4C13BB0-CCB7-4F8B-87BD-B1A95FF539D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815821-D2E3-4B3B-99DE-516C005E21A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4C13BB0-CCB7-4F8B-87BD-B1A95FF539D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815821-D2E3-4B3B-99DE-516C005E21A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4C13BB0-CCB7-4F8B-87BD-B1A95FF539D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815821-D2E3-4B3B-99DE-516C005E21A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13BB0-CCB7-4F8B-87BD-B1A95FF539D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815821-D2E3-4B3B-99DE-516C005E21A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4C13BB0-CCB7-4F8B-87BD-B1A95FF539D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815821-D2E3-4B3B-99DE-516C005E21A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4C13BB0-CCB7-4F8B-87BD-B1A95FF539D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815821-D2E3-4B3B-99DE-516C005E21A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13BB0-CCB7-4F8B-87BD-B1A95FF539DE}"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15821-D2E3-4B3B-99DE-516C005E21A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p:cNvSpPr/>
          <p:nvPr/>
        </p:nvSpPr>
        <p:spPr>
          <a:xfrm>
            <a:off x="2528570" y="351155"/>
            <a:ext cx="6581140" cy="751840"/>
          </a:xfrm>
          <a:prstGeom prst="rect">
            <a:avLst/>
          </a:prstGeom>
          <a:noFill/>
        </p:spPr>
        <p:txBody>
          <a:bodyPr wrap="none" lIns="91440" tIns="45720" rIns="91440" bIns="45720">
            <a:noAutofit/>
            <a:scene3d>
              <a:camera prst="orthographicFront"/>
              <a:lightRig rig="soft" dir="t">
                <a:rot lat="0" lon="0" rev="15600000"/>
              </a:lightRig>
            </a:scene3d>
            <a:sp3d extrusionH="57150" prstMaterial="softEdge">
              <a:bevelT w="25400" h="38100"/>
            </a:sp3d>
          </a:bodyPr>
          <a:lstStyle/>
          <a:p>
            <a:pPr algn="ctr"/>
            <a:r>
              <a:rPr lang="en-US" sz="4000" b="1" cap="none" spc="0" dirty="0">
                <a:solidFill>
                  <a:srgbClr val="FFC000"/>
                </a:solidFill>
                <a:effectLst/>
                <a:latin typeface="Cambria" panose="02040503050406030204" charset="0"/>
                <a:cs typeface="Cambria" panose="02040503050406030204" charset="0"/>
              </a:rPr>
              <a:t>Automobile Sales Analysis</a:t>
            </a:r>
            <a:endParaRPr lang="en-US" sz="4000" b="1" cap="none" spc="0" dirty="0">
              <a:solidFill>
                <a:srgbClr val="FFC000"/>
              </a:solidFill>
              <a:effectLst/>
              <a:latin typeface="Cambria" panose="02040503050406030204" charset="0"/>
              <a:cs typeface="Cambria" panose="02040503050406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4690" y="206375"/>
            <a:ext cx="10928350" cy="1198880"/>
          </a:xfrm>
          <a:prstGeom prst="rect">
            <a:avLst/>
          </a:prstGeom>
          <a:noFill/>
        </p:spPr>
        <p:txBody>
          <a:bodyPr wrap="square" lIns="91440" tIns="45720" rIns="91440" bIns="45720">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Data Analysis Best performer drill down:</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a:p>
            <a:pPr algn="ct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cxnSp>
        <p:nvCxnSpPr>
          <p:cNvPr id="4" name="Straight Connector 3"/>
          <p:cNvCxnSpPr/>
          <p:nvPr/>
        </p:nvCxnSpPr>
        <p:spPr>
          <a:xfrm>
            <a:off x="268941" y="1030941"/>
            <a:ext cx="11779624"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9240" y="1111885"/>
            <a:ext cx="11779885" cy="3754755"/>
          </a:xfrm>
          <a:prstGeom prst="rect">
            <a:avLst/>
          </a:prstGeom>
        </p:spPr>
      </p:pic>
      <p:sp>
        <p:nvSpPr>
          <p:cNvPr id="6" name="TextBox 5"/>
          <p:cNvSpPr txBox="1"/>
          <p:nvPr/>
        </p:nvSpPr>
        <p:spPr>
          <a:xfrm>
            <a:off x="695325" y="4947285"/>
            <a:ext cx="10927080" cy="1766570"/>
          </a:xfrm>
          <a:prstGeom prst="rect">
            <a:avLst/>
          </a:prstGeom>
          <a:noFill/>
        </p:spPr>
        <p:txBody>
          <a:bodyPr wrap="square" rtlCol="0">
            <a:noAutofit/>
          </a:bodyPr>
          <a:lstStyle/>
          <a:p>
            <a:pPr marL="285750" indent="-285750">
              <a:buClr>
                <a:srgbClr val="ED7D31"/>
              </a:buClr>
              <a:buFont typeface="Wingdings" panose="05000000000000000000" charset="0"/>
              <a:buChar char="¢"/>
            </a:pPr>
            <a:r>
              <a:rPr lang="en-IN" dirty="0"/>
              <a:t>The highest selling vehicle category is “Passenger car PV” followed by “Utility Vehicles”.</a:t>
            </a:r>
            <a:endParaRPr lang="en-IN" dirty="0"/>
          </a:p>
          <a:p>
            <a:pPr marL="285750" indent="-285750">
              <a:buClr>
                <a:srgbClr val="ED7D31"/>
              </a:buClr>
              <a:buFont typeface="Wingdings" panose="05000000000000000000" charset="0"/>
              <a:buChar char="¢"/>
            </a:pPr>
            <a:endParaRPr lang="en-IN" dirty="0"/>
          </a:p>
          <a:p>
            <a:pPr marL="285750" indent="-285750">
              <a:buClr>
                <a:srgbClr val="ED7D31"/>
              </a:buClr>
              <a:buFont typeface="Wingdings" panose="05000000000000000000" charset="0"/>
              <a:buChar char="¢"/>
            </a:pPr>
            <a:r>
              <a:rPr lang="en-IN" dirty="0"/>
              <a:t>The visualization shows how the “Passenger car” and “Utility Vehicles” boosts the sales for these companies.</a:t>
            </a:r>
            <a:endParaRPr lang="en-IN" dirty="0"/>
          </a:p>
          <a:p>
            <a:pPr marL="285750" indent="-285750">
              <a:buClr>
                <a:srgbClr val="ED7D31"/>
              </a:buClr>
              <a:buFont typeface="Wingdings" panose="05000000000000000000" charset="0"/>
              <a:buChar char="¢"/>
            </a:pPr>
            <a:endParaRPr lang="en-IN" dirty="0"/>
          </a:p>
          <a:p>
            <a:pPr marL="285750" indent="-285750">
              <a:buClr>
                <a:srgbClr val="ED7D31"/>
              </a:buClr>
              <a:buFont typeface="Wingdings" panose="05000000000000000000" charset="0"/>
              <a:buChar char="¢"/>
            </a:pPr>
            <a:r>
              <a:rPr lang="en-IN" b="1" dirty="0">
                <a:highlight>
                  <a:srgbClr val="FFFF00"/>
                </a:highlight>
              </a:rPr>
              <a:t>Maruti Suzuki </a:t>
            </a:r>
            <a:r>
              <a:rPr lang="en-IN" dirty="0"/>
              <a:t>has focused on all three segments while other companies are mostly focused on one or two categories which reflects in the sales numbers.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039" y="206205"/>
            <a:ext cx="11526985" cy="645160"/>
          </a:xfrm>
          <a:prstGeom prst="rect">
            <a:avLst/>
          </a:prstGeom>
          <a:noFill/>
        </p:spPr>
        <p:txBody>
          <a:bodyPr wrap="square" lIns="91440" tIns="45720" rIns="91440" bIns="45720">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Analyzing the top performer “Maruti Suzuki” </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cxnSp>
        <p:nvCxnSpPr>
          <p:cNvPr id="4" name="Straight Connector 3"/>
          <p:cNvCxnSpPr/>
          <p:nvPr/>
        </p:nvCxnSpPr>
        <p:spPr>
          <a:xfrm>
            <a:off x="268941" y="1030941"/>
            <a:ext cx="11779624"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5130" y="1148080"/>
            <a:ext cx="11527155" cy="3804285"/>
          </a:xfrm>
          <a:prstGeom prst="rect">
            <a:avLst/>
          </a:prstGeom>
        </p:spPr>
      </p:pic>
      <p:sp>
        <p:nvSpPr>
          <p:cNvPr id="6" name="TextBox 5"/>
          <p:cNvSpPr txBox="1"/>
          <p:nvPr/>
        </p:nvSpPr>
        <p:spPr>
          <a:xfrm>
            <a:off x="404495" y="5186045"/>
            <a:ext cx="11527155" cy="1314450"/>
          </a:xfrm>
          <a:prstGeom prst="rect">
            <a:avLst/>
          </a:prstGeom>
          <a:noFill/>
        </p:spPr>
        <p:txBody>
          <a:bodyPr wrap="square" rtlCol="0">
            <a:noAutofit/>
          </a:bodyPr>
          <a:lstStyle/>
          <a:p>
            <a:pPr marL="285750" indent="-285750">
              <a:buClr>
                <a:srgbClr val="ED7D31"/>
              </a:buClr>
              <a:buFont typeface="Wingdings" panose="05000000000000000000" charset="0"/>
              <a:buChar char="¢"/>
            </a:pPr>
            <a:r>
              <a:rPr lang="en-IN" dirty="0">
                <a:latin typeface="Cambria" panose="02040503050406030204" charset="0"/>
                <a:cs typeface="Cambria" panose="02040503050406030204" charset="0"/>
              </a:rPr>
              <a:t>The Company focuses on all three categories to cover a wide range of audience.</a:t>
            </a:r>
            <a:endParaRPr lang="en-IN" dirty="0">
              <a:latin typeface="Cambria" panose="02040503050406030204" charset="0"/>
              <a:cs typeface="Cambria" panose="02040503050406030204" charset="0"/>
            </a:endParaRPr>
          </a:p>
          <a:p>
            <a:pPr marL="285750" indent="-285750">
              <a:buClr>
                <a:srgbClr val="ED7D31"/>
              </a:buClr>
              <a:buFont typeface="Wingdings" panose="05000000000000000000" charset="0"/>
              <a:buChar char="¢"/>
            </a:pPr>
            <a:r>
              <a:rPr lang="en-IN" dirty="0">
                <a:latin typeface="Cambria" panose="02040503050406030204" charset="0"/>
                <a:cs typeface="Cambria" panose="02040503050406030204" charset="0"/>
              </a:rPr>
              <a:t>The Company focuses more on compact vehicles rather than costly premium models.</a:t>
            </a:r>
            <a:endParaRPr lang="en-IN" dirty="0">
              <a:latin typeface="Cambria" panose="02040503050406030204" charset="0"/>
              <a:cs typeface="Cambria" panose="02040503050406030204" charset="0"/>
            </a:endParaRPr>
          </a:p>
          <a:p>
            <a:pPr marL="285750" indent="-285750">
              <a:buClr>
                <a:srgbClr val="ED7D31"/>
              </a:buClr>
              <a:buFont typeface="Wingdings" panose="05000000000000000000" charset="0"/>
              <a:buChar char="¢"/>
            </a:pPr>
            <a:r>
              <a:rPr lang="en-IN" dirty="0">
                <a:latin typeface="Cambria" panose="02040503050406030204" charset="0"/>
                <a:cs typeface="Cambria" panose="02040503050406030204" charset="0"/>
              </a:rPr>
              <a:t>The Company sells more B, B+ and C segment vehicles which are affordable and covers more audience in the market place.</a:t>
            </a:r>
            <a:endParaRPr lang="en-IN" dirty="0">
              <a:latin typeface="Cambria" panose="02040503050406030204" charset="0"/>
              <a:cs typeface="Cambria" panose="02040503050406030204" charset="0"/>
            </a:endParaRPr>
          </a:p>
          <a:p>
            <a:pPr marL="285750" indent="-285750">
              <a:buFont typeface="Arial" panose="020B0604020202020204" pitchFamily="34" charset="0"/>
              <a:buChar char="•"/>
            </a:pPr>
            <a:endParaRPr lang="en-IN" dirty="0">
              <a:latin typeface="Cambria" panose="02040503050406030204" charset="0"/>
              <a:cs typeface="Cambria" panose="02040503050406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039" y="206205"/>
            <a:ext cx="11302867" cy="645160"/>
          </a:xfrm>
          <a:prstGeom prst="rect">
            <a:avLst/>
          </a:prstGeom>
          <a:noFill/>
        </p:spPr>
        <p:txBody>
          <a:bodyPr wrap="square" lIns="91440" tIns="45720" rIns="91440" bIns="45720">
            <a:spAutoFit/>
          </a:bodyPr>
          <a:lstStyle/>
          <a:p>
            <a:pPr algn="ctr"/>
            <a:r>
              <a:rPr lang="en-US" sz="360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Forecast by Category using Moving Average.</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cxnSp>
        <p:nvCxnSpPr>
          <p:cNvPr id="4" name="Straight Connector 3"/>
          <p:cNvCxnSpPr/>
          <p:nvPr/>
        </p:nvCxnSpPr>
        <p:spPr>
          <a:xfrm>
            <a:off x="268941" y="1030941"/>
            <a:ext cx="11779624"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1293" y="1246096"/>
            <a:ext cx="10996613" cy="50863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039" y="206205"/>
            <a:ext cx="11437337" cy="645160"/>
          </a:xfrm>
          <a:prstGeom prst="rect">
            <a:avLst/>
          </a:prstGeom>
          <a:noFill/>
        </p:spPr>
        <p:txBody>
          <a:bodyPr wrap="square" lIns="91440" tIns="45720" rIns="91440" bIns="45720">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Forecast by segment using Moving Average</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cxnSp>
        <p:nvCxnSpPr>
          <p:cNvPr id="4" name="Straight Connector 3"/>
          <p:cNvCxnSpPr/>
          <p:nvPr/>
        </p:nvCxnSpPr>
        <p:spPr>
          <a:xfrm>
            <a:off x="268941" y="1030941"/>
            <a:ext cx="11779624"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177" y="1335741"/>
            <a:ext cx="11065199" cy="496644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039" y="206205"/>
            <a:ext cx="10809808" cy="645160"/>
          </a:xfrm>
          <a:prstGeom prst="rect">
            <a:avLst/>
          </a:prstGeom>
          <a:noFill/>
        </p:spPr>
        <p:txBody>
          <a:bodyPr wrap="square" lIns="91440" tIns="45720" rIns="91440" bIns="45720">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Domestic Sales Dashboard</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cxnSp>
        <p:nvCxnSpPr>
          <p:cNvPr id="4" name="Straight Connector 3"/>
          <p:cNvCxnSpPr/>
          <p:nvPr/>
        </p:nvCxnSpPr>
        <p:spPr>
          <a:xfrm>
            <a:off x="268941" y="1030941"/>
            <a:ext cx="11779624"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1012" y="1147792"/>
            <a:ext cx="11689976" cy="4939242"/>
          </a:xfrm>
          <a:prstGeom prst="rect">
            <a:avLst/>
          </a:prstGeom>
        </p:spPr>
      </p:pic>
      <p:sp>
        <p:nvSpPr>
          <p:cNvPr id="6" name="Rectangle 5"/>
          <p:cNvSpPr/>
          <p:nvPr/>
        </p:nvSpPr>
        <p:spPr>
          <a:xfrm>
            <a:off x="1147483" y="6087034"/>
            <a:ext cx="10165977" cy="645160"/>
          </a:xfrm>
          <a:prstGeom prst="rect">
            <a:avLst/>
          </a:prstGeom>
          <a:noFill/>
        </p:spPr>
        <p:txBody>
          <a:bodyPr wrap="square" lIns="91440" tIns="45720" rIns="91440" bIns="45720">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Single page dashboard to track Domestic Sales</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039" y="206205"/>
            <a:ext cx="10953243" cy="645160"/>
          </a:xfrm>
          <a:prstGeom prst="rect">
            <a:avLst/>
          </a:prstGeom>
          <a:noFill/>
        </p:spPr>
        <p:txBody>
          <a:bodyPr wrap="square" lIns="91440" tIns="45720" rIns="91440" bIns="45720">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Export Sales Dashboard</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cxnSp>
        <p:nvCxnSpPr>
          <p:cNvPr id="4" name="Straight Connector 3"/>
          <p:cNvCxnSpPr/>
          <p:nvPr/>
        </p:nvCxnSpPr>
        <p:spPr>
          <a:xfrm>
            <a:off x="268941" y="1030941"/>
            <a:ext cx="11779624"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8941" y="1147792"/>
            <a:ext cx="11663083" cy="4679266"/>
          </a:xfrm>
          <a:prstGeom prst="rect">
            <a:avLst/>
          </a:prstGeom>
        </p:spPr>
      </p:pic>
      <p:sp>
        <p:nvSpPr>
          <p:cNvPr id="7" name="TextBox 6"/>
          <p:cNvSpPr txBox="1"/>
          <p:nvPr/>
        </p:nvSpPr>
        <p:spPr>
          <a:xfrm>
            <a:off x="959224" y="6005464"/>
            <a:ext cx="10399058" cy="645160"/>
          </a:xfrm>
          <a:prstGeom prst="rect">
            <a:avLst/>
          </a:prstGeom>
          <a:noFill/>
        </p:spPr>
        <p:txBody>
          <a:bodyPr wrap="square">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Single page dashboard to track Export Sales</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039" y="206205"/>
            <a:ext cx="11096679" cy="645160"/>
          </a:xfrm>
          <a:prstGeom prst="rect">
            <a:avLst/>
          </a:prstGeom>
          <a:noFill/>
        </p:spPr>
        <p:txBody>
          <a:bodyPr wrap="square" lIns="91440" tIns="45720" rIns="91440" bIns="45720">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Total Sales Dashboard</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cxnSp>
        <p:nvCxnSpPr>
          <p:cNvPr id="4" name="Straight Connector 3"/>
          <p:cNvCxnSpPr/>
          <p:nvPr/>
        </p:nvCxnSpPr>
        <p:spPr>
          <a:xfrm>
            <a:off x="268941" y="1030941"/>
            <a:ext cx="11779624"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5494" y="1147792"/>
            <a:ext cx="11681012" cy="4948206"/>
          </a:xfrm>
          <a:prstGeom prst="rect">
            <a:avLst/>
          </a:prstGeom>
        </p:spPr>
      </p:pic>
      <p:sp>
        <p:nvSpPr>
          <p:cNvPr id="7" name="TextBox 6"/>
          <p:cNvSpPr txBox="1"/>
          <p:nvPr/>
        </p:nvSpPr>
        <p:spPr>
          <a:xfrm>
            <a:off x="981635" y="6150402"/>
            <a:ext cx="10228729" cy="645160"/>
          </a:xfrm>
          <a:prstGeom prst="rect">
            <a:avLst/>
          </a:prstGeom>
          <a:noFill/>
        </p:spPr>
        <p:txBody>
          <a:bodyPr wrap="square">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Single page dashboard to track Domestic Sales</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820" y="224134"/>
            <a:ext cx="2457450" cy="645160"/>
          </a:xfrm>
          <a:prstGeom prst="rect">
            <a:avLst/>
          </a:prstGeom>
          <a:noFill/>
        </p:spPr>
        <p:txBody>
          <a:bodyPr wrap="none" lIns="91440" tIns="45720" rIns="91440" bIns="45720">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Conclusion:</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cxnSp>
        <p:nvCxnSpPr>
          <p:cNvPr id="4" name="Straight Connector 3"/>
          <p:cNvCxnSpPr/>
          <p:nvPr/>
        </p:nvCxnSpPr>
        <p:spPr>
          <a:xfrm>
            <a:off x="268941" y="1030941"/>
            <a:ext cx="11779624"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TextBox 4"/>
          <p:cNvSpPr txBox="1"/>
          <p:nvPr/>
        </p:nvSpPr>
        <p:spPr>
          <a:xfrm>
            <a:off x="430306" y="1389529"/>
            <a:ext cx="11501718" cy="7385685"/>
          </a:xfrm>
          <a:prstGeom prst="rect">
            <a:avLst/>
          </a:prstGeom>
          <a:noFill/>
        </p:spPr>
        <p:txBody>
          <a:bodyPr wrap="square" rtlCol="0">
            <a:spAutoFit/>
          </a:bodyPr>
          <a:lstStyle/>
          <a:p>
            <a:r>
              <a:rPr lang="en-IN" sz="2400" b="1" dirty="0">
                <a:solidFill>
                  <a:srgbClr val="FFC000"/>
                </a:solidFill>
                <a:latin typeface="Cambria" panose="02040503050406030204" charset="0"/>
                <a:cs typeface="Cambria" panose="02040503050406030204" charset="0"/>
              </a:rPr>
              <a:t>Key Insights:</a:t>
            </a:r>
            <a:endParaRPr lang="en-IN" sz="2400" b="1" dirty="0">
              <a:solidFill>
                <a:srgbClr val="FFC000"/>
              </a:solidFill>
              <a:latin typeface="Cambria" panose="02040503050406030204" charset="0"/>
              <a:cs typeface="Cambria" panose="02040503050406030204" charset="0"/>
            </a:endParaRPr>
          </a:p>
          <a:p>
            <a:endParaRPr lang="en-IN" dirty="0"/>
          </a:p>
          <a:p>
            <a:pPr marL="285750" indent="-285750">
              <a:buClr>
                <a:srgbClr val="ED7D31"/>
              </a:buClr>
              <a:buFont typeface="Wingdings" panose="05000000000000000000" charset="0"/>
              <a:buChar char="¢"/>
            </a:pPr>
            <a:r>
              <a:rPr lang="en-IN" dirty="0"/>
              <a:t>The rate of “Domestic Sales” is high compared to “Export” so the companies should focus more on Domestic Sales.</a:t>
            </a:r>
            <a:endParaRPr lang="en-IN" dirty="0"/>
          </a:p>
          <a:p>
            <a:pPr marL="285750" indent="-285750">
              <a:buClr>
                <a:srgbClr val="ED7D31"/>
              </a:buClr>
              <a:buFont typeface="Wingdings" panose="05000000000000000000" charset="0"/>
              <a:buChar char="¢"/>
            </a:pPr>
            <a:endParaRPr lang="en-IN" dirty="0"/>
          </a:p>
          <a:p>
            <a:pPr marL="285750" indent="-285750">
              <a:buClr>
                <a:srgbClr val="ED7D31"/>
              </a:buClr>
              <a:buFont typeface="Wingdings" panose="05000000000000000000" charset="0"/>
              <a:buChar char="¢"/>
            </a:pPr>
            <a:r>
              <a:rPr lang="en-IN" dirty="0"/>
              <a:t>The companies should focus more on affordable vehicles segment like “Maruti Suzuki” as this segment has higher number of sales compared to premium models.</a:t>
            </a:r>
            <a:endParaRPr lang="en-IN" dirty="0"/>
          </a:p>
          <a:p>
            <a:pPr marL="285750" indent="-285750">
              <a:buClr>
                <a:srgbClr val="ED7D31"/>
              </a:buClr>
              <a:buFont typeface="Wingdings" panose="05000000000000000000" charset="0"/>
              <a:buChar char="¢"/>
            </a:pPr>
            <a:endParaRPr lang="en-IN" dirty="0"/>
          </a:p>
          <a:p>
            <a:pPr marL="285750" indent="-285750">
              <a:buClr>
                <a:srgbClr val="ED7D31"/>
              </a:buClr>
              <a:buFont typeface="Wingdings" panose="05000000000000000000" charset="0"/>
              <a:buChar char="¢"/>
            </a:pPr>
            <a:r>
              <a:rPr lang="en-IN" dirty="0"/>
              <a:t>The companies should focus on all categories to attract more customers like “Maruti Suzuki” and most importantly on the passenger vehicle category to boost their sales.</a:t>
            </a:r>
            <a:endParaRPr lang="en-IN" dirty="0"/>
          </a:p>
          <a:p>
            <a:pPr marL="285750" indent="-285750">
              <a:buClr>
                <a:srgbClr val="ED7D31"/>
              </a:buClr>
              <a:buFont typeface="Wingdings" panose="05000000000000000000" charset="0"/>
              <a:buChar char="¢"/>
            </a:pPr>
            <a:endParaRPr lang="en-IN" dirty="0"/>
          </a:p>
          <a:p>
            <a:pPr marL="285750" indent="-285750">
              <a:buClr>
                <a:srgbClr val="ED7D31"/>
              </a:buClr>
              <a:buFont typeface="Wingdings" panose="05000000000000000000" charset="0"/>
              <a:buChar char="¢"/>
            </a:pPr>
            <a:r>
              <a:rPr lang="en-IN" dirty="0"/>
              <a:t>The companies should focus more on vehicles fuelled by “Petrol” as most of the customers prefer  Petrol fuelled vehicles.</a:t>
            </a:r>
            <a:endParaRPr lang="en-IN" dirty="0"/>
          </a:p>
          <a:p>
            <a:pPr marL="285750" indent="-285750">
              <a:buClr>
                <a:srgbClr val="ED7D31"/>
              </a:buClr>
              <a:buFont typeface="Wingdings" panose="05000000000000000000" charset="0"/>
              <a:buChar char="¢"/>
            </a:pPr>
            <a:endParaRPr lang="en-IN" dirty="0"/>
          </a:p>
          <a:p>
            <a:pPr marL="285750" indent="-285750">
              <a:buClr>
                <a:srgbClr val="ED7D31"/>
              </a:buClr>
              <a:buFont typeface="Wingdings" panose="05000000000000000000" charset="0"/>
              <a:buChar char="¢"/>
            </a:pPr>
            <a:r>
              <a:rPr lang="en-IN" dirty="0"/>
              <a:t>The SUV vehicles have a recent growth in their sales rate and has become popular in the market</a:t>
            </a:r>
            <a:endParaRPr lang="en-IN" dirty="0"/>
          </a:p>
          <a:p>
            <a:pPr marL="285750" indent="-285750">
              <a:buClr>
                <a:srgbClr val="ED7D31"/>
              </a:buClr>
              <a:buFont typeface="Wingdings" panose="05000000000000000000"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3720352" y="645476"/>
            <a:ext cx="4392706" cy="706755"/>
          </a:xfrm>
          <a:prstGeom prst="rect">
            <a:avLst/>
          </a:prstGeom>
          <a:noFill/>
        </p:spPr>
        <p:txBody>
          <a:bodyPr wrap="square" lIns="91440" tIns="45720" rIns="91440" bIns="45720">
            <a:spAutoFit/>
          </a:bodyPr>
          <a:lstStyle/>
          <a:p>
            <a:pPr algn="ctr"/>
            <a:r>
              <a:rPr lang="en-US" sz="4000" b="1" cap="none" spc="0" dirty="0">
                <a:ln w="12700" cmpd="sng">
                  <a:solidFill>
                    <a:schemeClr val="accent4"/>
                  </a:solidFill>
                  <a:prstDash val="solid"/>
                </a:ln>
                <a:solidFill>
                  <a:srgbClr val="FFC000"/>
                </a:solidFill>
                <a:effectLst/>
                <a:latin typeface="Cambria" panose="02040503050406030204" charset="0"/>
                <a:cs typeface="Cambria" panose="02040503050406030204" charset="0"/>
              </a:rPr>
              <a:t>Thank You</a:t>
            </a:r>
            <a:endParaRPr lang="en-US" sz="4000" b="1" cap="none" spc="0" dirty="0">
              <a:ln w="12700" cmpd="sng">
                <a:solidFill>
                  <a:schemeClr val="accent4"/>
                </a:solidFill>
                <a:prstDash val="solid"/>
              </a:ln>
              <a:solidFill>
                <a:srgbClr val="FFC000"/>
              </a:solidFill>
              <a:effectLst/>
              <a:latin typeface="Cambria" panose="02040503050406030204" charset="0"/>
              <a:cs typeface="Cambria" panose="02040503050406030204" charset="0"/>
            </a:endParaRPr>
          </a:p>
        </p:txBody>
      </p:sp>
      <p:sp>
        <p:nvSpPr>
          <p:cNvPr id="5" name="Rectangle 4"/>
          <p:cNvSpPr/>
          <p:nvPr/>
        </p:nvSpPr>
        <p:spPr>
          <a:xfrm>
            <a:off x="4011930" y="5459730"/>
            <a:ext cx="7727315" cy="1076325"/>
          </a:xfrm>
          <a:prstGeom prst="rect">
            <a:avLst/>
          </a:prstGeom>
          <a:noFill/>
        </p:spPr>
        <p:txBody>
          <a:bodyPr wrap="square" lIns="91440" tIns="45720" rIns="91440" bIns="45720">
            <a:spAutoFit/>
          </a:bodyPr>
          <a:lstStyle/>
          <a:p>
            <a:pPr algn="ctr"/>
            <a:r>
              <a:rPr lang="en-US" sz="3200" dirty="0">
                <a:ln w="0"/>
                <a:solidFill>
                  <a:schemeClr val="accent2">
                    <a:lumMod val="75000"/>
                  </a:schemeClr>
                </a:solidFill>
                <a:effectLst>
                  <a:outerShdw blurRad="38100" dist="25400" dir="5400000" algn="ctr" rotWithShape="0">
                    <a:srgbClr val="6E747A">
                      <a:alpha val="43000"/>
                    </a:srgbClr>
                  </a:outerShdw>
                </a:effectLst>
                <a:latin typeface="Cambria" panose="02040503050406030204" charset="0"/>
                <a:cs typeface="Cambria" panose="02040503050406030204" charset="0"/>
              </a:rPr>
              <a:t>Presented by: Ruban Shanmugam</a:t>
            </a:r>
            <a:endParaRPr lang="en-US" sz="3200" dirty="0">
              <a:ln w="0"/>
              <a:solidFill>
                <a:schemeClr val="accent2">
                  <a:lumMod val="75000"/>
                </a:schemeClr>
              </a:solidFill>
              <a:effectLst>
                <a:outerShdw blurRad="38100" dist="25400" dir="5400000" algn="ctr" rotWithShape="0">
                  <a:srgbClr val="6E747A">
                    <a:alpha val="43000"/>
                  </a:srgbClr>
                </a:outerShdw>
              </a:effectLst>
              <a:latin typeface="Cambria" panose="02040503050406030204" charset="0"/>
              <a:cs typeface="Cambria" panose="02040503050406030204" charset="0"/>
            </a:endParaRPr>
          </a:p>
          <a:p>
            <a:pPr algn="ctr"/>
            <a:r>
              <a:rPr lang="en-US" sz="3200" b="0" cap="none" spc="0" dirty="0">
                <a:ln w="0"/>
                <a:solidFill>
                  <a:schemeClr val="accent2">
                    <a:lumMod val="75000"/>
                  </a:schemeClr>
                </a:solidFill>
                <a:effectLst>
                  <a:outerShdw blurRad="38100" dist="25400" dir="5400000" algn="ctr" rotWithShape="0">
                    <a:srgbClr val="6E747A">
                      <a:alpha val="43000"/>
                    </a:srgbClr>
                  </a:outerShdw>
                </a:effectLst>
                <a:latin typeface="Cambria" panose="02040503050406030204" charset="0"/>
                <a:cs typeface="Cambria" panose="02040503050406030204" charset="0"/>
              </a:rPr>
              <a:t>Email: rubanshanmugam0@gmail.com</a:t>
            </a:r>
            <a:endParaRPr lang="en-US" sz="3200" b="0" cap="none" spc="0" dirty="0">
              <a:ln w="0"/>
              <a:solidFill>
                <a:schemeClr val="accent2">
                  <a:lumMod val="75000"/>
                </a:schemeClr>
              </a:solidFill>
              <a:effectLst>
                <a:outerShdw blurRad="38100" dist="25400" dir="5400000" algn="ctr" rotWithShape="0">
                  <a:srgbClr val="6E747A">
                    <a:alpha val="43000"/>
                  </a:srgbClr>
                </a:outerShdw>
              </a:effectLst>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295" y="242064"/>
            <a:ext cx="2773680" cy="645160"/>
          </a:xfrm>
          <a:prstGeom prst="rect">
            <a:avLst/>
          </a:prstGeom>
          <a:noFill/>
        </p:spPr>
        <p:txBody>
          <a:bodyPr wrap="none" lIns="91440" tIns="45720" rIns="91440" bIns="45720">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Introduction:</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cxnSp>
        <p:nvCxnSpPr>
          <p:cNvPr id="4" name="Straight Connector 3"/>
          <p:cNvCxnSpPr/>
          <p:nvPr/>
        </p:nvCxnSpPr>
        <p:spPr>
          <a:xfrm>
            <a:off x="268941" y="1030941"/>
            <a:ext cx="11779624"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TextBox 2"/>
          <p:cNvSpPr txBox="1"/>
          <p:nvPr/>
        </p:nvSpPr>
        <p:spPr>
          <a:xfrm>
            <a:off x="448310" y="1274445"/>
            <a:ext cx="10811510" cy="5335270"/>
          </a:xfrm>
          <a:prstGeom prst="rect">
            <a:avLst/>
          </a:prstGeom>
          <a:noFill/>
        </p:spPr>
        <p:txBody>
          <a:bodyPr wrap="square" rtlCol="0">
            <a:noAutofit/>
          </a:bodyPr>
          <a:lstStyle/>
          <a:p>
            <a:pPr marL="285750" indent="-285750" algn="l">
              <a:buClr>
                <a:srgbClr val="ED7D31"/>
              </a:buClr>
              <a:buFont typeface="Wingdings" panose="05000000000000000000" charset="0"/>
              <a:buChar char="¢"/>
            </a:pPr>
            <a:r>
              <a:rPr lang="en-US" b="0" i="0" dirty="0">
                <a:solidFill>
                  <a:srgbClr val="374151"/>
                </a:solidFill>
                <a:effectLst/>
                <a:latin typeface="Söhne"/>
              </a:rPr>
              <a:t> </a:t>
            </a:r>
            <a:r>
              <a:rPr lang="en-US" b="0" i="0" dirty="0">
                <a:solidFill>
                  <a:srgbClr val="374151"/>
                </a:solidFill>
                <a:effectLst/>
                <a:latin typeface="Cambria" panose="02040503050406030204" charset="0"/>
                <a:cs typeface="Cambria" panose="02040503050406030204" charset="0"/>
              </a:rPr>
              <a:t>The automobile industry has a rich history that dates back to the late 19th century.</a:t>
            </a:r>
            <a:endParaRPr lang="en-US" b="0" i="0" dirty="0">
              <a:solidFill>
                <a:srgbClr val="374151"/>
              </a:solidFill>
              <a:effectLst/>
              <a:latin typeface="Cambria" panose="02040503050406030204" charset="0"/>
              <a:cs typeface="Cambria" panose="02040503050406030204" charset="0"/>
            </a:endParaRPr>
          </a:p>
          <a:p>
            <a:pPr marL="285750" indent="-285750" algn="l">
              <a:buClr>
                <a:srgbClr val="ED7D31"/>
              </a:buClr>
              <a:buFont typeface="Wingdings" panose="05000000000000000000" charset="0"/>
              <a:buChar char="¢"/>
            </a:pPr>
            <a:endParaRPr lang="en-US" b="0" i="0" dirty="0">
              <a:solidFill>
                <a:srgbClr val="374151"/>
              </a:solidFill>
              <a:effectLst/>
              <a:latin typeface="Cambria" panose="02040503050406030204" charset="0"/>
              <a:cs typeface="Cambria" panose="02040503050406030204" charset="0"/>
            </a:endParaRPr>
          </a:p>
          <a:p>
            <a:pPr marL="285750" indent="-285750" algn="l">
              <a:buClr>
                <a:srgbClr val="ED7D31"/>
              </a:buClr>
              <a:buFont typeface="Wingdings" panose="05000000000000000000" charset="0"/>
              <a:buChar char="¢"/>
            </a:pPr>
            <a:r>
              <a:rPr lang="en-US" b="0" i="0" dirty="0">
                <a:solidFill>
                  <a:srgbClr val="374151"/>
                </a:solidFill>
                <a:effectLst/>
                <a:latin typeface="Cambria" panose="02040503050406030204" charset="0"/>
                <a:cs typeface="Cambria" panose="02040503050406030204" charset="0"/>
              </a:rPr>
              <a:t> Globally, several major automakers dominate the industry. Companies like Toyota, Volkswagen, General Motors, Ford, Honda, and BMW are among the largest and most influential players.</a:t>
            </a:r>
            <a:endParaRPr lang="en-US" b="0" i="0" dirty="0">
              <a:solidFill>
                <a:srgbClr val="374151"/>
              </a:solidFill>
              <a:effectLst/>
              <a:latin typeface="Cambria" panose="02040503050406030204" charset="0"/>
              <a:cs typeface="Cambria" panose="02040503050406030204" charset="0"/>
            </a:endParaRPr>
          </a:p>
          <a:p>
            <a:pPr marL="285750" indent="-285750" algn="l">
              <a:buClr>
                <a:srgbClr val="ED7D31"/>
              </a:buClr>
              <a:buFont typeface="Wingdings" panose="05000000000000000000" charset="0"/>
              <a:buChar char="¢"/>
            </a:pPr>
            <a:endParaRPr lang="en-US" dirty="0">
              <a:solidFill>
                <a:srgbClr val="374151"/>
              </a:solidFill>
              <a:latin typeface="Cambria" panose="02040503050406030204" charset="0"/>
              <a:cs typeface="Cambria" panose="02040503050406030204" charset="0"/>
            </a:endParaRPr>
          </a:p>
          <a:p>
            <a:pPr marL="285750" indent="-285750" algn="l">
              <a:buClr>
                <a:srgbClr val="ED7D31"/>
              </a:buClr>
              <a:buFont typeface="Wingdings" panose="05000000000000000000" charset="0"/>
              <a:buChar char="¢"/>
            </a:pPr>
            <a:r>
              <a:rPr lang="en-US" b="0" i="0" dirty="0">
                <a:solidFill>
                  <a:srgbClr val="374151"/>
                </a:solidFill>
                <a:effectLst/>
                <a:latin typeface="Cambria" panose="02040503050406030204" charset="0"/>
                <a:cs typeface="Cambria" panose="02040503050406030204" charset="0"/>
              </a:rPr>
              <a:t> Vehicles are becoming increasingly connected, incorporating advanced infotainment systems, navigation, and communication technologies.</a:t>
            </a:r>
            <a:endParaRPr lang="en-US" b="0" i="0" dirty="0">
              <a:solidFill>
                <a:srgbClr val="374151"/>
              </a:solidFill>
              <a:effectLst/>
              <a:latin typeface="Cambria" panose="02040503050406030204" charset="0"/>
              <a:cs typeface="Cambria" panose="02040503050406030204" charset="0"/>
            </a:endParaRPr>
          </a:p>
          <a:p>
            <a:pPr marL="285750" indent="-285750" algn="l">
              <a:buClr>
                <a:srgbClr val="ED7D31"/>
              </a:buClr>
              <a:buFont typeface="Wingdings" panose="05000000000000000000" charset="0"/>
              <a:buChar char="¢"/>
            </a:pPr>
            <a:endParaRPr lang="en-US" dirty="0">
              <a:solidFill>
                <a:srgbClr val="374151"/>
              </a:solidFill>
              <a:latin typeface="Cambria" panose="02040503050406030204" charset="0"/>
              <a:cs typeface="Cambria" panose="02040503050406030204" charset="0"/>
            </a:endParaRPr>
          </a:p>
          <a:p>
            <a:pPr marL="285750" indent="-285750" algn="l">
              <a:buClr>
                <a:srgbClr val="ED7D31"/>
              </a:buClr>
              <a:buFont typeface="Wingdings" panose="05000000000000000000" charset="0"/>
              <a:buChar char="¢"/>
            </a:pPr>
            <a:r>
              <a:rPr lang="en-US" b="0" i="0" dirty="0">
                <a:solidFill>
                  <a:srgbClr val="374151"/>
                </a:solidFill>
                <a:effectLst/>
                <a:latin typeface="Cambria" panose="02040503050406030204" charset="0"/>
                <a:cs typeface="Cambria" panose="02040503050406030204" charset="0"/>
              </a:rPr>
              <a:t> Different regions have unique market dynamics. For instance, Asia-Pacific is a key market with high production and sales, while Europe is known for its emphasis on fuel efficiency and strict emission standards.</a:t>
            </a:r>
            <a:endParaRPr lang="en-US" b="0" i="0" dirty="0">
              <a:solidFill>
                <a:srgbClr val="374151"/>
              </a:solidFill>
              <a:effectLst/>
              <a:latin typeface="Cambria" panose="02040503050406030204" charset="0"/>
              <a:cs typeface="Cambria" panose="02040503050406030204" charset="0"/>
            </a:endParaRPr>
          </a:p>
          <a:p>
            <a:pPr marL="285750" indent="-285750" algn="l">
              <a:buClr>
                <a:srgbClr val="ED7D31"/>
              </a:buClr>
              <a:buFont typeface="Wingdings" panose="05000000000000000000" charset="0"/>
              <a:buChar char="¢"/>
            </a:pPr>
            <a:endParaRPr lang="en-US" dirty="0">
              <a:solidFill>
                <a:srgbClr val="374151"/>
              </a:solidFill>
              <a:latin typeface="Cambria" panose="02040503050406030204" charset="0"/>
              <a:cs typeface="Cambria" panose="02040503050406030204" charset="0"/>
            </a:endParaRPr>
          </a:p>
          <a:p>
            <a:pPr marL="285750" indent="-285750" algn="l">
              <a:buClr>
                <a:srgbClr val="ED7D31"/>
              </a:buClr>
              <a:buFont typeface="Wingdings" panose="05000000000000000000" charset="0"/>
              <a:buChar char="¢"/>
            </a:pPr>
            <a:r>
              <a:rPr lang="en-US" b="0" i="0" dirty="0">
                <a:solidFill>
                  <a:srgbClr val="374151"/>
                </a:solidFill>
                <a:effectLst/>
                <a:latin typeface="Cambria" panose="02040503050406030204" charset="0"/>
                <a:cs typeface="Cambria" panose="02040503050406030204" charset="0"/>
              </a:rPr>
              <a:t> The manufacturing processes have evolved with the use of robotics and automation in assembly lines, contributing to efficiency and precision.</a:t>
            </a:r>
            <a:endParaRPr lang="en-US" b="0" i="0" dirty="0">
              <a:solidFill>
                <a:srgbClr val="374151"/>
              </a:solidFill>
              <a:effectLst/>
              <a:latin typeface="Cambria" panose="02040503050406030204" charset="0"/>
              <a:cs typeface="Cambria" panose="02040503050406030204" charset="0"/>
            </a:endParaRPr>
          </a:p>
          <a:p>
            <a:pPr marL="285750" indent="-285750" algn="l">
              <a:buClr>
                <a:srgbClr val="ED7D31"/>
              </a:buClr>
              <a:buFont typeface="Wingdings" panose="05000000000000000000" charset="0"/>
              <a:buChar char="¢"/>
            </a:pPr>
            <a:endParaRPr lang="en-US" dirty="0">
              <a:solidFill>
                <a:srgbClr val="374151"/>
              </a:solidFill>
              <a:latin typeface="Cambria" panose="02040503050406030204" charset="0"/>
              <a:cs typeface="Cambria" panose="02040503050406030204" charset="0"/>
            </a:endParaRPr>
          </a:p>
          <a:p>
            <a:pPr marL="285750" indent="-285750" algn="l">
              <a:buClr>
                <a:srgbClr val="ED7D31"/>
              </a:buClr>
              <a:buFont typeface="Wingdings" panose="05000000000000000000" charset="0"/>
              <a:buChar char="¢"/>
            </a:pPr>
            <a:r>
              <a:rPr lang="en-US" b="0" i="0" dirty="0">
                <a:solidFill>
                  <a:srgbClr val="374151"/>
                </a:solidFill>
                <a:effectLst/>
                <a:latin typeface="Cambria" panose="02040503050406030204" charset="0"/>
                <a:cs typeface="Cambria" panose="02040503050406030204" charset="0"/>
              </a:rPr>
              <a:t> The current automobile industry is filled with different types of vehicles with a variety of options and features which makes them standout from their competitors and boosts their sales.</a:t>
            </a:r>
            <a:endParaRPr lang="en-US" b="0" i="0" dirty="0">
              <a:solidFill>
                <a:srgbClr val="374151"/>
              </a:solidFill>
              <a:effectLst/>
              <a:latin typeface="Cambria" panose="02040503050406030204" charset="0"/>
              <a:cs typeface="Cambria" panose="02040503050406030204" charset="0"/>
            </a:endParaRPr>
          </a:p>
          <a:p>
            <a:br>
              <a:rPr lang="en-US" dirty="0"/>
            </a:br>
            <a:endParaRPr lang="en-US" b="0" i="0" dirty="0">
              <a:solidFill>
                <a:srgbClr val="374151"/>
              </a:solidFill>
              <a:effectLst/>
              <a:latin typeface="Söhne"/>
            </a:endParaRPr>
          </a:p>
          <a:p>
            <a:pPr algn="l">
              <a:buFont typeface="Arial" panose="020B0604020202020204" pitchFamily="34" charset="0"/>
              <a:buChar char="•"/>
            </a:pPr>
            <a:endParaRPr lang="en-US" dirty="0">
              <a:solidFill>
                <a:srgbClr val="374151"/>
              </a:solidFill>
              <a:latin typeface="Söhne"/>
            </a:endParaRPr>
          </a:p>
          <a:p>
            <a:pPr algn="l"/>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dirty="0">
              <a:solidFill>
                <a:srgbClr val="374151"/>
              </a:solidFill>
              <a:latin typeface="Söhne"/>
            </a:endParaRPr>
          </a:p>
          <a:p>
            <a:br>
              <a:rPr lang="en-US" dirty="0"/>
            </a:br>
            <a:endParaRPr lang="en-US" b="0" i="0" dirty="0">
              <a:solidFill>
                <a:srgbClr val="374151"/>
              </a:solidFill>
              <a:effectLst/>
              <a:latin typeface="Söhne"/>
            </a:endParaRPr>
          </a:p>
          <a:p>
            <a:br>
              <a:rPr lang="en-US" dirty="0"/>
            </a:br>
            <a:endParaRPr lang="en-US" b="0" i="0" dirty="0">
              <a:solidFill>
                <a:srgbClr val="374151"/>
              </a:solidFill>
              <a:effectLst/>
              <a:latin typeface="Söhne"/>
            </a:endParaRPr>
          </a:p>
          <a:p>
            <a:br>
              <a:rPr lang="en-US" dirty="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039" y="206205"/>
            <a:ext cx="11356655" cy="645160"/>
          </a:xfrm>
          <a:prstGeom prst="rect">
            <a:avLst/>
          </a:prstGeom>
          <a:noFill/>
        </p:spPr>
        <p:txBody>
          <a:bodyPr wrap="square" lIns="91440" tIns="45720" rIns="91440" bIns="45720">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Data Analysis: General Analysis</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cxnSp>
        <p:nvCxnSpPr>
          <p:cNvPr id="4" name="Straight Connector 3"/>
          <p:cNvCxnSpPr/>
          <p:nvPr/>
        </p:nvCxnSpPr>
        <p:spPr>
          <a:xfrm>
            <a:off x="268941" y="1030941"/>
            <a:ext cx="11779624"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27312" y="1147792"/>
            <a:ext cx="5921253" cy="3204830"/>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1147792"/>
            <a:ext cx="5721716" cy="3204828"/>
          </a:xfrm>
          <a:prstGeom prst="rect">
            <a:avLst/>
          </a:prstGeom>
        </p:spPr>
      </p:pic>
      <p:sp>
        <p:nvSpPr>
          <p:cNvPr id="16" name="TextBox 15"/>
          <p:cNvSpPr txBox="1"/>
          <p:nvPr/>
        </p:nvSpPr>
        <p:spPr>
          <a:xfrm>
            <a:off x="564776" y="4769224"/>
            <a:ext cx="11196918" cy="2030095"/>
          </a:xfrm>
          <a:prstGeom prst="rect">
            <a:avLst/>
          </a:prstGeom>
          <a:noFill/>
        </p:spPr>
        <p:txBody>
          <a:bodyPr wrap="square" rtlCol="0">
            <a:spAutoFit/>
          </a:bodyPr>
          <a:lstStyle/>
          <a:p>
            <a:pPr marL="285750" indent="-285750">
              <a:buClr>
                <a:srgbClr val="ED7D31"/>
              </a:buClr>
              <a:buFont typeface="Wingdings" panose="05000000000000000000" charset="0"/>
              <a:buChar char="¢"/>
            </a:pPr>
            <a:r>
              <a:rPr lang="en-IN" dirty="0">
                <a:latin typeface="Cambria" panose="02040503050406030204" charset="0"/>
                <a:cs typeface="Cambria" panose="02040503050406030204" charset="0"/>
              </a:rPr>
              <a:t>Most of the profits are earned through domestic sales with the domestic sale percentage up to </a:t>
            </a:r>
            <a:r>
              <a:rPr lang="en-IN" b="1" dirty="0">
                <a:highlight>
                  <a:srgbClr val="FFFF00"/>
                </a:highlight>
                <a:latin typeface="Cambria" panose="02040503050406030204" charset="0"/>
                <a:cs typeface="Cambria" panose="02040503050406030204" charset="0"/>
              </a:rPr>
              <a:t>82.19%</a:t>
            </a:r>
            <a:endParaRPr lang="en-IN" b="1" dirty="0">
              <a:highlight>
                <a:srgbClr val="FFFF00"/>
              </a:highlight>
              <a:latin typeface="Cambria" panose="02040503050406030204" charset="0"/>
              <a:cs typeface="Cambria" panose="02040503050406030204" charset="0"/>
            </a:endParaRPr>
          </a:p>
          <a:p>
            <a:pPr marL="285750" indent="-285750">
              <a:buClr>
                <a:srgbClr val="ED7D31"/>
              </a:buClr>
              <a:buFont typeface="Wingdings" panose="05000000000000000000" charset="0"/>
              <a:buChar char="¢"/>
            </a:pPr>
            <a:endParaRPr lang="en-IN" dirty="0">
              <a:latin typeface="Cambria" panose="02040503050406030204" charset="0"/>
              <a:cs typeface="Cambria" panose="02040503050406030204" charset="0"/>
            </a:endParaRPr>
          </a:p>
          <a:p>
            <a:pPr marL="285750" indent="-285750">
              <a:buClr>
                <a:srgbClr val="ED7D31"/>
              </a:buClr>
              <a:buFont typeface="Wingdings" panose="05000000000000000000" charset="0"/>
              <a:buChar char="¢"/>
            </a:pPr>
            <a:r>
              <a:rPr lang="en-IN" dirty="0">
                <a:latin typeface="Cambria" panose="02040503050406030204" charset="0"/>
                <a:cs typeface="Cambria" panose="02040503050406030204" charset="0"/>
              </a:rPr>
              <a:t>The Export sales are quite low compared to domestic sales where Domestic sales percentage is only up to </a:t>
            </a:r>
            <a:r>
              <a:rPr lang="en-IN" b="1" dirty="0">
                <a:highlight>
                  <a:srgbClr val="FFFF00"/>
                </a:highlight>
                <a:latin typeface="Cambria" panose="02040503050406030204" charset="0"/>
                <a:cs typeface="Cambria" panose="02040503050406030204" charset="0"/>
              </a:rPr>
              <a:t>17.81%</a:t>
            </a:r>
            <a:endParaRPr lang="en-IN" dirty="0">
              <a:highlight>
                <a:srgbClr val="FFFF00"/>
              </a:highlight>
              <a:latin typeface="Cambria" panose="02040503050406030204" charset="0"/>
              <a:cs typeface="Cambria" panose="02040503050406030204" charset="0"/>
            </a:endParaRPr>
          </a:p>
          <a:p>
            <a:pPr marL="285750" indent="-285750">
              <a:buClr>
                <a:srgbClr val="ED7D31"/>
              </a:buClr>
              <a:buFont typeface="Wingdings" panose="05000000000000000000" charset="0"/>
              <a:buChar char="¢"/>
            </a:pPr>
            <a:endParaRPr lang="en-IN" dirty="0">
              <a:latin typeface="Cambria" panose="02040503050406030204" charset="0"/>
              <a:cs typeface="Cambria" panose="02040503050406030204" charset="0"/>
            </a:endParaRPr>
          </a:p>
          <a:p>
            <a:pPr marL="285750" indent="-285750">
              <a:buClr>
                <a:srgbClr val="ED7D31"/>
              </a:buClr>
              <a:buFont typeface="Wingdings" panose="05000000000000000000" charset="0"/>
              <a:buChar char="¢"/>
            </a:pPr>
            <a:r>
              <a:rPr lang="en-IN" dirty="0">
                <a:latin typeface="Cambria" panose="02040503050406030204" charset="0"/>
                <a:cs typeface="Cambria" panose="02040503050406030204" charset="0"/>
              </a:rPr>
              <a:t>The best selling Fuel type model is </a:t>
            </a:r>
            <a:r>
              <a:rPr lang="en-IN" b="1" dirty="0">
                <a:latin typeface="Cambria" panose="02040503050406030204" charset="0"/>
                <a:cs typeface="Cambria" panose="02040503050406030204" charset="0"/>
              </a:rPr>
              <a:t>“</a:t>
            </a:r>
            <a:r>
              <a:rPr lang="en-IN" b="1" dirty="0">
                <a:highlight>
                  <a:srgbClr val="FFFF00"/>
                </a:highlight>
                <a:latin typeface="Cambria" panose="02040503050406030204" charset="0"/>
                <a:cs typeface="Cambria" panose="02040503050406030204" charset="0"/>
              </a:rPr>
              <a:t>Petrol</a:t>
            </a:r>
            <a:r>
              <a:rPr lang="en-IN" b="1" dirty="0">
                <a:latin typeface="Cambria" panose="02040503050406030204" charset="0"/>
                <a:cs typeface="Cambria" panose="02040503050406030204" charset="0"/>
              </a:rPr>
              <a:t>”</a:t>
            </a:r>
            <a:r>
              <a:rPr lang="en-IN" dirty="0">
                <a:latin typeface="Cambria" panose="02040503050406030204" charset="0"/>
                <a:cs typeface="Cambria" panose="02040503050406030204" charset="0"/>
              </a:rPr>
              <a:t>  with nearly </a:t>
            </a:r>
            <a:r>
              <a:rPr lang="en-IN" b="1" dirty="0">
                <a:highlight>
                  <a:srgbClr val="FFFF00"/>
                </a:highlight>
                <a:latin typeface="Cambria" panose="02040503050406030204" charset="0"/>
                <a:cs typeface="Cambria" panose="02040503050406030204" charset="0"/>
              </a:rPr>
              <a:t>63%</a:t>
            </a:r>
            <a:r>
              <a:rPr lang="en-IN" dirty="0">
                <a:latin typeface="Cambria" panose="02040503050406030204" charset="0"/>
                <a:cs typeface="Cambria" panose="02040503050406030204" charset="0"/>
              </a:rPr>
              <a:t> of Sales followed by</a:t>
            </a:r>
            <a:r>
              <a:rPr lang="en-IN" b="1" dirty="0">
                <a:latin typeface="Cambria" panose="02040503050406030204" charset="0"/>
                <a:cs typeface="Cambria" panose="02040503050406030204" charset="0"/>
              </a:rPr>
              <a:t> “</a:t>
            </a:r>
            <a:r>
              <a:rPr lang="en-IN" b="1" dirty="0">
                <a:highlight>
                  <a:srgbClr val="FFFF00"/>
                </a:highlight>
                <a:latin typeface="Cambria" panose="02040503050406030204" charset="0"/>
                <a:cs typeface="Cambria" panose="02040503050406030204" charset="0"/>
              </a:rPr>
              <a:t>Diesel</a:t>
            </a:r>
            <a:r>
              <a:rPr lang="en-IN" b="1" dirty="0">
                <a:latin typeface="Cambria" panose="02040503050406030204" charset="0"/>
                <a:cs typeface="Cambria" panose="02040503050406030204" charset="0"/>
              </a:rPr>
              <a:t>”</a:t>
            </a:r>
            <a:r>
              <a:rPr lang="en-IN" dirty="0">
                <a:latin typeface="Cambria" panose="02040503050406030204" charset="0"/>
                <a:cs typeface="Cambria" panose="02040503050406030204" charset="0"/>
              </a:rPr>
              <a:t> with nearly</a:t>
            </a:r>
            <a:r>
              <a:rPr lang="en-IN" b="1" dirty="0">
                <a:latin typeface="Cambria" panose="02040503050406030204" charset="0"/>
                <a:cs typeface="Cambria" panose="02040503050406030204" charset="0"/>
              </a:rPr>
              <a:t> </a:t>
            </a:r>
            <a:r>
              <a:rPr lang="en-IN" b="1" dirty="0">
                <a:highlight>
                  <a:srgbClr val="FFFF00"/>
                </a:highlight>
                <a:latin typeface="Cambria" panose="02040503050406030204" charset="0"/>
                <a:cs typeface="Cambria" panose="02040503050406030204" charset="0"/>
              </a:rPr>
              <a:t>39%</a:t>
            </a:r>
            <a:r>
              <a:rPr lang="en-IN" dirty="0">
                <a:latin typeface="Cambria" panose="02040503050406030204" charset="0"/>
                <a:cs typeface="Cambria" panose="02040503050406030204" charset="0"/>
              </a:rPr>
              <a:t> of sales.</a:t>
            </a:r>
            <a:endParaRPr lang="en-IN" dirty="0">
              <a:latin typeface="Cambria" panose="02040503050406030204" charset="0"/>
              <a:cs typeface="Cambria" panose="02040503050406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74" y="179311"/>
            <a:ext cx="11779623" cy="645160"/>
          </a:xfrm>
          <a:prstGeom prst="rect">
            <a:avLst/>
          </a:prstGeom>
          <a:noFill/>
        </p:spPr>
        <p:txBody>
          <a:bodyPr wrap="square" lIns="91440" tIns="45720" rIns="91440" bIns="45720">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Data Analysis: Segment analysis</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cxnSp>
        <p:nvCxnSpPr>
          <p:cNvPr id="4" name="Straight Connector 3"/>
          <p:cNvCxnSpPr/>
          <p:nvPr/>
        </p:nvCxnSpPr>
        <p:spPr>
          <a:xfrm>
            <a:off x="268941" y="1030941"/>
            <a:ext cx="11779624"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6166" y="1174685"/>
            <a:ext cx="11455731" cy="4060702"/>
          </a:xfrm>
          <a:prstGeom prst="rect">
            <a:avLst/>
          </a:prstGeom>
        </p:spPr>
      </p:pic>
      <p:sp>
        <p:nvSpPr>
          <p:cNvPr id="6" name="TextBox 5"/>
          <p:cNvSpPr txBox="1"/>
          <p:nvPr/>
        </p:nvSpPr>
        <p:spPr>
          <a:xfrm>
            <a:off x="681318" y="5737412"/>
            <a:ext cx="11134164" cy="922020"/>
          </a:xfrm>
          <a:prstGeom prst="rect">
            <a:avLst/>
          </a:prstGeom>
          <a:noFill/>
        </p:spPr>
        <p:txBody>
          <a:bodyPr wrap="square" rtlCol="0">
            <a:spAutoFit/>
          </a:bodyPr>
          <a:lstStyle/>
          <a:p>
            <a:pPr marL="285750" indent="-285750">
              <a:buClr>
                <a:srgbClr val="ED7D31"/>
              </a:buClr>
              <a:buFont typeface="Wingdings" panose="05000000000000000000" charset="0"/>
              <a:buChar char="¢"/>
            </a:pPr>
            <a:r>
              <a:rPr lang="en-IN" dirty="0">
                <a:latin typeface="Cambria" panose="02040503050406030204" charset="0"/>
                <a:cs typeface="Cambria" panose="02040503050406030204" charset="0"/>
              </a:rPr>
              <a:t>Best Selling segments: B, B+, C</a:t>
            </a:r>
            <a:endParaRPr lang="en-IN" dirty="0">
              <a:latin typeface="Cambria" panose="02040503050406030204" charset="0"/>
              <a:cs typeface="Cambria" panose="02040503050406030204" charset="0"/>
            </a:endParaRPr>
          </a:p>
          <a:p>
            <a:pPr marL="285750" indent="-285750">
              <a:buClr>
                <a:srgbClr val="ED7D31"/>
              </a:buClr>
              <a:buFont typeface="Wingdings" panose="05000000000000000000" charset="0"/>
              <a:buChar char="¢"/>
            </a:pPr>
            <a:endParaRPr lang="en-IN" dirty="0">
              <a:latin typeface="Cambria" panose="02040503050406030204" charset="0"/>
              <a:cs typeface="Cambria" panose="02040503050406030204" charset="0"/>
            </a:endParaRPr>
          </a:p>
          <a:p>
            <a:pPr marL="285750" indent="-285750">
              <a:buClr>
                <a:srgbClr val="ED7D31"/>
              </a:buClr>
              <a:buFont typeface="Wingdings" panose="05000000000000000000" charset="0"/>
              <a:buChar char="¢"/>
            </a:pPr>
            <a:r>
              <a:rPr lang="en-IN" dirty="0">
                <a:latin typeface="Cambria" panose="02040503050406030204" charset="0"/>
                <a:cs typeface="Cambria" panose="02040503050406030204" charset="0"/>
              </a:rPr>
              <a:t>Segments with lowest sales: Premium cars, A, E</a:t>
            </a:r>
            <a:endParaRPr lang="en-IN" dirty="0">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383" y="215170"/>
            <a:ext cx="11391382" cy="645160"/>
          </a:xfrm>
          <a:prstGeom prst="rect">
            <a:avLst/>
          </a:prstGeom>
          <a:noFill/>
        </p:spPr>
        <p:txBody>
          <a:bodyPr wrap="square" lIns="91440" tIns="45720" rIns="91440" bIns="45720">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Data Analysis: Customer market segmentation </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cxnSp>
        <p:nvCxnSpPr>
          <p:cNvPr id="4" name="Straight Connector 3"/>
          <p:cNvCxnSpPr/>
          <p:nvPr/>
        </p:nvCxnSpPr>
        <p:spPr>
          <a:xfrm>
            <a:off x="268941" y="1030941"/>
            <a:ext cx="11779624"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383" y="1326468"/>
            <a:ext cx="11391382" cy="3030379"/>
          </a:xfrm>
          <a:prstGeom prst="rect">
            <a:avLst/>
          </a:prstGeom>
        </p:spPr>
      </p:pic>
      <p:sp>
        <p:nvSpPr>
          <p:cNvPr id="6" name="TextBox 5"/>
          <p:cNvSpPr txBox="1"/>
          <p:nvPr/>
        </p:nvSpPr>
        <p:spPr>
          <a:xfrm>
            <a:off x="681318" y="4534397"/>
            <a:ext cx="11062447" cy="2584450"/>
          </a:xfrm>
          <a:prstGeom prst="rect">
            <a:avLst/>
          </a:prstGeom>
          <a:noFill/>
        </p:spPr>
        <p:txBody>
          <a:bodyPr wrap="square" rtlCol="0">
            <a:spAutoFit/>
          </a:bodyPr>
          <a:lstStyle/>
          <a:p>
            <a:pPr marL="285750" indent="-285750">
              <a:buClr>
                <a:srgbClr val="ED7D31"/>
              </a:buClr>
              <a:buFont typeface="Wingdings" panose="05000000000000000000" charset="0"/>
              <a:buChar char="¢"/>
            </a:pPr>
            <a:r>
              <a:rPr lang="en-IN" dirty="0">
                <a:latin typeface="Cambria" panose="02040503050406030204" charset="0"/>
                <a:cs typeface="Cambria" panose="02040503050406030204" charset="0"/>
              </a:rPr>
              <a:t>Using clustering algorithm to identify best performing, Average performing and poor performing vehicles based on segment</a:t>
            </a:r>
            <a:endParaRPr lang="en-IN" dirty="0">
              <a:latin typeface="Cambria" panose="02040503050406030204" charset="0"/>
              <a:cs typeface="Cambria" panose="02040503050406030204" charset="0"/>
            </a:endParaRPr>
          </a:p>
          <a:p>
            <a:pPr marL="285750" indent="-285750">
              <a:buClr>
                <a:srgbClr val="ED7D31"/>
              </a:buClr>
              <a:buFont typeface="Wingdings" panose="05000000000000000000" charset="0"/>
              <a:buChar char="¢"/>
            </a:pPr>
            <a:endParaRPr lang="en-IN" dirty="0">
              <a:latin typeface="Cambria" panose="02040503050406030204" charset="0"/>
              <a:cs typeface="Cambria" panose="02040503050406030204" charset="0"/>
            </a:endParaRPr>
          </a:p>
          <a:p>
            <a:pPr marL="285750" indent="-285750">
              <a:buClr>
                <a:srgbClr val="ED7D31"/>
              </a:buClr>
              <a:buFont typeface="Wingdings" panose="05000000000000000000" charset="0"/>
              <a:buChar char="¢"/>
            </a:pPr>
            <a:r>
              <a:rPr lang="en-IN" b="1" dirty="0">
                <a:highlight>
                  <a:srgbClr val="00FF00"/>
                </a:highlight>
                <a:latin typeface="Cambria" panose="02040503050406030204" charset="0"/>
                <a:cs typeface="Cambria" panose="02040503050406030204" charset="0"/>
              </a:rPr>
              <a:t>Cluster 1</a:t>
            </a:r>
            <a:r>
              <a:rPr lang="en-IN" dirty="0">
                <a:latin typeface="Cambria" panose="02040503050406030204" charset="0"/>
                <a:cs typeface="Cambria" panose="02040503050406030204" charset="0"/>
              </a:rPr>
              <a:t> : (B+, B) are the best performing segments</a:t>
            </a:r>
            <a:endParaRPr lang="en-IN" dirty="0">
              <a:latin typeface="Cambria" panose="02040503050406030204" charset="0"/>
              <a:cs typeface="Cambria" panose="02040503050406030204" charset="0"/>
            </a:endParaRPr>
          </a:p>
          <a:p>
            <a:pPr marL="285750" indent="-285750">
              <a:buClr>
                <a:srgbClr val="ED7D31"/>
              </a:buClr>
              <a:buFont typeface="Wingdings" panose="05000000000000000000" charset="0"/>
              <a:buChar char="¢"/>
            </a:pPr>
            <a:endParaRPr lang="en-IN" b="1" dirty="0">
              <a:latin typeface="Cambria" panose="02040503050406030204" charset="0"/>
              <a:cs typeface="Cambria" panose="02040503050406030204" charset="0"/>
            </a:endParaRPr>
          </a:p>
          <a:p>
            <a:pPr marL="285750" indent="-285750">
              <a:buClr>
                <a:srgbClr val="ED7D31"/>
              </a:buClr>
              <a:buFont typeface="Wingdings" panose="05000000000000000000" charset="0"/>
              <a:buChar char="¢"/>
            </a:pPr>
            <a:r>
              <a:rPr lang="en-IN" b="1" dirty="0">
                <a:highlight>
                  <a:srgbClr val="FF0000"/>
                </a:highlight>
                <a:latin typeface="Cambria" panose="02040503050406030204" charset="0"/>
                <a:cs typeface="Cambria" panose="02040503050406030204" charset="0"/>
              </a:rPr>
              <a:t>Cluster 2</a:t>
            </a:r>
            <a:r>
              <a:rPr lang="en-IN" b="1" dirty="0">
                <a:latin typeface="Cambria" panose="02040503050406030204" charset="0"/>
                <a:cs typeface="Cambria" panose="02040503050406030204" charset="0"/>
              </a:rPr>
              <a:t> </a:t>
            </a:r>
            <a:r>
              <a:rPr lang="en-IN" dirty="0">
                <a:latin typeface="Cambria" panose="02040503050406030204" charset="0"/>
                <a:cs typeface="Cambria" panose="02040503050406030204" charset="0"/>
              </a:rPr>
              <a:t>: (Premium, A Low etc..) are the poor performing segments</a:t>
            </a:r>
            <a:endParaRPr lang="en-IN" dirty="0">
              <a:latin typeface="Cambria" panose="02040503050406030204" charset="0"/>
              <a:cs typeface="Cambria" panose="02040503050406030204" charset="0"/>
            </a:endParaRPr>
          </a:p>
          <a:p>
            <a:pPr marL="285750" indent="-285750">
              <a:buClr>
                <a:srgbClr val="ED7D31"/>
              </a:buClr>
              <a:buFont typeface="Wingdings" panose="05000000000000000000" charset="0"/>
              <a:buChar char="¢"/>
            </a:pPr>
            <a:endParaRPr lang="en-IN" dirty="0">
              <a:latin typeface="Cambria" panose="02040503050406030204" charset="0"/>
              <a:cs typeface="Cambria" panose="02040503050406030204" charset="0"/>
            </a:endParaRPr>
          </a:p>
          <a:p>
            <a:pPr marL="285750" indent="-285750">
              <a:buClr>
                <a:srgbClr val="ED7D31"/>
              </a:buClr>
              <a:buFont typeface="Wingdings" panose="05000000000000000000" charset="0"/>
              <a:buChar char="¢"/>
            </a:pPr>
            <a:r>
              <a:rPr lang="en-IN" b="1" dirty="0">
                <a:highlight>
                  <a:srgbClr val="FFFF00"/>
                </a:highlight>
                <a:latin typeface="Cambria" panose="02040503050406030204" charset="0"/>
                <a:cs typeface="Cambria" panose="02040503050406030204" charset="0"/>
              </a:rPr>
              <a:t>Cluster 3</a:t>
            </a:r>
            <a:r>
              <a:rPr lang="en-IN" b="1" dirty="0">
                <a:latin typeface="Cambria" panose="02040503050406030204" charset="0"/>
                <a:cs typeface="Cambria" panose="02040503050406030204" charset="0"/>
              </a:rPr>
              <a:t> </a:t>
            </a:r>
            <a:r>
              <a:rPr lang="en-IN" dirty="0">
                <a:latin typeface="Cambria" panose="02040503050406030204" charset="0"/>
                <a:cs typeface="Cambria" panose="02040503050406030204" charset="0"/>
              </a:rPr>
              <a:t>: (MPV, C, SUV and C+) are the average performing segments.</a:t>
            </a:r>
            <a:endParaRPr lang="en-IN" dirty="0">
              <a:latin typeface="Cambria" panose="02040503050406030204" charset="0"/>
              <a:cs typeface="Cambria" panose="02040503050406030204" charset="0"/>
            </a:endParaRPr>
          </a:p>
          <a:p>
            <a:pPr marL="285750" indent="-285750">
              <a:buFont typeface="Arial" panose="020B0604020202020204" pitchFamily="34" charset="0"/>
              <a:buChar char="•"/>
            </a:pPr>
            <a:endParaRPr lang="en-IN" dirty="0">
              <a:latin typeface="Cambria" panose="02040503050406030204" charset="0"/>
              <a:cs typeface="Cambria" panose="02040503050406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74" y="179311"/>
            <a:ext cx="11779623" cy="645160"/>
          </a:xfrm>
          <a:prstGeom prst="rect">
            <a:avLst/>
          </a:prstGeom>
          <a:noFill/>
        </p:spPr>
        <p:txBody>
          <a:bodyPr wrap="square" lIns="91440" tIns="45720" rIns="91440" bIns="45720">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Data Analysis: Category analysis</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cxnSp>
        <p:nvCxnSpPr>
          <p:cNvPr id="4" name="Straight Connector 3"/>
          <p:cNvCxnSpPr/>
          <p:nvPr/>
        </p:nvCxnSpPr>
        <p:spPr>
          <a:xfrm>
            <a:off x="268941" y="1030941"/>
            <a:ext cx="11779624"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a:xfrm>
            <a:off x="681318" y="5737412"/>
            <a:ext cx="11134164" cy="922020"/>
          </a:xfrm>
          <a:prstGeom prst="rect">
            <a:avLst/>
          </a:prstGeom>
          <a:noFill/>
        </p:spPr>
        <p:txBody>
          <a:bodyPr wrap="square" rtlCol="0">
            <a:spAutoFit/>
          </a:bodyPr>
          <a:lstStyle/>
          <a:p>
            <a:pPr marL="285750" indent="-285750">
              <a:buClr>
                <a:srgbClr val="ED7D31"/>
              </a:buClr>
              <a:buFont typeface="Wingdings" panose="05000000000000000000" charset="0"/>
              <a:buChar char="¢"/>
            </a:pPr>
            <a:r>
              <a:rPr lang="en-IN" dirty="0"/>
              <a:t>The Best selling Category is </a:t>
            </a:r>
            <a:r>
              <a:rPr lang="en-IN" b="1" dirty="0">
                <a:highlight>
                  <a:srgbClr val="FFFF00"/>
                </a:highlight>
              </a:rPr>
              <a:t>Passenger car</a:t>
            </a:r>
            <a:r>
              <a:rPr lang="en-IN" dirty="0"/>
              <a:t> with nearly </a:t>
            </a:r>
            <a:r>
              <a:rPr lang="en-IN" b="1" dirty="0">
                <a:highlight>
                  <a:srgbClr val="FFFF00"/>
                </a:highlight>
              </a:rPr>
              <a:t>73%</a:t>
            </a:r>
            <a:r>
              <a:rPr lang="en-IN" dirty="0"/>
              <a:t> of total sales.</a:t>
            </a:r>
            <a:endParaRPr lang="en-IN" dirty="0"/>
          </a:p>
          <a:p>
            <a:pPr marL="285750" indent="-285750">
              <a:buClr>
                <a:srgbClr val="ED7D31"/>
              </a:buClr>
              <a:buFont typeface="Wingdings" panose="05000000000000000000" charset="0"/>
              <a:buChar char="¢"/>
            </a:pPr>
            <a:endParaRPr lang="en-IN" dirty="0"/>
          </a:p>
          <a:p>
            <a:pPr marL="285750" indent="-285750">
              <a:buClr>
                <a:srgbClr val="ED7D31"/>
              </a:buClr>
              <a:buFont typeface="Wingdings" panose="05000000000000000000" charset="0"/>
              <a:buChar char="¢"/>
            </a:pPr>
            <a:r>
              <a:rPr lang="en-IN" dirty="0"/>
              <a:t>The Category with lowest sales is the </a:t>
            </a:r>
            <a:r>
              <a:rPr lang="en-IN" b="1" dirty="0">
                <a:highlight>
                  <a:srgbClr val="FFFF00"/>
                </a:highlight>
              </a:rPr>
              <a:t>vans</a:t>
            </a:r>
            <a:r>
              <a:rPr lang="en-IN" dirty="0"/>
              <a:t> with</a:t>
            </a:r>
            <a:r>
              <a:rPr lang="en-IN" b="1" dirty="0"/>
              <a:t> </a:t>
            </a:r>
            <a:r>
              <a:rPr lang="en-IN" b="1" dirty="0">
                <a:highlight>
                  <a:srgbClr val="FFFF00"/>
                </a:highlight>
              </a:rPr>
              <a:t>5.26%</a:t>
            </a:r>
            <a:r>
              <a:rPr lang="en-IN" dirty="0"/>
              <a:t> of total sales.</a:t>
            </a:r>
            <a:endParaRPr lang="en-IN"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2682" y="1174685"/>
            <a:ext cx="10318377" cy="41503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06205"/>
            <a:ext cx="12120283" cy="645160"/>
          </a:xfrm>
          <a:prstGeom prst="rect">
            <a:avLst/>
          </a:prstGeom>
          <a:noFill/>
        </p:spPr>
        <p:txBody>
          <a:bodyPr wrap="square" lIns="91440" tIns="45720" rIns="91440" bIns="45720">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Data Analysis: </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cxnSp>
        <p:nvCxnSpPr>
          <p:cNvPr id="4" name="Straight Connector 3"/>
          <p:cNvCxnSpPr/>
          <p:nvPr/>
        </p:nvCxnSpPr>
        <p:spPr>
          <a:xfrm>
            <a:off x="268941" y="1030941"/>
            <a:ext cx="11779624"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8942" y="1030941"/>
            <a:ext cx="11385176" cy="3827930"/>
          </a:xfrm>
          <a:prstGeom prst="rect">
            <a:avLst/>
          </a:prstGeom>
        </p:spPr>
      </p:pic>
      <p:sp>
        <p:nvSpPr>
          <p:cNvPr id="6" name="TextBox 5"/>
          <p:cNvSpPr txBox="1"/>
          <p:nvPr/>
        </p:nvSpPr>
        <p:spPr>
          <a:xfrm>
            <a:off x="457200" y="5274840"/>
            <a:ext cx="10524564" cy="1198880"/>
          </a:xfrm>
          <a:prstGeom prst="rect">
            <a:avLst/>
          </a:prstGeom>
          <a:noFill/>
        </p:spPr>
        <p:txBody>
          <a:bodyPr wrap="square" rtlCol="0">
            <a:spAutoFit/>
          </a:bodyPr>
          <a:lstStyle/>
          <a:p>
            <a:pPr marL="285750" indent="-285750">
              <a:buClr>
                <a:srgbClr val="ED7D31"/>
              </a:buClr>
              <a:buFont typeface="Wingdings" panose="05000000000000000000" charset="0"/>
              <a:buChar char="¢"/>
            </a:pPr>
            <a:r>
              <a:rPr lang="en-IN" dirty="0">
                <a:latin typeface="Cambria" panose="02040503050406030204" charset="0"/>
                <a:cs typeface="Cambria" panose="02040503050406030204" charset="0"/>
              </a:rPr>
              <a:t>The Top performing companies are with the highest sales are Maruti Suzuki, Hyundai, Ford, Nissan, Honda, Mahindra &amp; Mahindra, Nissan etc…</a:t>
            </a:r>
            <a:endParaRPr lang="en-IN" dirty="0">
              <a:latin typeface="Cambria" panose="02040503050406030204" charset="0"/>
              <a:cs typeface="Cambria" panose="02040503050406030204" charset="0"/>
            </a:endParaRPr>
          </a:p>
          <a:p>
            <a:pPr marL="285750" indent="-285750">
              <a:buClr>
                <a:srgbClr val="ED7D31"/>
              </a:buClr>
              <a:buFont typeface="Wingdings" panose="05000000000000000000" charset="0"/>
              <a:buChar char="¢"/>
            </a:pPr>
            <a:endParaRPr lang="en-IN" dirty="0">
              <a:latin typeface="Cambria" panose="02040503050406030204" charset="0"/>
              <a:cs typeface="Cambria" panose="02040503050406030204" charset="0"/>
            </a:endParaRPr>
          </a:p>
          <a:p>
            <a:pPr marL="285750" indent="-285750">
              <a:buClr>
                <a:srgbClr val="ED7D31"/>
              </a:buClr>
              <a:buFont typeface="Wingdings" panose="05000000000000000000" charset="0"/>
              <a:buChar char="¢"/>
            </a:pPr>
            <a:r>
              <a:rPr lang="en-IN" dirty="0">
                <a:latin typeface="Cambria" panose="02040503050406030204" charset="0"/>
                <a:cs typeface="Cambria" panose="02040503050406030204" charset="0"/>
              </a:rPr>
              <a:t>These companies have the highest number of average sales and Annual sales.</a:t>
            </a:r>
            <a:endParaRPr lang="en-IN" dirty="0">
              <a:latin typeface="Cambria" panose="02040503050406030204" charset="0"/>
              <a:cs typeface="Cambria" panose="02040503050406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038" y="206205"/>
            <a:ext cx="11374585" cy="645160"/>
          </a:xfrm>
          <a:prstGeom prst="rect">
            <a:avLst/>
          </a:prstGeom>
          <a:noFill/>
        </p:spPr>
        <p:txBody>
          <a:bodyPr wrap="square" lIns="91440" tIns="45720" rIns="91440" bIns="45720">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Data Analysis: Top 7 best Performing companies</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cxnSp>
        <p:nvCxnSpPr>
          <p:cNvPr id="4" name="Straight Connector 3"/>
          <p:cNvCxnSpPr/>
          <p:nvPr/>
        </p:nvCxnSpPr>
        <p:spPr>
          <a:xfrm>
            <a:off x="268941" y="1030941"/>
            <a:ext cx="11779624"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5038" y="1147792"/>
            <a:ext cx="11374585" cy="4000459"/>
          </a:xfrm>
          <a:prstGeom prst="rect">
            <a:avLst/>
          </a:prstGeom>
        </p:spPr>
      </p:pic>
      <p:sp>
        <p:nvSpPr>
          <p:cNvPr id="6" name="TextBox 5"/>
          <p:cNvSpPr txBox="1"/>
          <p:nvPr/>
        </p:nvSpPr>
        <p:spPr>
          <a:xfrm>
            <a:off x="932329" y="5468471"/>
            <a:ext cx="10650071" cy="1198880"/>
          </a:xfrm>
          <a:prstGeom prst="rect">
            <a:avLst/>
          </a:prstGeom>
          <a:noFill/>
        </p:spPr>
        <p:txBody>
          <a:bodyPr wrap="square" rtlCol="0">
            <a:spAutoFit/>
          </a:bodyPr>
          <a:lstStyle/>
          <a:p>
            <a:pPr marL="285750" indent="-285750">
              <a:buClr>
                <a:srgbClr val="ED7D31"/>
              </a:buClr>
              <a:buFont typeface="Wingdings" panose="05000000000000000000" charset="0"/>
              <a:buChar char="¢"/>
            </a:pPr>
            <a:r>
              <a:rPr lang="en-IN" dirty="0"/>
              <a:t>Identified the top best performing companies with highest number of sales.</a:t>
            </a:r>
            <a:endParaRPr lang="en-IN" dirty="0"/>
          </a:p>
          <a:p>
            <a:pPr marL="285750" indent="-285750">
              <a:buClr>
                <a:srgbClr val="ED7D31"/>
              </a:buClr>
              <a:buFont typeface="Wingdings" panose="05000000000000000000" charset="0"/>
              <a:buChar char="¢"/>
            </a:pPr>
            <a:endParaRPr lang="en-IN" dirty="0"/>
          </a:p>
          <a:p>
            <a:pPr marL="285750" indent="-285750">
              <a:buClr>
                <a:srgbClr val="ED7D31"/>
              </a:buClr>
              <a:buFont typeface="Wingdings" panose="05000000000000000000" charset="0"/>
              <a:buChar char="¢"/>
            </a:pPr>
            <a:r>
              <a:rPr lang="en-IN" dirty="0"/>
              <a:t>The top company was Maruti Suzuki with a total sales of over </a:t>
            </a:r>
            <a:r>
              <a:rPr lang="en-IN" b="1" dirty="0">
                <a:highlight>
                  <a:srgbClr val="FFFF00"/>
                </a:highlight>
              </a:rPr>
              <a:t>10M</a:t>
            </a:r>
            <a:r>
              <a:rPr lang="en-IN" dirty="0"/>
              <a:t> car sales which is nearly double the amount sales compared to the second best performer Hyundai with total sales above</a:t>
            </a:r>
            <a:r>
              <a:rPr lang="en-IN" b="1" dirty="0"/>
              <a:t> </a:t>
            </a:r>
            <a:r>
              <a:rPr lang="en-IN" b="1" dirty="0">
                <a:highlight>
                  <a:srgbClr val="FFFF00"/>
                </a:highlight>
              </a:rPr>
              <a:t>4M</a:t>
            </a:r>
            <a:r>
              <a:rPr lang="en-IN" b="1" dirty="0"/>
              <a:t> </a:t>
            </a:r>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435" y="224120"/>
            <a:ext cx="11716871" cy="1198880"/>
          </a:xfrm>
          <a:prstGeom prst="rect">
            <a:avLst/>
          </a:prstGeom>
          <a:noFill/>
        </p:spPr>
        <p:txBody>
          <a:bodyPr wrap="square" lIns="91440" tIns="45720" rIns="91440" bIns="45720">
            <a:spAutoFit/>
          </a:bodyPr>
          <a:lstStyle/>
          <a:p>
            <a:pPr algn="ctr"/>
            <a:r>
              <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rPr>
              <a:t>Data Analysis Best performer drill down:</a:t>
            </a: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a:p>
            <a:pPr algn="ctr"/>
            <a:endParaRPr lang="en-US" sz="3600" b="0" cap="none" spc="0" dirty="0">
              <a:ln w="0"/>
              <a:solidFill>
                <a:srgbClr val="FFC000"/>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cxnSp>
        <p:nvCxnSpPr>
          <p:cNvPr id="4" name="Straight Connector 3"/>
          <p:cNvCxnSpPr/>
          <p:nvPr/>
        </p:nvCxnSpPr>
        <p:spPr>
          <a:xfrm>
            <a:off x="268941" y="1030941"/>
            <a:ext cx="11779624"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058" y="1030941"/>
            <a:ext cx="11967883" cy="4536141"/>
          </a:xfrm>
          <a:prstGeom prst="rect">
            <a:avLst/>
          </a:prstGeom>
        </p:spPr>
      </p:pic>
      <p:sp>
        <p:nvSpPr>
          <p:cNvPr id="6" name="TextBox 5"/>
          <p:cNvSpPr txBox="1"/>
          <p:nvPr/>
        </p:nvSpPr>
        <p:spPr>
          <a:xfrm>
            <a:off x="627529" y="5961529"/>
            <a:ext cx="11232777" cy="645160"/>
          </a:xfrm>
          <a:prstGeom prst="rect">
            <a:avLst/>
          </a:prstGeom>
          <a:noFill/>
        </p:spPr>
        <p:txBody>
          <a:bodyPr wrap="square" rtlCol="0">
            <a:spAutoFit/>
          </a:bodyPr>
          <a:lstStyle/>
          <a:p>
            <a:pPr indent="0">
              <a:buFont typeface="Arial" panose="020B0604020202020204" pitchFamily="34" charset="0"/>
              <a:buNone/>
            </a:pPr>
            <a:r>
              <a:rPr lang="en-IN" dirty="0">
                <a:latin typeface="Cambria" panose="02040503050406030204" charset="0"/>
                <a:cs typeface="Cambria" panose="02040503050406030204" charset="0"/>
              </a:rPr>
              <a:t>Most of the best performers have high “Domestic Sales” which makes them as the best performing companies due to the high demand and high purchase of vehicles in Domestic market place</a:t>
            </a:r>
            <a:endParaRPr lang="en-IN" dirty="0">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4463</Words>
  <Application>WPS Presentation</Application>
  <PresentationFormat>Widescreen</PresentationFormat>
  <Paragraphs>135</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Söhne</vt:lpstr>
      <vt:lpstr>Segoe Print</vt:lpstr>
      <vt:lpstr>Calibri</vt:lpstr>
      <vt:lpstr>Microsoft YaHei</vt:lpstr>
      <vt:lpstr>Arial Unicode MS</vt:lpstr>
      <vt:lpstr>Calibri Light</vt:lpstr>
      <vt:lpstr>Cambria</vt:lpstr>
      <vt:lpstr>Wingdings</vt:lpstr>
      <vt:lpstr>Ink Free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jayaprakash K</dc:creator>
  <cp:lastModifiedBy>Ruban Shanmugam</cp:lastModifiedBy>
  <cp:revision>4</cp:revision>
  <dcterms:created xsi:type="dcterms:W3CDTF">2023-12-17T15:07:00Z</dcterms:created>
  <dcterms:modified xsi:type="dcterms:W3CDTF">2024-11-20T04:58:32Z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FC33C2195E004B5BA92964D3397E2DB8_12</vt:lpwstr>
  </property>
  <property fmtid="{D5CDD505-2E9C-101B-9397-08002B2CF9AE}" pid="3" name="KSOProductBuildVer">
    <vt:lpwstr>1033-12.2.0.18911</vt:lpwstr>
  </property>
</Properties>
</file>