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  <p:sldMasterId id="2147483677" r:id="rId6"/>
    <p:sldMasterId id="214748367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1F5928-4DA8-4F69-AC0D-88AE9AF98228}">
  <a:tblStyle styleId="{3F1F5928-4DA8-4F69-AC0D-88AE9AF982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Light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90fca170b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190fca170b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90fca170b_0_5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190fca170b_0_5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027821de3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32027821de3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027821de3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2027821de3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027821de3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2027821de3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90fca170b_0_3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190fca170b_0_3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90fca170b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190fca170b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90fca170b_0_5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190fca170b_0_5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027821d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027821d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027821de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027821de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027821de3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027821de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027821de3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027821de3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027821de3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027821de3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90fca170b_0_6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190fca170b_0_6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84" y="4407477"/>
            <a:ext cx="1832778" cy="4963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polygon&#10;&#10;Description automatically generated" id="52" name="Google Shape;52;p13"/>
          <p:cNvPicPr preferRelativeResize="0"/>
          <p:nvPr/>
        </p:nvPicPr>
        <p:blipFill rotWithShape="1">
          <a:blip r:embed="rId3">
            <a:alphaModFix/>
          </a:blip>
          <a:srcRect b="2613" l="0" r="0" t="1316"/>
          <a:stretch/>
        </p:blipFill>
        <p:spPr>
          <a:xfrm>
            <a:off x="3973024" y="0"/>
            <a:ext cx="5097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306472" y="1457366"/>
            <a:ext cx="39207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4100"/>
              <a:buFont typeface="Roboto"/>
              <a:buNone/>
              <a:defRPr b="1" i="0" sz="4100" cap="none">
                <a:solidFill>
                  <a:srgbClr val="F2CD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05991" y="2749435"/>
            <a:ext cx="39207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bg>
      <p:bgPr>
        <a:solidFill>
          <a:schemeClr val="dk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84" y="4407477"/>
            <a:ext cx="1832778" cy="4963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polygon&#10;&#10;Description automatically generated" id="63" name="Google Shape;63;p15"/>
          <p:cNvPicPr preferRelativeResize="0"/>
          <p:nvPr/>
        </p:nvPicPr>
        <p:blipFill rotWithShape="1">
          <a:blip r:embed="rId3">
            <a:alphaModFix/>
          </a:blip>
          <a:srcRect b="2613" l="0" r="0" t="1316"/>
          <a:stretch/>
        </p:blipFill>
        <p:spPr>
          <a:xfrm>
            <a:off x="3973024" y="0"/>
            <a:ext cx="5097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type="title"/>
          </p:nvPr>
        </p:nvSpPr>
        <p:spPr>
          <a:xfrm>
            <a:off x="306472" y="1457366"/>
            <a:ext cx="39207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4100"/>
              <a:buFont typeface="Roboto"/>
              <a:buNone/>
              <a:defRPr b="1" i="0" sz="4100" cap="none">
                <a:solidFill>
                  <a:srgbClr val="F2CD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05991" y="2749435"/>
            <a:ext cx="39207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polygon&#10;&#10;Description automatically generated" id="67" name="Google Shape;67;p16"/>
          <p:cNvPicPr preferRelativeResize="0"/>
          <p:nvPr/>
        </p:nvPicPr>
        <p:blipFill rotWithShape="1">
          <a:blip r:embed="rId2">
            <a:alphaModFix/>
          </a:blip>
          <a:srcRect b="2613" l="0" r="78139" t="1316"/>
          <a:stretch/>
        </p:blipFill>
        <p:spPr>
          <a:xfrm>
            <a:off x="8036102" y="0"/>
            <a:ext cx="111436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92944" y="805694"/>
            <a:ext cx="79050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4100"/>
              <a:buNone/>
              <a:defRPr b="1" i="0" sz="4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1735358" y="4767263"/>
            <a:ext cx="136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315266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621007" y="4767263"/>
            <a:ext cx="222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292894" y="1755641"/>
            <a:ext cx="79050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21" y="4716508"/>
            <a:ext cx="1289304" cy="34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1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mise 1">
  <p:cSld name="Promise 1">
    <p:bg>
      <p:bgPr>
        <a:solidFill>
          <a:schemeClr val="dk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5510" y="4407477"/>
            <a:ext cx="1832778" cy="4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type="title"/>
          </p:nvPr>
        </p:nvSpPr>
        <p:spPr>
          <a:xfrm>
            <a:off x="238990" y="1949378"/>
            <a:ext cx="8637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6700"/>
              <a:buFont typeface="Roboto"/>
              <a:buNone/>
              <a:defRPr b="1" i="0" sz="6700">
                <a:solidFill>
                  <a:srgbClr val="F2CD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1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mise 2">
  <p:cSld name="Promise 2"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5510" y="4407477"/>
            <a:ext cx="1832778" cy="4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/>
          <p:nvPr>
            <p:ph type="title"/>
          </p:nvPr>
        </p:nvSpPr>
        <p:spPr>
          <a:xfrm>
            <a:off x="238990" y="1972757"/>
            <a:ext cx="6852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5400"/>
              <a:buFont typeface="Roboto"/>
              <a:buNone/>
              <a:defRPr b="1" i="0" sz="5400">
                <a:solidFill>
                  <a:srgbClr val="F2CD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13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>
  <p:cSld name="Content 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/>
          <p:nvPr/>
        </p:nvSpPr>
        <p:spPr>
          <a:xfrm>
            <a:off x="0" y="0"/>
            <a:ext cx="9144000" cy="1114500"/>
          </a:xfrm>
          <a:prstGeom prst="rect">
            <a:avLst/>
          </a:prstGeom>
          <a:solidFill>
            <a:srgbClr val="F2CD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0"/>
          <p:cNvSpPr txBox="1"/>
          <p:nvPr>
            <p:ph type="title"/>
          </p:nvPr>
        </p:nvSpPr>
        <p:spPr>
          <a:xfrm>
            <a:off x="292943" y="273844"/>
            <a:ext cx="7127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292894" y="1473994"/>
            <a:ext cx="8558100" cy="3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1735358" y="4767263"/>
            <a:ext cx="136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3315266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6621007" y="4767263"/>
            <a:ext cx="222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943" y="4716508"/>
            <a:ext cx="1278756" cy="34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">
  <p:cSld name="Content 2"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polygon&#10;&#10;Description automatically generated" id="95" name="Google Shape;95;p21"/>
          <p:cNvPicPr preferRelativeResize="0"/>
          <p:nvPr/>
        </p:nvPicPr>
        <p:blipFill rotWithShape="1">
          <a:blip r:embed="rId2">
            <a:alphaModFix/>
          </a:blip>
          <a:srcRect b="2613" l="0" r="78139" t="1316"/>
          <a:stretch/>
        </p:blipFill>
        <p:spPr>
          <a:xfrm>
            <a:off x="8036102" y="0"/>
            <a:ext cx="111436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292894" y="1473993"/>
            <a:ext cx="7877700" cy="3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1735358" y="4767263"/>
            <a:ext cx="136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3315266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6621007" y="4767263"/>
            <a:ext cx="222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943" y="4716508"/>
            <a:ext cx="1278756" cy="34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4">
  <p:cSld name="Content 4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292894" y="1473994"/>
            <a:ext cx="8558100" cy="3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type="title"/>
          </p:nvPr>
        </p:nvSpPr>
        <p:spPr>
          <a:xfrm>
            <a:off x="263615" y="417432"/>
            <a:ext cx="85875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b="1" i="0" sz="4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1735358" y="4767263"/>
            <a:ext cx="136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3315266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6621007" y="4767263"/>
            <a:ext cx="222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943" y="4716508"/>
            <a:ext cx="1278756" cy="34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5">
  <p:cSld name="Content 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0" y="0"/>
            <a:ext cx="9144000" cy="1114500"/>
          </a:xfrm>
          <a:prstGeom prst="rect">
            <a:avLst/>
          </a:prstGeom>
          <a:solidFill>
            <a:srgbClr val="275D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3"/>
          <p:cNvSpPr txBox="1"/>
          <p:nvPr>
            <p:ph type="title"/>
          </p:nvPr>
        </p:nvSpPr>
        <p:spPr>
          <a:xfrm>
            <a:off x="263615" y="417432"/>
            <a:ext cx="85875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1" i="0" sz="4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292894" y="1473994"/>
            <a:ext cx="8558100" cy="3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1735358" y="4767263"/>
            <a:ext cx="136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3315266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6621007" y="4767263"/>
            <a:ext cx="222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943" y="4716508"/>
            <a:ext cx="1278756" cy="34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1">
  <p:cSld name="End Slide 1">
    <p:bg>
      <p:bgPr>
        <a:solidFill>
          <a:schemeClr val="l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97784" y="4430103"/>
            <a:ext cx="1805724" cy="48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13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bg>
      <p:bgPr>
        <a:solidFill>
          <a:schemeClr val="dk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84" y="4407477"/>
            <a:ext cx="1832778" cy="4963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polygon&#10;&#10;Description automatically generated" id="120" name="Google Shape;120;p25"/>
          <p:cNvPicPr preferRelativeResize="0"/>
          <p:nvPr/>
        </p:nvPicPr>
        <p:blipFill rotWithShape="1">
          <a:blip r:embed="rId3">
            <a:alphaModFix/>
          </a:blip>
          <a:srcRect b="2613" l="0" r="0" t="1316"/>
          <a:stretch/>
        </p:blipFill>
        <p:spPr>
          <a:xfrm>
            <a:off x="3973024" y="0"/>
            <a:ext cx="5097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>
            <p:ph type="title"/>
          </p:nvPr>
        </p:nvSpPr>
        <p:spPr>
          <a:xfrm>
            <a:off x="306472" y="1457366"/>
            <a:ext cx="39207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4100"/>
              <a:buFont typeface="Roboto"/>
              <a:buNone/>
              <a:defRPr b="1" i="0" sz="4100" cap="none">
                <a:solidFill>
                  <a:srgbClr val="F2CD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05991" y="2749435"/>
            <a:ext cx="39207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bg>
      <p:bgPr>
        <a:solidFill>
          <a:schemeClr val="dk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polygon&#10;&#10;Description automatically generated" id="124" name="Google Shape;124;p26"/>
          <p:cNvPicPr preferRelativeResize="0"/>
          <p:nvPr/>
        </p:nvPicPr>
        <p:blipFill rotWithShape="1">
          <a:blip r:embed="rId2">
            <a:alphaModFix/>
          </a:blip>
          <a:srcRect b="2613" l="0" r="78139" t="1316"/>
          <a:stretch/>
        </p:blipFill>
        <p:spPr>
          <a:xfrm>
            <a:off x="8036102" y="0"/>
            <a:ext cx="111436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292944" y="805694"/>
            <a:ext cx="79050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4100"/>
              <a:buNone/>
              <a:defRPr b="1" i="0" sz="4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0" type="dt"/>
          </p:nvPr>
        </p:nvSpPr>
        <p:spPr>
          <a:xfrm>
            <a:off x="1735358" y="4767263"/>
            <a:ext cx="136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1" type="ftr"/>
          </p:nvPr>
        </p:nvSpPr>
        <p:spPr>
          <a:xfrm>
            <a:off x="3315266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6621007" y="4767263"/>
            <a:ext cx="222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292894" y="1755641"/>
            <a:ext cx="79050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30" name="Google Shape;1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21" y="4716508"/>
            <a:ext cx="1289304" cy="34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13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1">
  <p:cSld name="Chart 1">
    <p:bg>
      <p:bgPr>
        <a:solidFill>
          <a:schemeClr val="dk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polygon&#10;&#10;Description automatically generated" id="132" name="Google Shape;132;p27"/>
          <p:cNvPicPr preferRelativeResize="0"/>
          <p:nvPr/>
        </p:nvPicPr>
        <p:blipFill rotWithShape="1">
          <a:blip r:embed="rId2">
            <a:alphaModFix/>
          </a:blip>
          <a:srcRect b="2613" l="0" r="78139" t="1316"/>
          <a:stretch/>
        </p:blipFill>
        <p:spPr>
          <a:xfrm>
            <a:off x="8036102" y="0"/>
            <a:ext cx="111436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/>
          <p:nvPr>
            <p:ph idx="2" type="chart"/>
          </p:nvPr>
        </p:nvSpPr>
        <p:spPr>
          <a:xfrm>
            <a:off x="292944" y="1007459"/>
            <a:ext cx="7905000" cy="3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292944" y="374198"/>
            <a:ext cx="7905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>
                <a:solidFill>
                  <a:schemeClr val="lt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0" type="dt"/>
          </p:nvPr>
        </p:nvSpPr>
        <p:spPr>
          <a:xfrm>
            <a:off x="1735358" y="4767263"/>
            <a:ext cx="136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1" type="ftr"/>
          </p:nvPr>
        </p:nvSpPr>
        <p:spPr>
          <a:xfrm>
            <a:off x="3315266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6621007" y="4767263"/>
            <a:ext cx="222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>
            <p:ph idx="3" type="body"/>
          </p:nvPr>
        </p:nvSpPr>
        <p:spPr>
          <a:xfrm>
            <a:off x="292894" y="4266010"/>
            <a:ext cx="85584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b="0" i="0" sz="9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39" name="Google Shape;1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21" y="4716508"/>
            <a:ext cx="1289304" cy="34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13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2">
  <p:cSld name="Chart 2">
    <p:bg>
      <p:bgPr>
        <a:solidFill>
          <a:schemeClr val="l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polygon&#10;&#10;Description automatically generated" id="141" name="Google Shape;141;p28"/>
          <p:cNvPicPr preferRelativeResize="0"/>
          <p:nvPr/>
        </p:nvPicPr>
        <p:blipFill rotWithShape="1">
          <a:blip r:embed="rId2">
            <a:alphaModFix/>
          </a:blip>
          <a:srcRect b="2613" l="0" r="78139" t="1316"/>
          <a:stretch/>
        </p:blipFill>
        <p:spPr>
          <a:xfrm>
            <a:off x="8036102" y="0"/>
            <a:ext cx="111436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/>
          <p:nvPr>
            <p:ph idx="2" type="chart"/>
          </p:nvPr>
        </p:nvSpPr>
        <p:spPr>
          <a:xfrm>
            <a:off x="292943" y="1007459"/>
            <a:ext cx="7914000" cy="3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292943" y="374198"/>
            <a:ext cx="7914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b="1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3" type="body"/>
          </p:nvPr>
        </p:nvSpPr>
        <p:spPr>
          <a:xfrm>
            <a:off x="292894" y="4266010"/>
            <a:ext cx="85584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0" type="dt"/>
          </p:nvPr>
        </p:nvSpPr>
        <p:spPr>
          <a:xfrm>
            <a:off x="1735358" y="4767263"/>
            <a:ext cx="136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1" type="ftr"/>
          </p:nvPr>
        </p:nvSpPr>
        <p:spPr>
          <a:xfrm>
            <a:off x="3315266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2" type="sldNum"/>
          </p:nvPr>
        </p:nvSpPr>
        <p:spPr>
          <a:xfrm>
            <a:off x="6621007" y="4767263"/>
            <a:ext cx="222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943" y="4716508"/>
            <a:ext cx="1278756" cy="34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13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 3">
  <p:cSld name="Picture with Caption 3">
    <p:bg>
      <p:bgPr>
        <a:solidFill>
          <a:schemeClr val="dk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polygon&#10;&#10;Description automatically generated" id="150" name="Google Shape;150;p29"/>
          <p:cNvPicPr preferRelativeResize="0"/>
          <p:nvPr/>
        </p:nvPicPr>
        <p:blipFill rotWithShape="1">
          <a:blip r:embed="rId2">
            <a:alphaModFix/>
          </a:blip>
          <a:srcRect b="2613" l="0" r="78139" t="1316"/>
          <a:stretch/>
        </p:blipFill>
        <p:spPr>
          <a:xfrm>
            <a:off x="8036102" y="0"/>
            <a:ext cx="111436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/>
          <p:nvPr>
            <p:ph idx="2" type="pic"/>
          </p:nvPr>
        </p:nvSpPr>
        <p:spPr>
          <a:xfrm>
            <a:off x="286821" y="1206103"/>
            <a:ext cx="2668200" cy="24957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315266" y="1206103"/>
            <a:ext cx="47208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i="0" sz="2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0" type="dt"/>
          </p:nvPr>
        </p:nvSpPr>
        <p:spPr>
          <a:xfrm>
            <a:off x="1735358" y="4767263"/>
            <a:ext cx="136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1" type="ftr"/>
          </p:nvPr>
        </p:nvSpPr>
        <p:spPr>
          <a:xfrm>
            <a:off x="3315266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6621007" y="4767263"/>
            <a:ext cx="222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21" y="4716508"/>
            <a:ext cx="1289304" cy="34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13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mise 1">
  <p:cSld name="Promise 1">
    <p:bg>
      <p:bgPr>
        <a:solidFill>
          <a:schemeClr val="dk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5510" y="4407477"/>
            <a:ext cx="1832778" cy="4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>
            <p:ph type="title"/>
          </p:nvPr>
        </p:nvSpPr>
        <p:spPr>
          <a:xfrm>
            <a:off x="238990" y="1949378"/>
            <a:ext cx="8637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6700"/>
              <a:buFont typeface="Roboto"/>
              <a:buNone/>
              <a:defRPr b="1" i="0" sz="6700">
                <a:solidFill>
                  <a:srgbClr val="F2CD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13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mise 2">
  <p:cSld name="Promise 2"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5510" y="4407477"/>
            <a:ext cx="1832778" cy="4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>
            <p:ph type="title"/>
          </p:nvPr>
        </p:nvSpPr>
        <p:spPr>
          <a:xfrm>
            <a:off x="238990" y="1972757"/>
            <a:ext cx="6852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5400"/>
              <a:buFont typeface="Roboto"/>
              <a:buNone/>
              <a:defRPr b="1" i="0" sz="5400">
                <a:solidFill>
                  <a:srgbClr val="F2CD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1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292943" y="273844"/>
            <a:ext cx="8558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  <a:defRPr b="1" i="0" sz="3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292943" y="1369219"/>
            <a:ext cx="8560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1735358" y="4767263"/>
            <a:ext cx="136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315266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621007" y="4767263"/>
            <a:ext cx="222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292943" y="273844"/>
            <a:ext cx="8558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b="1" i="0" sz="3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292943" y="1369219"/>
            <a:ext cx="8560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1735358" y="4767263"/>
            <a:ext cx="136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3315266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6621007" y="4767263"/>
            <a:ext cx="222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hyperlink" Target="https://doi.org/10.48550/arXiv.2303.16634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06032" y="182629"/>
            <a:ext cx="39207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4100"/>
              <a:buFont typeface="Roboto"/>
              <a:buNone/>
            </a:pPr>
            <a:r>
              <a:rPr lang="en"/>
              <a:t>MM811 Presentation</a:t>
            </a:r>
            <a:br>
              <a:rPr lang="en"/>
            </a:b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CD00"/>
              </a:buClr>
              <a:buSzPts val="4100"/>
              <a:buFont typeface="Roboto"/>
              <a:buNone/>
            </a:pPr>
            <a:br>
              <a:rPr lang="en"/>
            </a:b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06038" y="3674597"/>
            <a:ext cx="39207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b="0" lang="en"/>
              <a:t>Raju Bhattarai, Rajapriya, Ruban Gino Singh</a:t>
            </a:r>
            <a:endParaRPr b="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sz="10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/>
        </p:nvSpPr>
        <p:spPr>
          <a:xfrm>
            <a:off x="266963" y="1709288"/>
            <a:ext cx="4139700" cy="1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Topic: </a:t>
            </a:r>
            <a:r>
              <a:rPr b="1"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Coach MO: Question Generation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1" i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Mottiv</a:t>
            </a:r>
            <a:endParaRPr b="1" i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</a:pP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#6 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</a:pPr>
            <a:r>
              <a:rPr b="1"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278334" y="362719"/>
            <a:ext cx="85875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</a:pPr>
            <a:r>
              <a:rPr lang="en" sz="3000"/>
              <a:t>Code Implementation </a:t>
            </a:r>
            <a:endParaRPr sz="3000"/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025" y="1045525"/>
            <a:ext cx="5426473" cy="390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278334" y="362719"/>
            <a:ext cx="85875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</a:pPr>
            <a:r>
              <a:rPr lang="en" sz="3000"/>
              <a:t>Results</a:t>
            </a:r>
            <a:endParaRPr sz="3000"/>
          </a:p>
        </p:txBody>
      </p:sp>
      <p:pic>
        <p:nvPicPr>
          <p:cNvPr id="234" name="Google Shape;2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950" y="1076550"/>
            <a:ext cx="5392100" cy="40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278334" y="362719"/>
            <a:ext cx="85875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</a:pPr>
            <a:r>
              <a:rPr lang="en" sz="3000"/>
              <a:t>Novelty</a:t>
            </a:r>
            <a:endParaRPr sz="3000"/>
          </a:p>
        </p:txBody>
      </p:sp>
      <p:sp>
        <p:nvSpPr>
          <p:cNvPr id="240" name="Google Shape;240;p43"/>
          <p:cNvSpPr txBox="1"/>
          <p:nvPr>
            <p:ph idx="1" type="body"/>
          </p:nvPr>
        </p:nvSpPr>
        <p:spPr>
          <a:xfrm>
            <a:off x="292950" y="1304907"/>
            <a:ext cx="8558100" cy="3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Mottiv Vs Our System</a:t>
            </a:r>
            <a:endParaRPr b="1">
              <a:solidFill>
                <a:srgbClr val="134F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43"/>
          <p:cNvGraphicFramePr/>
          <p:nvPr/>
        </p:nvGraphicFramePr>
        <p:xfrm>
          <a:off x="1494263" y="1973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{3F1F5928-4DA8-4F69-AC0D-88AE9AF98228}</a:tableStyleId>
              </a:tblPr>
              <a:tblGrid>
                <a:gridCol w="1916875"/>
                <a:gridCol w="1522000"/>
                <a:gridCol w="271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Metric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Mottiv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Our System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C4587"/>
                    </a:solidFill>
                  </a:tcPr>
                </a:tc>
              </a:tr>
              <a:tr h="43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 Generation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Few Shot + Chain-Of-</a:t>
                      </a:r>
                      <a:r>
                        <a:rPr lang="en"/>
                        <a:t>Thought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Quality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Evaluation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Batch-Based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Per-Question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Attributes Used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Attributes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title"/>
          </p:nvPr>
        </p:nvSpPr>
        <p:spPr>
          <a:xfrm>
            <a:off x="278334" y="362719"/>
            <a:ext cx="85875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</a:pPr>
            <a:r>
              <a:rPr lang="en" sz="3000"/>
              <a:t>Discussion</a:t>
            </a:r>
            <a:endParaRPr sz="3000"/>
          </a:p>
        </p:txBody>
      </p:sp>
      <p:sp>
        <p:nvSpPr>
          <p:cNvPr id="247" name="Google Shape;247;p44"/>
          <p:cNvSpPr txBox="1"/>
          <p:nvPr>
            <p:ph idx="1" type="body"/>
          </p:nvPr>
        </p:nvSpPr>
        <p:spPr>
          <a:xfrm>
            <a:off x="292950" y="1304907"/>
            <a:ext cx="8558100" cy="3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Key Contributions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Few-shot + Chain-of-Thought prompting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Enhances reasoning and quality.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85% Quality Benchmark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Sets a new standard.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Per-question evaluation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Ensures accuracy and reliability.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Impact of our project: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Higher accuracy, relevant and diverse questions.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Enriched question database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Cost savings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Reduced waiting time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idx="1" type="body"/>
          </p:nvPr>
        </p:nvSpPr>
        <p:spPr>
          <a:xfrm>
            <a:off x="3092850" y="2057644"/>
            <a:ext cx="29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4500"/>
              <a:t>Thank You</a:t>
            </a:r>
            <a:endParaRPr sz="4500"/>
          </a:p>
          <a:p>
            <a:pPr indent="0" lvl="0" marL="520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3" name="Google Shape;253;p45"/>
          <p:cNvSpPr txBox="1"/>
          <p:nvPr>
            <p:ph idx="12" type="sldNum"/>
          </p:nvPr>
        </p:nvSpPr>
        <p:spPr>
          <a:xfrm>
            <a:off x="4965755" y="3575447"/>
            <a:ext cx="1672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238239" y="54975"/>
            <a:ext cx="8792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3200"/>
              <a:t>Coach Mo : Problem Statement &amp; Challenges</a:t>
            </a:r>
            <a:endParaRPr sz="3000"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109950" y="1274675"/>
            <a:ext cx="89241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Problem Statement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/>
              <a:t>Athletes and fitness enthusiasts ask detailed, specific questions about workout plans.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They expect </a:t>
            </a:r>
            <a:r>
              <a:rPr b="1" lang="en" sz="1100"/>
              <a:t>instant, personalized answers</a:t>
            </a:r>
            <a:r>
              <a:rPr lang="en" sz="1100"/>
              <a:t> that align with their fitness goals.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b="1" lang="en" sz="1100"/>
              <a:t>Current System Limitation: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</a:pPr>
            <a:r>
              <a:rPr lang="en" sz="1100"/>
              <a:t>Relies on a pre-built database for responding to queries.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</a:pPr>
            <a:r>
              <a:rPr lang="en" sz="1100"/>
              <a:t>Provides generic responses if an answer is unavailable, causing user dissatisfaction.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Challenges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/>
              <a:t>Incomplete Database:</a:t>
            </a:r>
            <a:r>
              <a:rPr lang="en" sz="1100"/>
              <a:t>Limited scope of responses leads to </a:t>
            </a:r>
            <a:r>
              <a:rPr b="1" lang="en" sz="1100"/>
              <a:t>delays and reduced user engagement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/>
              <a:t>Scalability Issues:</a:t>
            </a:r>
            <a:r>
              <a:rPr lang="en" sz="1100"/>
              <a:t>As the user base grows, updating and maintaining the database becomes increasingly difficult.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/>
              <a:t>Personalization Gap:</a:t>
            </a:r>
            <a:r>
              <a:rPr lang="en" sz="1100"/>
              <a:t>Generic responses fail to meet </a:t>
            </a:r>
            <a:r>
              <a:rPr b="1" lang="en" sz="1100"/>
              <a:t>user expectations for tailored coaching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/>
              <a:t>User Retention Risk:</a:t>
            </a:r>
            <a:r>
              <a:rPr lang="en" sz="1100"/>
              <a:t>Frustration with delays or generic answers may lead users to switch to alternative platforms.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6621007" y="4767263"/>
            <a:ext cx="222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278334" y="362719"/>
            <a:ext cx="85875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</a:pPr>
            <a:r>
              <a:rPr lang="en" sz="3000"/>
              <a:t>Implementation</a:t>
            </a:r>
            <a:endParaRPr sz="3000"/>
          </a:p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4965755" y="3575447"/>
            <a:ext cx="1672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25" y="1192475"/>
            <a:ext cx="7729225" cy="34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63818" y="40969"/>
            <a:ext cx="71271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Prompting Techniques</a:t>
            </a:r>
            <a:endParaRPr/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190" y="1124625"/>
            <a:ext cx="3510812" cy="37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/>
        </p:nvSpPr>
        <p:spPr>
          <a:xfrm>
            <a:off x="87325" y="1200600"/>
            <a:ext cx="64002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Prompting Techniques Overview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Zero-shot Prompting: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Simple task description; generated questions were generic and lacked depth.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Few-shot Prompting: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Examples improved relevance but lacked reasoning depth.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Chain-of-Thought Prompting: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Enhanced logical structure; occasionally verbose or redundant.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 (Reasoning + Acting):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Combined reasoning with action; promising but computationally expensive.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Selected Approach: Few-shot + Chain-of-Thought Combination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Tailored questions align with workout context.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Effectively addresses user-specific goals.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Hybrid Prompting Technique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provides the best balance for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high-quality, contextual question generation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making it the most effective methodology for Coach Mo.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467775" y="301275"/>
            <a:ext cx="8215800" cy="525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70"/>
              <a:t>Introduction to G-Eval Metrics by DeepEval Framework</a:t>
            </a:r>
            <a:endParaRPr sz="2370"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467700" y="1162075"/>
            <a:ext cx="82158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What is DeepEval?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To evaluate large language models (LLMs) and generative AI systems.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Includes a set of metrics designed to measure the performance of these systems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Focus on G-Eval Metrics: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Core components of DeepEval.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In-depth assessment of model-generated content.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Focuses on natural language understanding, coherence, relevance, and factuality.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Uses of G-Eval?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Provides robust evaluation for AI and LLMs.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Identifying strengths and weaknesses of the generated content.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Ensures alignment with real-world use cases.</a:t>
            </a:r>
            <a:endParaRPr b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467775" y="301275"/>
            <a:ext cx="8215800" cy="525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70"/>
              <a:t>Key Features of G-Eval Metrics</a:t>
            </a:r>
            <a:endParaRPr sz="2370"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467775" y="1271075"/>
            <a:ext cx="8215800" cy="3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Quality of Generated Content: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Assesses the fluency, grammar, and readability of the output.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Relevance &amp; Coherence: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Measures how relevant and contextually appropriate the responses are to the given input.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Evaluates logical flow and consistency within the generated text.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Factual Accuracy: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Assesses the factuality of the model's response.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Compares the output against reliable data sources.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Diversity &amp; Creativity: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Measures the level of diversity in the output to avoid repetitive and predictable responses.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Encourages creativity without sacrificing relevance.</a:t>
            </a:r>
            <a:endParaRPr b="1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467775" y="301275"/>
            <a:ext cx="8215800" cy="525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70"/>
              <a:t>Why Use G-Eval for This Evaluation?</a:t>
            </a:r>
            <a:endParaRPr sz="2370"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467775" y="1251275"/>
            <a:ext cx="8215800" cy="3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Comprehensive Evaluation: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Multi-dimensional approach to assessing the accuracy and quality of generated questions.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Evaluates not just grammar and syntax but also factual correctness, relevance, and alignment.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Customization for Specific Use Cases: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Evaluate specific metrics like correctness and relevance tailored to a particular use case.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Improving Model Performance: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Helps in pinpointing areas of improvement for the AI system.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Objective and Automated Evaluation: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Offers an automated way to evaluate AI-generated questions without requiring manual input, providing a more consistent and scalable approach to evaluation.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Scoring mechanism in the code allows for consistent grading of generated content.</a:t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467775" y="301275"/>
            <a:ext cx="8215800" cy="525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70"/>
              <a:t>G-Eval Compared to other Metrices</a:t>
            </a:r>
            <a:endParaRPr sz="2370"/>
          </a:p>
        </p:txBody>
      </p:sp>
      <p:pic>
        <p:nvPicPr>
          <p:cNvPr id="214" name="Google Shape;2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25" y="1240800"/>
            <a:ext cx="7005824" cy="324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9"/>
          <p:cNvSpPr txBox="1"/>
          <p:nvPr/>
        </p:nvSpPr>
        <p:spPr>
          <a:xfrm>
            <a:off x="815025" y="4483450"/>
            <a:ext cx="75213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Yang Liu, Dan Iter, Yichong Xu, Shuohang Wang, Ruochen Xu, &amp; Chenguang Zhu. (2023). G-Eval: NLG Evaluation using GPT-4 with Better Human Alignment.</a:t>
            </a:r>
            <a:endParaRPr i="1"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278334" y="362719"/>
            <a:ext cx="85875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</a:pPr>
            <a:r>
              <a:rPr lang="en" sz="3000"/>
              <a:t>Workout Data</a:t>
            </a:r>
            <a:endParaRPr sz="3000"/>
          </a:p>
        </p:txBody>
      </p:sp>
      <p:sp>
        <p:nvSpPr>
          <p:cNvPr id="221" name="Google Shape;221;p40"/>
          <p:cNvSpPr txBox="1"/>
          <p:nvPr>
            <p:ph idx="12" type="sldNum"/>
          </p:nvPr>
        </p:nvSpPr>
        <p:spPr>
          <a:xfrm>
            <a:off x="4965755" y="3575447"/>
            <a:ext cx="1672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50" y="827150"/>
            <a:ext cx="8180626" cy="40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UA Palette">
      <a:dk1>
        <a:srgbClr val="000000"/>
      </a:dk1>
      <a:lt1>
        <a:srgbClr val="FFFFFF"/>
      </a:lt1>
      <a:dk2>
        <a:srgbClr val="275D37"/>
      </a:dk2>
      <a:lt2>
        <a:srgbClr val="F1CC00"/>
      </a:lt2>
      <a:accent1>
        <a:srgbClr val="F68D2E"/>
      </a:accent1>
      <a:accent2>
        <a:srgbClr val="E56954"/>
      </a:accent2>
      <a:accent3>
        <a:srgbClr val="C86BA8"/>
      </a:accent3>
      <a:accent4>
        <a:srgbClr val="007933"/>
      </a:accent4>
      <a:accent5>
        <a:srgbClr val="6CC249"/>
      </a:accent5>
      <a:accent6>
        <a:srgbClr val="6BBBAE"/>
      </a:accent6>
      <a:hlink>
        <a:srgbClr val="7BA3DB"/>
      </a:hlink>
      <a:folHlink>
        <a:srgbClr val="FFB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UA Palette">
      <a:dk1>
        <a:srgbClr val="000000"/>
      </a:dk1>
      <a:lt1>
        <a:srgbClr val="FFFFFF"/>
      </a:lt1>
      <a:dk2>
        <a:srgbClr val="275D37"/>
      </a:dk2>
      <a:lt2>
        <a:srgbClr val="F1CC00"/>
      </a:lt2>
      <a:accent1>
        <a:srgbClr val="F68D2E"/>
      </a:accent1>
      <a:accent2>
        <a:srgbClr val="E56954"/>
      </a:accent2>
      <a:accent3>
        <a:srgbClr val="C86BA8"/>
      </a:accent3>
      <a:accent4>
        <a:srgbClr val="007933"/>
      </a:accent4>
      <a:accent5>
        <a:srgbClr val="6CC249"/>
      </a:accent5>
      <a:accent6>
        <a:srgbClr val="6BBBAE"/>
      </a:accent6>
      <a:hlink>
        <a:srgbClr val="7BA3DB"/>
      </a:hlink>
      <a:folHlink>
        <a:srgbClr val="FFB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