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3.jpg" ContentType="image/jpeg"/>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8" r:id="rId12"/>
    <p:sldId id="265" r:id="rId13"/>
    <p:sldId id="267"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2022800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7/19/2023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7/19/2023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7/19/2023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7/19/2023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7/19/2023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7/19/2023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7/19/2023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7/19/2023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7/19/2023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7/19/2023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7/19/2023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7/19/2023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lab.research.google.com/drive/1n-Bz4GAnqbABOd8TyqrUe5oDABMTtZtJ#scrollTo=SGxHuGJsCug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188867"/>
            <a:ext cx="10993549" cy="1475013"/>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24630" y="2096135"/>
            <a:ext cx="6545473" cy="3311466"/>
          </a:xfrm>
        </p:spPr>
        <p:txBody>
          <a:bodyPr>
            <a:normAutofit/>
          </a:bodyPr>
          <a:lstStyle/>
          <a:p>
            <a:r>
              <a:rPr lang="en-GB" dirty="0">
                <a:latin typeface="Times New Roman" panose="02020603050405020304" pitchFamily="18" charset="0"/>
                <a:cs typeface="Times New Roman" panose="02020603050405020304" pitchFamily="18" charset="0"/>
              </a:rPr>
              <a:t>Name             				:  </a:t>
            </a:r>
            <a:r>
              <a:rPr lang="en-GB" dirty="0" err="1">
                <a:solidFill>
                  <a:schemeClr val="tx1"/>
                </a:solidFill>
                <a:latin typeface="Times New Roman" panose="02020603050405020304" pitchFamily="18" charset="0"/>
                <a:cs typeface="Times New Roman" panose="02020603050405020304" pitchFamily="18" charset="0"/>
              </a:rPr>
              <a:t>Ruban</a:t>
            </a:r>
            <a:r>
              <a:rPr lang="en-GB" dirty="0">
                <a:solidFill>
                  <a:schemeClr val="tx1"/>
                </a:solidFill>
                <a:latin typeface="Times New Roman" panose="02020603050405020304" pitchFamily="18" charset="0"/>
                <a:cs typeface="Times New Roman" panose="02020603050405020304" pitchFamily="18" charset="0"/>
              </a:rPr>
              <a:t> </a:t>
            </a:r>
            <a:r>
              <a:rPr lang="en-GB" dirty="0" err="1">
                <a:solidFill>
                  <a:schemeClr val="tx1"/>
                </a:solidFill>
                <a:latin typeface="Times New Roman" panose="02020603050405020304" pitchFamily="18" charset="0"/>
                <a:cs typeface="Times New Roman" panose="02020603050405020304" pitchFamily="18" charset="0"/>
              </a:rPr>
              <a:t>christan</a:t>
            </a:r>
            <a:r>
              <a:rPr lang="en-GB" dirty="0">
                <a:solidFill>
                  <a:schemeClr val="tx1"/>
                </a:solidFill>
                <a:latin typeface="Times New Roman" panose="02020603050405020304" pitchFamily="18" charset="0"/>
                <a:cs typeface="Times New Roman" panose="02020603050405020304" pitchFamily="18" charset="0"/>
              </a:rPr>
              <a:t> </a:t>
            </a:r>
            <a:r>
              <a:rPr lang="en-GB" dirty="0" err="1">
                <a:solidFill>
                  <a:schemeClr val="tx1"/>
                </a:solidFill>
                <a:latin typeface="Times New Roman" panose="02020603050405020304" pitchFamily="18" charset="0"/>
                <a:cs typeface="Times New Roman" panose="02020603050405020304" pitchFamily="18" charset="0"/>
              </a:rPr>
              <a:t>pais</a:t>
            </a:r>
            <a:endParaRPr lang="en-GB" dirty="0">
              <a:solidFill>
                <a:schemeClr val="tx1"/>
              </a:solidFill>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Skill Build email ID   	:  </a:t>
            </a:r>
            <a:r>
              <a:rPr lang="en-GB" dirty="0">
                <a:solidFill>
                  <a:schemeClr val="tx1"/>
                </a:solidFill>
                <a:latin typeface="Times New Roman" panose="02020603050405020304" pitchFamily="18" charset="0"/>
                <a:cs typeface="Times New Roman" panose="02020603050405020304" pitchFamily="18" charset="0"/>
              </a:rPr>
              <a:t>rubanpais99@gmail.com</a:t>
            </a:r>
          </a:p>
          <a:p>
            <a:r>
              <a:rPr lang="en-GB" dirty="0">
                <a:latin typeface="Times New Roman" panose="02020603050405020304" pitchFamily="18" charset="0"/>
                <a:cs typeface="Times New Roman" panose="02020603050405020304" pitchFamily="18" charset="0"/>
              </a:rPr>
              <a:t>College name			:  </a:t>
            </a:r>
            <a:r>
              <a:rPr lang="en-GB" dirty="0">
                <a:solidFill>
                  <a:schemeClr val="tx1"/>
                </a:solidFill>
                <a:latin typeface="Times New Roman" panose="02020603050405020304" pitchFamily="18" charset="0"/>
                <a:cs typeface="Times New Roman" panose="02020603050405020304" pitchFamily="18" charset="0"/>
              </a:rPr>
              <a:t>ST Joseph engineering college</a:t>
            </a:r>
          </a:p>
          <a:p>
            <a:r>
              <a:rPr lang="en-GB" dirty="0">
                <a:latin typeface="Times New Roman" panose="02020603050405020304" pitchFamily="18" charset="0"/>
                <a:cs typeface="Times New Roman" panose="02020603050405020304" pitchFamily="18" charset="0"/>
              </a:rPr>
              <a:t>College state			:  </a:t>
            </a:r>
            <a:r>
              <a:rPr lang="en-GB" dirty="0" err="1">
                <a:solidFill>
                  <a:schemeClr val="tx1"/>
                </a:solidFill>
                <a:latin typeface="Times New Roman" panose="02020603050405020304" pitchFamily="18" charset="0"/>
                <a:cs typeface="Times New Roman" panose="02020603050405020304" pitchFamily="18" charset="0"/>
              </a:rPr>
              <a:t>karnataka</a:t>
            </a:r>
            <a:endParaRPr lang="en-GB" dirty="0">
              <a:solidFill>
                <a:schemeClr val="tx1"/>
              </a:solidFill>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Internship domain	         :  </a:t>
            </a:r>
            <a:r>
              <a:rPr lang="en-GB" dirty="0">
                <a:solidFill>
                  <a:schemeClr val="tx1"/>
                </a:solidFill>
                <a:latin typeface="Times New Roman" panose="02020603050405020304" pitchFamily="18" charset="0"/>
                <a:cs typeface="Times New Roman" panose="02020603050405020304" pitchFamily="18" charset="0"/>
              </a:rPr>
              <a:t>artificial Intelligence</a:t>
            </a:r>
          </a:p>
          <a:p>
            <a:r>
              <a:rPr lang="en-GB" dirty="0">
                <a:latin typeface="Times New Roman" panose="02020603050405020304" pitchFamily="18" charset="0"/>
                <a:cs typeface="Times New Roman" panose="02020603050405020304" pitchFamily="18" charset="0"/>
              </a:rPr>
              <a:t>Start date - end date	:  </a:t>
            </a:r>
            <a:r>
              <a:rPr lang="en-GB" dirty="0">
                <a:solidFill>
                  <a:schemeClr val="tx1"/>
                </a:solidFill>
                <a:latin typeface="Times New Roman" panose="02020603050405020304" pitchFamily="18" charset="0"/>
                <a:cs typeface="Times New Roman" panose="02020603050405020304" pitchFamily="18" charset="0"/>
              </a:rPr>
              <a:t>12/06/2023 – 24/07/2023</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D955F82A-D986-9C3A-22DD-AD319982C65F}"/>
              </a:ext>
            </a:extLst>
          </p:cNvPr>
          <p:cNvPicPr>
            <a:picLocks noChangeAspect="1"/>
          </p:cNvPicPr>
          <p:nvPr/>
        </p:nvPicPr>
        <p:blipFill>
          <a:blip r:embed="rId2"/>
          <a:stretch>
            <a:fillRect/>
          </a:stretch>
        </p:blipFill>
        <p:spPr>
          <a:xfrm>
            <a:off x="7070103" y="1782694"/>
            <a:ext cx="4369979" cy="2900071"/>
          </a:xfrm>
          <a:prstGeom prst="rect">
            <a:avLst/>
          </a:prstGeom>
          <a:ln>
            <a:solidFill>
              <a:schemeClr val="tx1"/>
            </a:solidFill>
          </a:ln>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5" name="Picture 4">
            <a:extLst>
              <a:ext uri="{FF2B5EF4-FFF2-40B4-BE49-F238E27FC236}">
                <a16:creationId xmlns:a16="http://schemas.microsoft.com/office/drawing/2014/main" id="{0545720A-2CAC-442F-3DD0-DD13BBADF56A}"/>
              </a:ext>
            </a:extLst>
          </p:cNvPr>
          <p:cNvPicPr>
            <a:picLocks noChangeAspect="1"/>
          </p:cNvPicPr>
          <p:nvPr/>
        </p:nvPicPr>
        <p:blipFill>
          <a:blip r:embed="rId2"/>
          <a:stretch>
            <a:fillRect/>
          </a:stretch>
        </p:blipFill>
        <p:spPr>
          <a:xfrm>
            <a:off x="2723858" y="1455249"/>
            <a:ext cx="6744284" cy="3947502"/>
          </a:xfrm>
          <a:prstGeom prst="rect">
            <a:avLst/>
          </a:prstGeom>
          <a:ln>
            <a:solidFill>
              <a:schemeClr val="tx1"/>
            </a:solidFill>
          </a:ln>
        </p:spPr>
      </p:pic>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4" name="TextBox 3">
            <a:extLst>
              <a:ext uri="{FF2B5EF4-FFF2-40B4-BE49-F238E27FC236}">
                <a16:creationId xmlns:a16="http://schemas.microsoft.com/office/drawing/2014/main" id="{4C43D208-9D6B-5464-F64B-F60507C373B5}"/>
              </a:ext>
            </a:extLst>
          </p:cNvPr>
          <p:cNvSpPr txBox="1"/>
          <p:nvPr/>
        </p:nvSpPr>
        <p:spPr>
          <a:xfrm>
            <a:off x="895546" y="1814507"/>
            <a:ext cx="9407950" cy="2585323"/>
          </a:xfrm>
          <a:prstGeom prst="rect">
            <a:avLst/>
          </a:prstGeom>
          <a:noFill/>
        </p:spPr>
        <p:txBody>
          <a:bodyPr wrap="square" rtlCol="0">
            <a:spAutoFit/>
          </a:bodyPr>
          <a:lstStyle/>
          <a:p>
            <a:r>
              <a:rPr lang="en-IN" dirty="0"/>
              <a:t>Google collab link:</a:t>
            </a:r>
          </a:p>
          <a:p>
            <a:endParaRPr lang="en-IN" dirty="0"/>
          </a:p>
          <a:p>
            <a:r>
              <a:rPr lang="en-IN" dirty="0">
                <a:solidFill>
                  <a:srgbClr val="FFC000"/>
                </a:solidFill>
                <a:hlinkClick r:id="rId2"/>
              </a:rPr>
              <a:t>https://colab.research.google.com/drive/1n-Bz4GAnqbABOd8TyqrUe5oDABMTtZtJ#scrollTo=SGxHuGJsCug8</a:t>
            </a:r>
            <a:endParaRPr lang="en-IN" dirty="0">
              <a:solidFill>
                <a:srgbClr val="FFC000"/>
              </a:solidFill>
            </a:endParaRPr>
          </a:p>
          <a:p>
            <a:endParaRPr lang="en-IN" dirty="0">
              <a:solidFill>
                <a:srgbClr val="FFC000"/>
              </a:solidFill>
            </a:endParaRPr>
          </a:p>
          <a:p>
            <a:r>
              <a:rPr lang="en-IN" dirty="0" err="1"/>
              <a:t>Github</a:t>
            </a:r>
            <a:r>
              <a:rPr lang="en-IN" dirty="0"/>
              <a:t> link:</a:t>
            </a:r>
          </a:p>
          <a:p>
            <a:endParaRPr lang="en-IN" dirty="0"/>
          </a:p>
          <a:p>
            <a:r>
              <a:rPr lang="en-IN" dirty="0">
                <a:solidFill>
                  <a:srgbClr val="92D050"/>
                </a:solidFill>
              </a:rPr>
              <a:t>https://github.com/Ruban7777/Mental_Fitness_Tracker</a:t>
            </a:r>
          </a:p>
          <a:p>
            <a:endParaRPr lang="en-IN"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03371" y="702155"/>
            <a:ext cx="11029616" cy="2235598"/>
          </a:xfrm>
        </p:spPr>
        <p:txBody>
          <a:bodyPr>
            <a:normAutofit/>
          </a:bodyPr>
          <a:lstStyle/>
          <a:p>
            <a:r>
              <a:rPr lang="en-GB" dirty="0"/>
              <a:t>  PROJECT TITLE :</a:t>
            </a:r>
            <a:br>
              <a:rPr lang="en-GB" dirty="0"/>
            </a:br>
            <a:r>
              <a:rPr lang="en-GB" dirty="0"/>
              <a:t>							</a:t>
            </a:r>
            <a:r>
              <a:rPr lang="en-GB" dirty="0">
                <a:solidFill>
                  <a:srgbClr val="FF0000"/>
                </a:solidFill>
              </a:rPr>
              <a:t>Mental fitness tracker</a:t>
            </a:r>
            <a:br>
              <a:rPr lang="en-GB" dirty="0"/>
            </a:br>
            <a:br>
              <a:rPr lang="en-GB" dirty="0"/>
            </a:br>
            <a:r>
              <a:rPr lang="en-GB" dirty="0"/>
              <a:t>  Problem Statement</a:t>
            </a:r>
            <a:br>
              <a:rPr lang="en-GB" dirty="0"/>
            </a:br>
            <a:endParaRPr lang="en-US" dirty="0"/>
          </a:p>
        </p:txBody>
      </p:sp>
      <p:sp>
        <p:nvSpPr>
          <p:cNvPr id="6" name="TextBox 5">
            <a:extLst>
              <a:ext uri="{FF2B5EF4-FFF2-40B4-BE49-F238E27FC236}">
                <a16:creationId xmlns:a16="http://schemas.microsoft.com/office/drawing/2014/main" id="{E50A9030-D857-A8A0-FD77-D57B117B0ECB}"/>
              </a:ext>
            </a:extLst>
          </p:cNvPr>
          <p:cNvSpPr txBox="1"/>
          <p:nvPr/>
        </p:nvSpPr>
        <p:spPr>
          <a:xfrm>
            <a:off x="659013" y="2702083"/>
            <a:ext cx="10378911" cy="3754874"/>
          </a:xfrm>
          <a:prstGeom prst="rect">
            <a:avLst/>
          </a:prstGeom>
          <a:noFill/>
        </p:spPr>
        <p:txBody>
          <a:bodyPr wrap="square" rtlCol="0">
            <a:sp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           Mental illness is a health problem that undoubtedly impacts emotions, reasoning, and social interaction of a </a:t>
            </a:r>
            <a:r>
              <a:rPr lang="en-US" sz="2000" b="0" i="0" dirty="0" err="1">
                <a:solidFill>
                  <a:srgbClr val="000000"/>
                </a:solidFill>
                <a:effectLst/>
                <a:latin typeface="Times New Roman" panose="02020603050405020304" pitchFamily="18" charset="0"/>
                <a:cs typeface="Times New Roman" panose="02020603050405020304" pitchFamily="18" charset="0"/>
              </a:rPr>
              <a:t>person.These</a:t>
            </a:r>
            <a:r>
              <a:rPr lang="en-US" sz="2000" b="0" i="0" dirty="0">
                <a:solidFill>
                  <a:srgbClr val="000000"/>
                </a:solidFill>
                <a:effectLst/>
                <a:latin typeface="Times New Roman" panose="02020603050405020304" pitchFamily="18" charset="0"/>
                <a:cs typeface="Times New Roman" panose="02020603050405020304" pitchFamily="18" charset="0"/>
              </a:rPr>
              <a:t> issues have shown that mental illness gives serious consequences across societies and demands new strategies for prevention and intervention. To accomplish these strategies, early detection of mental health is an essential </a:t>
            </a:r>
            <a:r>
              <a:rPr lang="en-US" sz="2000" b="0" i="0" dirty="0" err="1">
                <a:solidFill>
                  <a:srgbClr val="000000"/>
                </a:solidFill>
                <a:effectLst/>
                <a:latin typeface="Times New Roman" panose="02020603050405020304" pitchFamily="18" charset="0"/>
                <a:cs typeface="Times New Roman" panose="02020603050405020304" pitchFamily="18" charset="0"/>
              </a:rPr>
              <a:t>procedure.</a:t>
            </a:r>
            <a:r>
              <a:rPr lang="en-US" sz="2000" b="0" i="0" dirty="0" err="1">
                <a:solidFill>
                  <a:srgbClr val="333333"/>
                </a:solidFill>
                <a:effectLst/>
                <a:latin typeface="Times New Roman" panose="02020603050405020304" pitchFamily="18" charset="0"/>
                <a:cs typeface="Times New Roman" panose="02020603050405020304" pitchFamily="18" charset="0"/>
              </a:rPr>
              <a:t>The</a:t>
            </a:r>
            <a:r>
              <a:rPr lang="en-US" sz="2000" b="0" i="0" dirty="0">
                <a:solidFill>
                  <a:srgbClr val="333333"/>
                </a:solidFill>
                <a:effectLst/>
                <a:latin typeface="Times New Roman" panose="02020603050405020304" pitchFamily="18" charset="0"/>
                <a:cs typeface="Times New Roman" panose="02020603050405020304" pitchFamily="18" charset="0"/>
              </a:rPr>
              <a:t> increase of mental health problems and the need for effective medical health care have led to an investigation of machine learning that can be applied in mental health problems.</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          Machine learning is a technique that aims to construct systems that can improve through experience by </a:t>
            </a:r>
            <a:r>
              <a:rPr lang="en-US" sz="2000" b="0" i="0" dirty="0" err="1">
                <a:solidFill>
                  <a:srgbClr val="000000"/>
                </a:solidFill>
                <a:effectLst/>
                <a:latin typeface="Times New Roman" panose="02020603050405020304" pitchFamily="18" charset="0"/>
                <a:cs typeface="Times New Roman" panose="02020603050405020304" pitchFamily="18" charset="0"/>
              </a:rPr>
              <a:t>usingadvanced</a:t>
            </a:r>
            <a:r>
              <a:rPr lang="en-US" sz="2000" b="0" i="0" dirty="0">
                <a:solidFill>
                  <a:srgbClr val="000000"/>
                </a:solidFill>
                <a:effectLst/>
                <a:latin typeface="Times New Roman" panose="02020603050405020304" pitchFamily="18" charset="0"/>
                <a:cs typeface="Times New Roman" panose="02020603050405020304" pitchFamily="18" charset="0"/>
              </a:rPr>
              <a:t> statistical and probabilistic techniques. It is believed to be a signiﬁcantly useful tool to help in </a:t>
            </a:r>
            <a:r>
              <a:rPr lang="en-US" sz="2000" b="0" i="0" dirty="0" err="1">
                <a:solidFill>
                  <a:srgbClr val="000000"/>
                </a:solidFill>
                <a:effectLst/>
                <a:latin typeface="Times New Roman" panose="02020603050405020304" pitchFamily="18" charset="0"/>
                <a:cs typeface="Times New Roman" panose="02020603050405020304" pitchFamily="18" charset="0"/>
              </a:rPr>
              <a:t>predictingmental</a:t>
            </a:r>
            <a:r>
              <a:rPr lang="en-US" sz="2000" b="0" i="0" dirty="0">
                <a:solidFill>
                  <a:srgbClr val="000000"/>
                </a:solidFill>
                <a:effectLst/>
                <a:latin typeface="Times New Roman" panose="02020603050405020304" pitchFamily="18" charset="0"/>
                <a:cs typeface="Times New Roman" panose="02020603050405020304" pitchFamily="18" charset="0"/>
              </a:rPr>
              <a:t> health. It is allowing many researchers to acquire important information from the data, provide personalized experiences, and develop automated intelligent systems.</a:t>
            </a: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6" name="TextBox 5">
            <a:extLst>
              <a:ext uri="{FF2B5EF4-FFF2-40B4-BE49-F238E27FC236}">
                <a16:creationId xmlns:a16="http://schemas.microsoft.com/office/drawing/2014/main" id="{6B010FBB-0D90-BEC1-4543-D759F8EC6765}"/>
              </a:ext>
            </a:extLst>
          </p:cNvPr>
          <p:cNvSpPr txBox="1"/>
          <p:nvPr/>
        </p:nvSpPr>
        <p:spPr>
          <a:xfrm>
            <a:off x="1206631" y="1920136"/>
            <a:ext cx="5806911" cy="4154984"/>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The agenda for building a mental fitness tracker involves creating and user-</a:t>
            </a:r>
            <a:r>
              <a:rPr lang="en-IN" sz="2400" dirty="0" err="1">
                <a:latin typeface="Times New Roman" panose="02020603050405020304" pitchFamily="18" charset="0"/>
                <a:cs typeface="Times New Roman" panose="02020603050405020304" pitchFamily="18" charset="0"/>
              </a:rPr>
              <a:t>centered</a:t>
            </a:r>
            <a:r>
              <a:rPr lang="en-IN" sz="2400" dirty="0">
                <a:latin typeface="Times New Roman" panose="02020603050405020304" pitchFamily="18" charset="0"/>
                <a:cs typeface="Times New Roman" panose="02020603050405020304" pitchFamily="18" charset="0"/>
              </a:rPr>
              <a:t> approach to mental well-being. The mental fitness tracker plays an important role in creating </a:t>
            </a:r>
            <a:r>
              <a:rPr lang="en-US" sz="2400" b="0" i="0" dirty="0">
                <a:solidFill>
                  <a:srgbClr val="374151"/>
                </a:solidFill>
                <a:effectLst/>
                <a:latin typeface="Times New Roman" panose="02020603050405020304" pitchFamily="18" charset="0"/>
                <a:cs typeface="Times New Roman" panose="02020603050405020304" pitchFamily="18" charset="0"/>
              </a:rPr>
              <a:t>fostering a positive and empathetic environment.</a:t>
            </a:r>
          </a:p>
          <a:p>
            <a:pPr algn="just"/>
            <a:r>
              <a:rPr lang="en-US" sz="2400" b="0" i="0" dirty="0">
                <a:solidFill>
                  <a:srgbClr val="374151"/>
                </a:solidFill>
                <a:effectLst/>
                <a:latin typeface="Times New Roman" panose="02020603050405020304" pitchFamily="18" charset="0"/>
                <a:cs typeface="Times New Roman" panose="02020603050405020304" pitchFamily="18" charset="0"/>
              </a:rPr>
              <a:t>The user-friendly interface will allow easy data input and view mental health status. </a:t>
            </a:r>
            <a:r>
              <a:rPr lang="en-US" sz="2400" dirty="0">
                <a:solidFill>
                  <a:srgbClr val="374151"/>
                </a:solidFill>
                <a:latin typeface="Times New Roman" panose="02020603050405020304" pitchFamily="18" charset="0"/>
                <a:cs typeface="Times New Roman" panose="02020603050405020304" pitchFamily="18" charset="0"/>
              </a:rPr>
              <a:t>These days due to pandemics and other crisis the people are lacking from mental fitness the main aim of the tracker is to help the people.</a:t>
            </a:r>
            <a:endParaRPr lang="en-IN" sz="2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8CD4FE51-CD2D-33F5-D68B-08BC381B7BDF}"/>
              </a:ext>
            </a:extLst>
          </p:cNvPr>
          <p:cNvPicPr>
            <a:picLocks noChangeAspect="1"/>
          </p:cNvPicPr>
          <p:nvPr/>
        </p:nvPicPr>
        <p:blipFill>
          <a:blip r:embed="rId2"/>
          <a:stretch>
            <a:fillRect/>
          </a:stretch>
        </p:blipFill>
        <p:spPr>
          <a:xfrm>
            <a:off x="7079530" y="2174516"/>
            <a:ext cx="4531278" cy="2508968"/>
          </a:xfrm>
          <a:prstGeom prst="rect">
            <a:avLst/>
          </a:prstGeom>
          <a:ln>
            <a:solidFill>
              <a:schemeClr val="tx1"/>
            </a:solidFill>
          </a:ln>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	PROJECT  OVERVIEW</a:t>
            </a:r>
          </a:p>
        </p:txBody>
      </p:sp>
      <p:sp>
        <p:nvSpPr>
          <p:cNvPr id="4" name="TextBox 3">
            <a:extLst>
              <a:ext uri="{FF2B5EF4-FFF2-40B4-BE49-F238E27FC236}">
                <a16:creationId xmlns:a16="http://schemas.microsoft.com/office/drawing/2014/main" id="{588EC53D-48A5-62AF-6053-50FEEE645124}"/>
              </a:ext>
            </a:extLst>
          </p:cNvPr>
          <p:cNvSpPr txBox="1"/>
          <p:nvPr/>
        </p:nvSpPr>
        <p:spPr>
          <a:xfrm>
            <a:off x="970961" y="2092751"/>
            <a:ext cx="10114961" cy="3477875"/>
          </a:xfrm>
          <a:prstGeom prst="rect">
            <a:avLst/>
          </a:prstGeom>
          <a:noFill/>
        </p:spPr>
        <p:txBody>
          <a:bodyPr wrap="square" rtlCol="0">
            <a:spAutoFit/>
          </a:bodyPr>
          <a:lstStyle/>
          <a:p>
            <a:pPr algn="just"/>
            <a:r>
              <a:rPr lang="en-US" sz="2000" dirty="0"/>
              <a:t>	Mental Fitness Tracker with ML Models: A data-driven application called the Mental Fitness Tracker was created to evaluate and enhance the mental health of people throughout the world. The project predicts a person's mental fitness using two different datasets consists of different disorders about people in different nations throughout the </a:t>
            </a:r>
            <a:r>
              <a:rPr lang="en-US" sz="2000" dirty="0" err="1"/>
              <a:t>world.The</a:t>
            </a:r>
            <a:r>
              <a:rPr lang="en-US" sz="2000" dirty="0"/>
              <a:t> heatmaps and pie map are used for visualization of the data </a:t>
            </a:r>
            <a:r>
              <a:rPr lang="en-US" sz="2000" dirty="0" err="1"/>
              <a:t>available.It</a:t>
            </a:r>
            <a:r>
              <a:rPr lang="en-US" sz="2000" dirty="0"/>
              <a:t> consist of many process like data load and </a:t>
            </a:r>
            <a:r>
              <a:rPr lang="en-US" sz="2000" dirty="0" err="1"/>
              <a:t>processing,data</a:t>
            </a:r>
            <a:r>
              <a:rPr lang="en-US" sz="2000" dirty="0"/>
              <a:t> </a:t>
            </a:r>
            <a:r>
              <a:rPr lang="en-US" sz="2000" dirty="0" err="1"/>
              <a:t>cleaning,training</a:t>
            </a:r>
            <a:r>
              <a:rPr lang="en-US" sz="2000" dirty="0"/>
              <a:t> model etc.</a:t>
            </a:r>
          </a:p>
          <a:p>
            <a:pPr algn="just"/>
            <a:r>
              <a:rPr lang="en-US" sz="2000" dirty="0"/>
              <a:t>	Using machine learning models including </a:t>
            </a:r>
            <a:r>
              <a:rPr lang="en-US" sz="2000" dirty="0" err="1"/>
              <a:t>RandomForest</a:t>
            </a:r>
            <a:r>
              <a:rPr lang="en-US" sz="2000" dirty="0"/>
              <a:t>, </a:t>
            </a:r>
            <a:r>
              <a:rPr lang="en-US" sz="2000" dirty="0" err="1"/>
              <a:t>XGBoost</a:t>
            </a:r>
            <a:r>
              <a:rPr lang="en-US" sz="2000" dirty="0"/>
              <a:t>, and SVR </a:t>
            </a:r>
            <a:r>
              <a:rPr lang="en-US" sz="2000" dirty="0" err="1"/>
              <a:t>regressors.The</a:t>
            </a:r>
            <a:r>
              <a:rPr lang="en-US" sz="2000" dirty="0"/>
              <a:t> model evaluation of the model Is also done at the end </a:t>
            </a:r>
            <a:r>
              <a:rPr lang="en-US" sz="2000" dirty="0" err="1"/>
              <a:t>inorder</a:t>
            </a:r>
            <a:r>
              <a:rPr lang="en-US" sz="2000" dirty="0"/>
              <a:t> to give the most accurate and suitable model to be </a:t>
            </a:r>
            <a:r>
              <a:rPr lang="en-US" sz="2000" dirty="0" err="1"/>
              <a:t>preferred.The</a:t>
            </a:r>
            <a:r>
              <a:rPr lang="en-US" sz="2000" dirty="0"/>
              <a:t> software supports users' journeys with their mental health by offering individualized insights, suggestions, and real-time monitoring that promote resilience and well-being.</a:t>
            </a:r>
            <a:endParaRPr lang="en-IN" sz="2000"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   WHO ARE THE END USERS of this project?</a:t>
            </a:r>
            <a:endParaRPr lang="en-US" dirty="0"/>
          </a:p>
        </p:txBody>
      </p:sp>
      <p:sp>
        <p:nvSpPr>
          <p:cNvPr id="4" name="TextBox 3">
            <a:extLst>
              <a:ext uri="{FF2B5EF4-FFF2-40B4-BE49-F238E27FC236}">
                <a16:creationId xmlns:a16="http://schemas.microsoft.com/office/drawing/2014/main" id="{73E4F2EF-5CFB-8444-6CE6-655820F0DF56}"/>
              </a:ext>
            </a:extLst>
          </p:cNvPr>
          <p:cNvSpPr txBox="1"/>
          <p:nvPr/>
        </p:nvSpPr>
        <p:spPr>
          <a:xfrm>
            <a:off x="886120" y="1890876"/>
            <a:ext cx="6862713" cy="4708981"/>
          </a:xfrm>
          <a:prstGeom prst="rect">
            <a:avLst/>
          </a:prstGeom>
          <a:noFill/>
        </p:spPr>
        <p:txBody>
          <a:bodyPr wrap="square" rtlCol="0">
            <a:spAutoFit/>
          </a:bodyPr>
          <a:lstStyle/>
          <a:p>
            <a:pPr algn="just"/>
            <a:r>
              <a:rPr lang="en-US" dirty="0"/>
              <a:t>	</a:t>
            </a:r>
            <a:r>
              <a:rPr lang="en-US" sz="2000" dirty="0"/>
              <a:t>The Mental Fitness Tracker's intended users are people who want to keep track of and enhance their mental health. They may be individuals from a range of age groups, occupations, and backgrounds who wish to monitor their mental health, pinpoint areas that could use work, and get tailored advice on how to enhance their mental fitness. The application serves a wide range of users, including individuals with stress, anxiety, or other mental health issues as well as others who are interested in proactive mental health management. </a:t>
            </a:r>
          </a:p>
          <a:p>
            <a:pPr algn="just"/>
            <a:r>
              <a:rPr lang="en-US" sz="2000" dirty="0"/>
              <a:t>	The tracker allows users to access self-help resources, learn about their mental health patterns, and perhaps even seek professional support for their best mental health.</a:t>
            </a:r>
          </a:p>
          <a:p>
            <a:pPr algn="just"/>
            <a:r>
              <a:rPr lang="en-US" sz="2000" dirty="0"/>
              <a:t>	</a:t>
            </a:r>
            <a:endParaRPr lang="en-IN" sz="2000" dirty="0"/>
          </a:p>
        </p:txBody>
      </p:sp>
      <p:pic>
        <p:nvPicPr>
          <p:cNvPr id="6" name="Picture 5">
            <a:extLst>
              <a:ext uri="{FF2B5EF4-FFF2-40B4-BE49-F238E27FC236}">
                <a16:creationId xmlns:a16="http://schemas.microsoft.com/office/drawing/2014/main" id="{936E772A-40E9-6CF4-F1D8-7F466AC880BE}"/>
              </a:ext>
            </a:extLst>
          </p:cNvPr>
          <p:cNvPicPr>
            <a:picLocks noChangeAspect="1"/>
          </p:cNvPicPr>
          <p:nvPr/>
        </p:nvPicPr>
        <p:blipFill>
          <a:blip r:embed="rId2"/>
          <a:stretch>
            <a:fillRect/>
          </a:stretch>
        </p:blipFill>
        <p:spPr>
          <a:xfrm>
            <a:off x="7748833" y="2973307"/>
            <a:ext cx="4083340" cy="1993818"/>
          </a:xfrm>
          <a:prstGeom prst="rect">
            <a:avLst/>
          </a:prstGeom>
          <a:ln>
            <a:solidFill>
              <a:schemeClr val="tx1"/>
            </a:solidFill>
          </a:ln>
        </p:spPr>
      </p:pic>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	  YOUR SOLUTION AND ITS VALUE PROPOSITION</a:t>
            </a:r>
            <a:endParaRPr lang="en-US" dirty="0"/>
          </a:p>
        </p:txBody>
      </p:sp>
      <p:sp>
        <p:nvSpPr>
          <p:cNvPr id="4" name="TextBox 3">
            <a:extLst>
              <a:ext uri="{FF2B5EF4-FFF2-40B4-BE49-F238E27FC236}">
                <a16:creationId xmlns:a16="http://schemas.microsoft.com/office/drawing/2014/main" id="{4D57EBEE-CAAB-FD43-D3F8-60E9DAADDB2F}"/>
              </a:ext>
            </a:extLst>
          </p:cNvPr>
          <p:cNvSpPr txBox="1"/>
          <p:nvPr/>
        </p:nvSpPr>
        <p:spPr>
          <a:xfrm>
            <a:off x="1244338" y="2262433"/>
            <a:ext cx="9822730" cy="286232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Our Mental Fitness Tracker is a powerful tool that combines machine learning models, including </a:t>
            </a:r>
            <a:r>
              <a:rPr lang="en-US" sz="2000" dirty="0" err="1">
                <a:latin typeface="Times New Roman" panose="02020603050405020304" pitchFamily="18" charset="0"/>
                <a:cs typeface="Times New Roman" panose="02020603050405020304" pitchFamily="18" charset="0"/>
              </a:rPr>
              <a:t>RandomForest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and SVR regressors, to offer a comprehensive mental health management solution. Utilizing two datasets from different countries, the application delivers personalized mental fitness analyses, real-time monitoring, and evidence-based recommendations to empower individuals in understanding and improving their mental well-being. With user-friendly navigation, data privacy, and cross-country comparisons, the app encourages a proactive approach to mental </a:t>
            </a:r>
            <a:r>
              <a:rPr lang="en-US" sz="2000" dirty="0" err="1">
                <a:latin typeface="Times New Roman" panose="02020603050405020304" pitchFamily="18" charset="0"/>
                <a:cs typeface="Times New Roman" panose="02020603050405020304" pitchFamily="18" charset="0"/>
              </a:rPr>
              <a:t>health,by</a:t>
            </a:r>
            <a:r>
              <a:rPr lang="en-US" sz="2000" dirty="0">
                <a:latin typeface="Times New Roman" panose="02020603050405020304" pitchFamily="18" charset="0"/>
                <a:cs typeface="Times New Roman" panose="02020603050405020304" pitchFamily="18" charset="0"/>
              </a:rPr>
              <a:t> fostering resilience and personal growth, our solution enables users to take charge of their mental fitness, leading to a more balanced and fulfilling life.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pic>
        <p:nvPicPr>
          <p:cNvPr id="5" name="Picture 4">
            <a:extLst>
              <a:ext uri="{FF2B5EF4-FFF2-40B4-BE49-F238E27FC236}">
                <a16:creationId xmlns:a16="http://schemas.microsoft.com/office/drawing/2014/main" id="{F3914A1C-F4A1-9F32-E144-DFE701E00CD1}"/>
              </a:ext>
            </a:extLst>
          </p:cNvPr>
          <p:cNvPicPr>
            <a:picLocks noChangeAspect="1"/>
          </p:cNvPicPr>
          <p:nvPr/>
        </p:nvPicPr>
        <p:blipFill>
          <a:blip r:embed="rId2"/>
          <a:stretch>
            <a:fillRect/>
          </a:stretch>
        </p:blipFill>
        <p:spPr>
          <a:xfrm>
            <a:off x="677339" y="1352593"/>
            <a:ext cx="7505127" cy="2663017"/>
          </a:xfrm>
          <a:prstGeom prst="rect">
            <a:avLst/>
          </a:prstGeom>
          <a:ln>
            <a:solidFill>
              <a:schemeClr val="tx1"/>
            </a:solidFill>
          </a:ln>
        </p:spPr>
      </p:pic>
      <p:pic>
        <p:nvPicPr>
          <p:cNvPr id="7" name="Picture 6">
            <a:extLst>
              <a:ext uri="{FF2B5EF4-FFF2-40B4-BE49-F238E27FC236}">
                <a16:creationId xmlns:a16="http://schemas.microsoft.com/office/drawing/2014/main" id="{9FB0874F-36C1-37EB-A7D6-8B21AA09299B}"/>
              </a:ext>
            </a:extLst>
          </p:cNvPr>
          <p:cNvPicPr>
            <a:picLocks noChangeAspect="1"/>
          </p:cNvPicPr>
          <p:nvPr/>
        </p:nvPicPr>
        <p:blipFill>
          <a:blip r:embed="rId3"/>
          <a:stretch>
            <a:fillRect/>
          </a:stretch>
        </p:blipFill>
        <p:spPr>
          <a:xfrm>
            <a:off x="1809946" y="4137245"/>
            <a:ext cx="9373386" cy="2493822"/>
          </a:xfrm>
          <a:prstGeom prst="rect">
            <a:avLst/>
          </a:prstGeom>
          <a:ln>
            <a:solidFill>
              <a:schemeClr val="tx1"/>
            </a:solidFill>
          </a:ln>
        </p:spPr>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AD067D-FF6D-CE08-CC2C-AF183C7D82E2}"/>
              </a:ext>
            </a:extLst>
          </p:cNvPr>
          <p:cNvPicPr>
            <a:picLocks noChangeAspect="1"/>
          </p:cNvPicPr>
          <p:nvPr/>
        </p:nvPicPr>
        <p:blipFill>
          <a:blip r:embed="rId2"/>
          <a:stretch>
            <a:fillRect/>
          </a:stretch>
        </p:blipFill>
        <p:spPr>
          <a:xfrm>
            <a:off x="779133" y="574950"/>
            <a:ext cx="5819631" cy="3604238"/>
          </a:xfrm>
          <a:prstGeom prst="rect">
            <a:avLst/>
          </a:prstGeom>
          <a:ln>
            <a:solidFill>
              <a:schemeClr val="tx1"/>
            </a:solidFill>
          </a:ln>
        </p:spPr>
      </p:pic>
      <p:pic>
        <p:nvPicPr>
          <p:cNvPr id="5" name="Picture 4">
            <a:extLst>
              <a:ext uri="{FF2B5EF4-FFF2-40B4-BE49-F238E27FC236}">
                <a16:creationId xmlns:a16="http://schemas.microsoft.com/office/drawing/2014/main" id="{C372F55F-61B1-9F7D-60DC-7692337F9BAF}"/>
              </a:ext>
            </a:extLst>
          </p:cNvPr>
          <p:cNvPicPr>
            <a:picLocks noChangeAspect="1"/>
          </p:cNvPicPr>
          <p:nvPr/>
        </p:nvPicPr>
        <p:blipFill>
          <a:blip r:embed="rId3"/>
          <a:stretch>
            <a:fillRect/>
          </a:stretch>
        </p:blipFill>
        <p:spPr>
          <a:xfrm>
            <a:off x="7001229" y="1772314"/>
            <a:ext cx="4270237" cy="2026688"/>
          </a:xfrm>
          <a:prstGeom prst="rect">
            <a:avLst/>
          </a:prstGeom>
          <a:ln>
            <a:solidFill>
              <a:schemeClr val="tx1"/>
            </a:solidFill>
          </a:ln>
        </p:spPr>
      </p:pic>
      <p:pic>
        <p:nvPicPr>
          <p:cNvPr id="7" name="Picture 6">
            <a:extLst>
              <a:ext uri="{FF2B5EF4-FFF2-40B4-BE49-F238E27FC236}">
                <a16:creationId xmlns:a16="http://schemas.microsoft.com/office/drawing/2014/main" id="{9D41CFAF-B0CF-D9E3-3B27-FC570347FE02}"/>
              </a:ext>
            </a:extLst>
          </p:cNvPr>
          <p:cNvPicPr>
            <a:picLocks noChangeAspect="1"/>
          </p:cNvPicPr>
          <p:nvPr/>
        </p:nvPicPr>
        <p:blipFill>
          <a:blip r:embed="rId4"/>
          <a:stretch>
            <a:fillRect/>
          </a:stretch>
        </p:blipFill>
        <p:spPr>
          <a:xfrm>
            <a:off x="2733899" y="4257716"/>
            <a:ext cx="6334686" cy="2265632"/>
          </a:xfrm>
          <a:prstGeom prst="rect">
            <a:avLst/>
          </a:prstGeom>
          <a:ln>
            <a:solidFill>
              <a:schemeClr val="tx1"/>
            </a:solidFill>
          </a:ln>
        </p:spPr>
      </p:pic>
    </p:spTree>
    <p:extLst>
      <p:ext uri="{BB962C8B-B14F-4D97-AF65-F5344CB8AC3E}">
        <p14:creationId xmlns:p14="http://schemas.microsoft.com/office/powerpoint/2010/main" val="671176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276996"/>
            <a:ext cx="11029616" cy="1188720"/>
          </a:xfrm>
        </p:spPr>
        <p:txBody>
          <a:bodyPr anchor="ctr"/>
          <a:lstStyle/>
          <a:p>
            <a:r>
              <a:rPr lang="en-GB" dirty="0"/>
              <a:t>MODELLING</a:t>
            </a:r>
            <a:endParaRPr lang="en-US" dirty="0"/>
          </a:p>
        </p:txBody>
      </p:sp>
      <p:pic>
        <p:nvPicPr>
          <p:cNvPr id="11" name="Picture 10">
            <a:extLst>
              <a:ext uri="{FF2B5EF4-FFF2-40B4-BE49-F238E27FC236}">
                <a16:creationId xmlns:a16="http://schemas.microsoft.com/office/drawing/2014/main" id="{F5945C79-138F-8D2D-0E63-413E026AAB64}"/>
              </a:ext>
            </a:extLst>
          </p:cNvPr>
          <p:cNvPicPr>
            <a:picLocks noChangeAspect="1"/>
          </p:cNvPicPr>
          <p:nvPr/>
        </p:nvPicPr>
        <p:blipFill>
          <a:blip r:embed="rId2"/>
          <a:stretch>
            <a:fillRect/>
          </a:stretch>
        </p:blipFill>
        <p:spPr>
          <a:xfrm>
            <a:off x="675460" y="1063407"/>
            <a:ext cx="4965023" cy="2866308"/>
          </a:xfrm>
          <a:prstGeom prst="rect">
            <a:avLst/>
          </a:prstGeom>
          <a:ln>
            <a:solidFill>
              <a:schemeClr val="tx1"/>
            </a:solidFill>
          </a:ln>
        </p:spPr>
      </p:pic>
      <p:pic>
        <p:nvPicPr>
          <p:cNvPr id="13" name="Picture 12">
            <a:extLst>
              <a:ext uri="{FF2B5EF4-FFF2-40B4-BE49-F238E27FC236}">
                <a16:creationId xmlns:a16="http://schemas.microsoft.com/office/drawing/2014/main" id="{10F5047E-8DA0-EF99-440A-D9FB5E69C155}"/>
              </a:ext>
            </a:extLst>
          </p:cNvPr>
          <p:cNvPicPr>
            <a:picLocks noChangeAspect="1"/>
          </p:cNvPicPr>
          <p:nvPr/>
        </p:nvPicPr>
        <p:blipFill>
          <a:blip r:embed="rId3"/>
          <a:stretch>
            <a:fillRect/>
          </a:stretch>
        </p:blipFill>
        <p:spPr>
          <a:xfrm>
            <a:off x="5846295" y="1063407"/>
            <a:ext cx="5346148" cy="2866308"/>
          </a:xfrm>
          <a:prstGeom prst="rect">
            <a:avLst/>
          </a:prstGeom>
          <a:ln>
            <a:solidFill>
              <a:schemeClr val="tx1"/>
            </a:solidFill>
          </a:ln>
        </p:spPr>
      </p:pic>
      <p:pic>
        <p:nvPicPr>
          <p:cNvPr id="15" name="Picture 14">
            <a:extLst>
              <a:ext uri="{FF2B5EF4-FFF2-40B4-BE49-F238E27FC236}">
                <a16:creationId xmlns:a16="http://schemas.microsoft.com/office/drawing/2014/main" id="{11FD326B-1B12-EDD5-E0E6-9E4BBE26600B}"/>
              </a:ext>
            </a:extLst>
          </p:cNvPr>
          <p:cNvPicPr>
            <a:picLocks noChangeAspect="1"/>
          </p:cNvPicPr>
          <p:nvPr/>
        </p:nvPicPr>
        <p:blipFill>
          <a:blip r:embed="rId4"/>
          <a:stretch>
            <a:fillRect/>
          </a:stretch>
        </p:blipFill>
        <p:spPr>
          <a:xfrm>
            <a:off x="3618086" y="3995441"/>
            <a:ext cx="4456417" cy="2585563"/>
          </a:xfrm>
          <a:prstGeom prst="rect">
            <a:avLst/>
          </a:prstGeom>
          <a:ln>
            <a:solidFill>
              <a:schemeClr val="tx1"/>
            </a:solidFill>
          </a:ln>
        </p:spPr>
      </p:pic>
    </p:spTree>
    <p:extLst>
      <p:ext uri="{BB962C8B-B14F-4D97-AF65-F5344CB8AC3E}">
        <p14:creationId xmlns:p14="http://schemas.microsoft.com/office/powerpoint/2010/main" val="31840815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976</TotalTime>
  <Words>769</Words>
  <Application>Microsoft Office PowerPoint</Application>
  <PresentationFormat>Widescreen</PresentationFormat>
  <Paragraphs>34</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Franklin Gothic Book</vt:lpstr>
      <vt:lpstr>Franklin Gothic Demi</vt:lpstr>
      <vt:lpstr>Times New Roman</vt:lpstr>
      <vt:lpstr>Wingdings 2</vt:lpstr>
      <vt:lpstr>DividendVTI</vt:lpstr>
      <vt:lpstr>Student Details</vt:lpstr>
      <vt:lpstr>  PROJECT TITLE :        Mental fitness tracker    Problem Statement </vt:lpstr>
      <vt:lpstr>AGENDA</vt:lpstr>
      <vt:lpstr> PROJECT  OVERVIEW</vt:lpstr>
      <vt:lpstr>   WHO ARE THE END USERS of this project?</vt:lpstr>
      <vt:lpstr>    YOUR SOLUTION AND ITS VALUE PROPOSITION</vt:lpstr>
      <vt:lpstr>How did you customize the project and make it your own</vt:lpstr>
      <vt:lpstr>PowerPoint Presentation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Jerin Joseph</cp:lastModifiedBy>
  <cp:revision>5</cp:revision>
  <dcterms:created xsi:type="dcterms:W3CDTF">2021-05-26T16:50:10Z</dcterms:created>
  <dcterms:modified xsi:type="dcterms:W3CDTF">2023-07-20T10:40:24Z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