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Вид под углом снизу на футуристичный многоквартирный дом под облачным небом, чёрно-белое фото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Чёрно-белое фото современного офисного здания снаружи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Чёрно-белое фото решётчатых конструкций современной архитектуры на здании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ид под углом снизу на современное здание, чёрно-белое фото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Чёрно-белое фото света и теней на здании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Чёрно-белое фото теней, отбрасываемых на бетонную конструкцию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Чёрно-белое фото здания со сложной архитектурой крупным планом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Рубанов Евгений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Рубанов Евгений </a:t>
            </a:r>
          </a:p>
        </p:txBody>
      </p:sp>
      <p:sp>
        <p:nvSpPr>
          <p:cNvPr id="172" name="Прогнозирование минимального баланса клиентов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215" sz="10788"/>
            </a:lvl1pPr>
          </a:lstStyle>
          <a:p>
            <a:pPr/>
            <a:r>
              <a:t>Прогнозирование минимального баланса клиентов</a:t>
            </a: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Цель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Цель проекта</a:t>
            </a:r>
          </a:p>
        </p:txBody>
      </p:sp>
      <p:sp>
        <p:nvSpPr>
          <p:cNvPr id="175" name="Разработать модель машинного обучения, которая классифицирует клиентов банка по их минимальному балансу на счете в следующем месяце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Разработать модель машинного обучения, которая классифицирует клиентов банка по их минимальному балансу на счете в следующем месяце. </a:t>
            </a:r>
          </a:p>
          <a:p>
            <a:pPr/>
            <a:r>
              <a:t>Модель должна предсказывать один из 7 классов (от 0 до 6), где: </a:t>
            </a:r>
          </a:p>
          <a:p>
            <a:pPr lvl="1"/>
            <a:r>
              <a:t>Класс 0: отсутствие средств на счете.</a:t>
            </a:r>
          </a:p>
          <a:p>
            <a:pPr lvl="1"/>
            <a:r>
              <a:t>Классы 1–6: различные уровни минимального баланса (чем выше номер класса, тем выше остаток).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Задачи проект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Задачи проекта</a:t>
            </a:r>
          </a:p>
        </p:txBody>
      </p:sp>
      <p:sp>
        <p:nvSpPr>
          <p:cNvPr id="178" name="Обработка данных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Обработка данных</a:t>
            </a:r>
          </a:p>
          <a:p>
            <a:pPr/>
            <a:r>
              <a:t>Построение модели</a:t>
            </a:r>
          </a:p>
          <a:p>
            <a:pPr/>
            <a:r>
              <a:t>Оценка качества</a:t>
            </a:r>
          </a:p>
          <a:p>
            <a:pPr/>
            <a:r>
              <a:t>Финальное решение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Обработка данны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Обработка данных</a:t>
            </a:r>
          </a:p>
        </p:txBody>
      </p:sp>
      <p:sp>
        <p:nvSpPr>
          <p:cNvPr id="181" name="Использование train_transactions.parquet, test_transactions.parquet, train_target.csv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Использование train_transactions.parquet, test_transactions.parquet, train_target.csv.</a:t>
            </a:r>
          </a:p>
          <a:p>
            <a:pPr/>
            <a:r>
              <a:t>Генерация признаков на основе транзакций: суммы, частота, время, MCC-коды и т.д.</a:t>
            </a:r>
          </a:p>
          <a:p>
            <a:pPr/>
            <a:r>
              <a:t>Обнаружение аномалий и корреляций между признаками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остроени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Построение модели</a:t>
            </a:r>
          </a:p>
        </p:txBody>
      </p:sp>
      <p:sp>
        <p:nvSpPr>
          <p:cNvPr id="184" name="Выбор алгоритма: CatBoostClassifi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Выбор алгоритма: CatBoostClassifier.</a:t>
            </a:r>
          </a:p>
          <a:p>
            <a:pPr/>
            <a:r>
              <a:t>Оптимизация гиперпараметров с помощью Optuna.</a:t>
            </a:r>
          </a:p>
          <a:p>
            <a:pPr/>
            <a:r>
              <a:t>Балансировка классов (SMOTE).</a:t>
            </a:r>
          </a:p>
          <a:p>
            <a:pPr/>
            <a:r>
              <a:t>Удаление сильно скоррелированных признаков.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Финальное реш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Финальное решение</a:t>
            </a:r>
          </a:p>
        </p:txBody>
      </p:sp>
      <p:sp>
        <p:nvSpPr>
          <p:cNvPr id="187" name="Результаты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Результаты</a:t>
            </a:r>
          </a:p>
        </p:txBody>
      </p:sp>
      <p:graphicFrame>
        <p:nvGraphicFramePr>
          <p:cNvPr id="188" name="Tаблица 1"/>
          <p:cNvGraphicFramePr/>
          <p:nvPr/>
        </p:nvGraphicFramePr>
        <p:xfrm>
          <a:off x="1276722" y="4254854"/>
          <a:ext cx="10985501" cy="825601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486400"/>
                <a:gridCol w="5486400"/>
              </a:tblGrid>
              <a:tr h="206082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Выборка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ROC-AUC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Train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0.73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Validation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60827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Test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0.70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89" name="Модель показала стабильное качество без переобучения."/>
          <p:cNvSpPr txBox="1"/>
          <p:nvPr/>
        </p:nvSpPr>
        <p:spPr>
          <a:xfrm>
            <a:off x="12507193" y="4250207"/>
            <a:ext cx="11098736" cy="12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800"/>
            </a:lvl1pPr>
          </a:lstStyle>
          <a:p>
            <a:pPr/>
            <a:r>
              <a:t>Модель показала стабильное качество без переобучения.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вставленный-фильм.png" descr="вставленный-фильм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41733" y="260147"/>
            <a:ext cx="8002428" cy="621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вставленный-фильм.png" descr="вставленный-фильм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545286" y="55440"/>
            <a:ext cx="7462498" cy="66221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вставленный-фильм.png" descr="вставленный-фильм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9515" y="6909555"/>
            <a:ext cx="7954464" cy="6212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вставленный-фильм.png" descr="вставленный-фильм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3133" y="7117002"/>
            <a:ext cx="10206805" cy="57978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Вывод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Выводы</a:t>
            </a:r>
          </a:p>
        </p:txBody>
      </p:sp>
      <p:sp>
        <p:nvSpPr>
          <p:cNvPr id="197" name="Модель прогнозирования минимального баланса клиентов показала стабильное качество с ROC AUC ~0.7 на тестовой выборке. Наиболее важными признаками стали временные метки и статистики по транзакциям. Модель демонстрирует хорошие результаты для класса 0 (отс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Модель прогнозирования минимального баланса клиентов показала стабильное качество с ROC AUC ~0.7 на тестовой выборке. Наиболее важными признаками стали временные метки и статистики по транзакциям. Модель демонстрирует хорошие результаты для класса 0 (отсутствие средств), но требует улучшения для редких классов. Использование CatBoost и Optuna позволило эффективно настроить гиперпараметры. Для повышения точности рекомендуется улучшить балансировку классов, добавить новые признаки и использовать ансамбли моделей. Решение может быть применено банком для управления ликвидностью, персонализации предложений и контроля кредитной нагрузки.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илож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Приложение</a:t>
            </a:r>
          </a:p>
        </p:txBody>
      </p:sp>
      <p:sp>
        <p:nvSpPr>
          <p:cNvPr id="200" name="GitHub репозиторий: https://github.com/RubanOff/AlphaBank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 репозиторий: https://github.com/RubanOff/AlphaBank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