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8288000" cy="10287000"/>
  <p:notesSz cx="6858000" cy="9144000"/>
  <p:embeddedFontLst>
    <p:embeddedFont>
      <p:font typeface="Kollektif Bold" charset="0"/>
      <p:regular r:id="rId14"/>
    </p:embeddedFont>
    <p:embeddedFont>
      <p:font typeface="DM Sans" charset="0"/>
      <p:regular r:id="rId15"/>
    </p:embeddedFont>
    <p:embeddedFont>
      <p:font typeface="DM Sans Bold" charset="0"/>
      <p:regular r:id="rId16"/>
    </p:embeddedFont>
    <p:embeddedFont>
      <p:font typeface="Kollektif" charset="0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8" d="100"/>
          <a:sy n="58" d="100"/>
        </p:scale>
        <p:origin x="-46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3486377" y="3940175"/>
            <a:ext cx="11315247" cy="1330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DATATHON-2024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68809" y="5308537"/>
            <a:ext cx="7197206" cy="647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Code Crafters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53063" y="591571"/>
            <a:ext cx="10620170" cy="1614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62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FINAL RESULTS AND RECOMMENDATIONS 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H="1" flipV="1">
            <a:off x="161754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083809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083809" y="816500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15829395" y="8688434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5366781" y="950798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5152835" y="9820660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973233" y="10179130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 rot="2700000">
            <a:off x="-1784375" y="-3271772"/>
            <a:ext cx="7415398" cy="3565095"/>
            <a:chOff x="0" y="0"/>
            <a:chExt cx="660400" cy="317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>
            <a:off x="-2246988" y="-2452222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460935" y="-213954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640537" y="-178107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767191" y="-139480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911045" y="-955131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031865" y="-51140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006097" y="50226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1436629" y="2813276"/>
            <a:ext cx="15938024" cy="5552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Best Model: Random Forest Regressor outperformed Linear Regression with a lower MAPE score.</a:t>
            </a:r>
          </a:p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Key Features: Word count, TF-IDF values, and encoded metadata were the most significant contributors to the model’s predictions.</a:t>
            </a:r>
          </a:p>
          <a:p>
            <a:pPr algn="just">
              <a:lnSpc>
                <a:spcPts val="3988"/>
              </a:lnSpc>
            </a:pPr>
            <a:endParaRPr lang="en-US" sz="3323" b="1">
              <a:solidFill>
                <a:srgbClr val="54545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Recommendations:</a:t>
            </a:r>
          </a:p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Explore additional advanced text representations (e.g., embeddings) for better performance.</a:t>
            </a:r>
          </a:p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Experiment with hyperparameter tuning for further improvements in Random Forest.</a:t>
            </a:r>
          </a:p>
          <a:p>
            <a:pPr algn="just">
              <a:lnSpc>
                <a:spcPts val="3988"/>
              </a:lnSpc>
            </a:pPr>
            <a:endParaRPr lang="en-US" sz="3323" b="1">
              <a:solidFill>
                <a:srgbClr val="54545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53063" y="1133475"/>
            <a:ext cx="10620170" cy="833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62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FUTURE ENHANCEMENTS 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H="1" flipV="1">
            <a:off x="161754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083809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083809" y="816500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15829395" y="8688434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5366781" y="950798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5152835" y="9820660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973233" y="10179130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 rot="2700000">
            <a:off x="-1784375" y="-3271772"/>
            <a:ext cx="7415398" cy="3565095"/>
            <a:chOff x="0" y="0"/>
            <a:chExt cx="660400" cy="317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>
            <a:off x="-2246988" y="-2452222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460935" y="-213954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640537" y="-178107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767191" y="-139480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911045" y="-955131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031865" y="-51140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006097" y="50226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1436629" y="2813276"/>
            <a:ext cx="15938024" cy="5552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Hyperparameter Tuning: Further optimize XGBoost and Random Forest with parameters like max_depth and learning_rate.</a:t>
            </a:r>
          </a:p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Ensemble Models: Combine predictions from multiple models for better accuracy.</a:t>
            </a:r>
          </a:p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Advanced Feature Engineering: Use bi-grams/tri-grams in TF-IDF and explore feature interactions.</a:t>
            </a:r>
          </a:p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Multilingual Support: Handle non-English descriptions with multilingual embeddings or models like BERT.</a:t>
            </a:r>
          </a:p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Neural Networks: Explore LSTMs or Transformers to better capture text and numerical feature relationships.</a:t>
            </a:r>
          </a:p>
          <a:p>
            <a:pPr algn="just">
              <a:lnSpc>
                <a:spcPts val="3988"/>
              </a:lnSpc>
            </a:pPr>
            <a:endParaRPr lang="en-US" sz="3323" b="1">
              <a:solidFill>
                <a:srgbClr val="54545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189410"/>
            <a:ext cx="10620170" cy="165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3121973" y="3310890"/>
            <a:ext cx="12044053" cy="1291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”LENGTH INSIGHTS</a:t>
            </a:r>
          </a:p>
        </p:txBody>
      </p:sp>
      <p:grpSp>
        <p:nvGrpSpPr>
          <p:cNvPr id="14" name="Group 1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3121973" y="4583430"/>
            <a:ext cx="12044053" cy="1291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CHALLENGE”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6969033" y="857920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6794542" y="9104894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6580595" y="9417571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6400993" y="977604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6274339" y="1016230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692785" y="1204751"/>
            <a:ext cx="11875887" cy="715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0"/>
              </a:lnSpc>
            </a:pPr>
            <a:r>
              <a:rPr lang="en-US" sz="53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PROBLEM UNDERSTANDING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76656" y="3061842"/>
            <a:ext cx="15708146" cy="586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43"/>
              </a:lnSpc>
            </a:pPr>
            <a:r>
              <a:rPr lang="en-US" sz="3536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task is to predict product lengths using both structured (e.g., category) and unstructured data (e.g., descriptions).</a:t>
            </a:r>
          </a:p>
          <a:p>
            <a:pPr algn="just">
              <a:lnSpc>
                <a:spcPts val="4243"/>
              </a:lnSpc>
            </a:pPr>
            <a:endParaRPr lang="en-US" sz="3536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4243"/>
              </a:lnSpc>
            </a:pPr>
            <a:r>
              <a:rPr lang="en-US" sz="3536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Accurate predictions are crucial in e-commerce for optimizing logistics, packaging, and reducing returns. The challenge involves data cleaning, feature engineering, selecting the right model, and evaluating performance using regression metrics like RMSE or MAE.</a:t>
            </a:r>
          </a:p>
          <a:p>
            <a:pPr algn="just">
              <a:lnSpc>
                <a:spcPts val="4243"/>
              </a:lnSpc>
            </a:pPr>
            <a:endParaRPr lang="en-US" sz="3536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4243"/>
              </a:lnSpc>
            </a:pPr>
            <a:r>
              <a:rPr lang="en-US" sz="3536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task requires building a machine learning model that accurately estimates entity lengths, evaluated using Mean Absolute Percentage Error (MAPE).</a:t>
            </a:r>
          </a:p>
        </p:txBody>
      </p:sp>
      <p:grpSp>
        <p:nvGrpSpPr>
          <p:cNvPr id="11" name="Group 11"/>
          <p:cNvGrpSpPr/>
          <p:nvPr/>
        </p:nvGrpSpPr>
        <p:grpSpPr>
          <a:xfrm rot="2700000">
            <a:off x="-3226558" y="-3826090"/>
            <a:ext cx="7415398" cy="3565095"/>
            <a:chOff x="0" y="0"/>
            <a:chExt cx="660400" cy="317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-3689172" y="-300654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-3903118" y="-2693864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-4082720" y="-2335394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4209375" y="-194912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4353229" y="-150945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7566494" y="-50668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7566494" y="57712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 flipH="1" flipV="1">
            <a:off x="17566494" y="166093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8"/>
                </a:moveTo>
                <a:lnTo>
                  <a:pt x="0" y="1083808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6400993" y="-6873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10800000">
            <a:off x="-45584" y="831947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13573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-55109" y="943185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3809" y="3444951"/>
            <a:ext cx="6046286" cy="1027869"/>
            <a:chOff x="0" y="0"/>
            <a:chExt cx="15924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93334" y="4949069"/>
            <a:ext cx="6046286" cy="1027869"/>
            <a:chOff x="0" y="0"/>
            <a:chExt cx="1592438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93334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481318" y="857635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481318" y="966015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481318" y="749254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397509" y="857635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 flipH="1" flipV="1">
            <a:off x="16175491" y="966015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028700" y="1940001"/>
            <a:ext cx="6046286" cy="1027869"/>
            <a:chOff x="0" y="0"/>
            <a:chExt cx="1592438" cy="2707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372270" y="2209523"/>
            <a:ext cx="6722675" cy="537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900" b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DATASET OVERVIEW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2270" y="3748919"/>
            <a:ext cx="6722675" cy="515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3800" b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FEATURE EXPLORATION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36904" y="5226466"/>
            <a:ext cx="5702716" cy="539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TEXT ANALYSIS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864896" y="2082585"/>
            <a:ext cx="9394404" cy="7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Features include ENTITY_DESCRIPTION (10% in other languages) and CATEGORY_ID, with ENTITY_LENGTH as the target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792042" y="3377695"/>
            <a:ext cx="9689276" cy="144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Word/Character Count: Calculated to explore their relationship with ENTITY_LENGTH.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TF-IDF Representation: Applied to convert descriptions into numeric features.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864896" y="5101116"/>
            <a:ext cx="9074517" cy="7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TF-IDF Features and word/character count were used to predict ENTITY_LENGTH.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206056" y="713732"/>
            <a:ext cx="11875887" cy="715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0"/>
              </a:lnSpc>
            </a:pPr>
            <a:r>
              <a:rPr lang="en-US" sz="5300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EXPLORATORY DATA ANALYSIS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093334" y="6186863"/>
            <a:ext cx="6046286" cy="1027869"/>
            <a:chOff x="0" y="0"/>
            <a:chExt cx="1592438" cy="27071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436904" y="6464260"/>
            <a:ext cx="5702716" cy="539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OUTLIER TREATMENT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864896" y="6338910"/>
            <a:ext cx="9074517" cy="7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Replaced outliers with category-wise median values for ENTITY_LENGTH</a:t>
            </a:r>
          </a:p>
        </p:txBody>
      </p:sp>
      <p:sp>
        <p:nvSpPr>
          <p:cNvPr id="31" name="Freeform 31"/>
          <p:cNvSpPr/>
          <p:nvPr/>
        </p:nvSpPr>
        <p:spPr>
          <a:xfrm>
            <a:off x="9525" y="828247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>
            <a:off x="1102859" y="7338557"/>
            <a:ext cx="6046286" cy="1027869"/>
            <a:chOff x="0" y="0"/>
            <a:chExt cx="1592438" cy="27071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372270" y="7470440"/>
            <a:ext cx="7697571" cy="895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3400" b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HANDLING MULTILINGUAL</a:t>
            </a:r>
          </a:p>
          <a:p>
            <a:pPr algn="l">
              <a:lnSpc>
                <a:spcPts val="3400"/>
              </a:lnSpc>
            </a:pPr>
            <a:r>
              <a:rPr lang="en-US" sz="3400" b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DATA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874421" y="7490604"/>
            <a:ext cx="9074517" cy="7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Multilingual data (10% of the descriptions) was handled via translation.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3809" y="3444951"/>
            <a:ext cx="6046286" cy="1027869"/>
            <a:chOff x="0" y="0"/>
            <a:chExt cx="15924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93334" y="4949069"/>
            <a:ext cx="6046286" cy="1027869"/>
            <a:chOff x="0" y="0"/>
            <a:chExt cx="1592438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93334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481318" y="857635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481318" y="966015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481318" y="749254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397509" y="857635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 flipH="1" flipV="1">
            <a:off x="16175491" y="966015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028700" y="1940001"/>
            <a:ext cx="6046286" cy="1027869"/>
            <a:chOff x="0" y="0"/>
            <a:chExt cx="1592438" cy="2707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372270" y="2209523"/>
            <a:ext cx="6722675" cy="537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900" b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TEXT PREPROCESSING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2270" y="3748919"/>
            <a:ext cx="6722675" cy="515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3800" b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FEATURE ENGINEERING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36904" y="5226466"/>
            <a:ext cx="5702716" cy="539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SCALING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864896" y="2082585"/>
            <a:ext cx="9394404" cy="111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Tokenized, removed special characters, and converted ENTITY_DESCRIPTION to lowercase, followed by TF-IDF vectorization.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792042" y="3540765"/>
            <a:ext cx="9689276" cy="7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Added word_count, char_count, and avg_word_length, and encoded CATEGORY_ID using label encoding.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864896" y="5101116"/>
            <a:ext cx="9074517" cy="738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Applied </a:t>
            </a:r>
            <a:r>
              <a:rPr lang="en-US" sz="2400" dirty="0" err="1" smtClean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StandardScalar</a:t>
            </a:r>
            <a:r>
              <a:rPr lang="en-US" sz="2400" dirty="0" smtClean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to numerical features (word count, character count, and encoded categories).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206056" y="713732"/>
            <a:ext cx="11875887" cy="715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0"/>
              </a:lnSpc>
            </a:pPr>
            <a:r>
              <a:rPr lang="en-US" sz="53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PRE-PROCESSING STEPS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093334" y="6186863"/>
            <a:ext cx="6046286" cy="1027869"/>
            <a:chOff x="0" y="0"/>
            <a:chExt cx="1592438" cy="27071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134001" y="6483658"/>
            <a:ext cx="6658041" cy="491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 b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CATEGORICAL ENCODING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864896" y="6338910"/>
            <a:ext cx="9074517" cy="7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Encoded numerical values (e.g., CATEGORY_ID) into numerical format using encoding.</a:t>
            </a:r>
          </a:p>
        </p:txBody>
      </p:sp>
      <p:sp>
        <p:nvSpPr>
          <p:cNvPr id="31" name="Freeform 31"/>
          <p:cNvSpPr/>
          <p:nvPr/>
        </p:nvSpPr>
        <p:spPr>
          <a:xfrm>
            <a:off x="9525" y="828247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>
            <a:off x="1102859" y="7338557"/>
            <a:ext cx="6046286" cy="1027869"/>
            <a:chOff x="0" y="0"/>
            <a:chExt cx="1592438" cy="27071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436904" y="7690982"/>
            <a:ext cx="7697571" cy="491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 b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TRAIN-TEST SPLIT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874421" y="7490604"/>
            <a:ext cx="9074517" cy="7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Split the dataset into training and testing sets for model validation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53063" y="1284570"/>
            <a:ext cx="10620170" cy="1614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62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MODEL SELECTION &amp; PERFORMANCE ANALYSIS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H="1" flipV="1">
            <a:off x="161754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083809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083809" y="816500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15829395" y="8688434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5366781" y="950798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5152835" y="9820660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973233" y="10179130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 rot="2700000">
            <a:off x="-1784375" y="-3271772"/>
            <a:ext cx="7415398" cy="3565095"/>
            <a:chOff x="0" y="0"/>
            <a:chExt cx="660400" cy="317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>
            <a:off x="-2246988" y="-2452222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460935" y="-213954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640537" y="-178107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767191" y="-139480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911045" y="-955131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031865" y="-51140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006097" y="50226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1625713" y="3497265"/>
            <a:ext cx="15938024" cy="666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Linear Regression:</a:t>
            </a:r>
          </a:p>
          <a:p>
            <a:pPr algn="just">
              <a:lnSpc>
                <a:spcPts val="3988"/>
              </a:lnSpc>
            </a:pP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Simple baseline model to establish a reference performance. While it performed reasonably, it did not capture complex relationships in the data.</a:t>
            </a:r>
          </a:p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Random Forest </a:t>
            </a:r>
            <a:r>
              <a:rPr lang="en-US" sz="3323" b="1" dirty="0" err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Regressor</a:t>
            </a:r>
            <a:r>
              <a:rPr lang="en-US" sz="3323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:</a:t>
            </a:r>
          </a:p>
          <a:p>
            <a:pPr algn="just">
              <a:lnSpc>
                <a:spcPts val="3988"/>
              </a:lnSpc>
            </a:pP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   Chosen for its ability to model non-linear relationships. This model provided improved accuracy over Linear Regression</a:t>
            </a:r>
            <a:r>
              <a:rPr lang="en-US" sz="3323" dirty="0" smtClean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 dirty="0" err="1" smtClean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Xgboost</a:t>
            </a:r>
            <a:r>
              <a:rPr lang="en-US" sz="3323" b="1" dirty="0" smtClean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:</a:t>
            </a:r>
            <a:endParaRPr lang="en-US" sz="3323" b="1" dirty="0">
              <a:solidFill>
                <a:srgbClr val="54545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988"/>
              </a:lnSpc>
            </a:pP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      </a:t>
            </a:r>
            <a:r>
              <a:rPr lang="en-US" sz="3600" dirty="0"/>
              <a:t>Integrate </a:t>
            </a:r>
            <a:r>
              <a:rPr lang="en-US" sz="3600" dirty="0" err="1"/>
              <a:t>XGBoost</a:t>
            </a:r>
            <a:r>
              <a:rPr lang="en-US" sz="3600" dirty="0"/>
              <a:t> for better handling of complex patterns and tree-based boosting.</a:t>
            </a:r>
            <a:endParaRPr lang="en-US" sz="3323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Performance Metric:</a:t>
            </a:r>
          </a:p>
          <a:p>
            <a:pPr algn="just">
              <a:lnSpc>
                <a:spcPts val="3988"/>
              </a:lnSpc>
            </a:pP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      MAPE was used to compare the models, and Random Forest achieved a lower MAPE, indicating better predictive accuracy.</a:t>
            </a:r>
          </a:p>
          <a:p>
            <a:pPr algn="just">
              <a:lnSpc>
                <a:spcPts val="3988"/>
              </a:lnSpc>
            </a:pPr>
            <a:endParaRPr lang="en-US" sz="3323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8014" y="2882570"/>
            <a:ext cx="10620170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6200" b="1" dirty="0" smtClean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PERFORMANCE </a:t>
            </a:r>
            <a:r>
              <a:rPr lang="en-US" sz="62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ANALYSIS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H="1" flipV="1">
            <a:off x="161754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083809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083809" y="816500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15829395" y="8688434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5366781" y="950798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5152835" y="9820660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973233" y="10179130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 rot="2700000">
            <a:off x="-1784375" y="-3271772"/>
            <a:ext cx="7415398" cy="3565095"/>
            <a:chOff x="0" y="0"/>
            <a:chExt cx="660400" cy="317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>
            <a:off x="-2246988" y="-2452222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460935" y="-213954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640537" y="-178107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767191" y="-139480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911045" y="-955131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031865" y="-51140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006097" y="50226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3" y="4704517"/>
            <a:ext cx="16475313" cy="18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1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H="1" flipV="1">
            <a:off x="161754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083809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083809" y="816500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15829395" y="8688434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5366781" y="950798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5152835" y="9820660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973233" y="10179130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 rot="2700000">
            <a:off x="-1784375" y="-3271772"/>
            <a:ext cx="7415398" cy="3565095"/>
            <a:chOff x="0" y="0"/>
            <a:chExt cx="660400" cy="317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>
            <a:off x="-2246988" y="-2452222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460935" y="-213954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640537" y="-178107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767191" y="-139480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911045" y="-955131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031865" y="-51140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006097" y="50226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98" y="2897100"/>
            <a:ext cx="10058400" cy="63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53063" y="591571"/>
            <a:ext cx="10620170" cy="1614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62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CHALLENGES FACED AND SOLUTIONS 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H="1" flipV="1">
            <a:off x="161754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083809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083809" y="816500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2700000">
            <a:off x="15829395" y="8688434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5366781" y="950798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5152835" y="9820660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973233" y="10179130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 rot="2700000">
            <a:off x="-1784375" y="-3271772"/>
            <a:ext cx="7415398" cy="3565095"/>
            <a:chOff x="0" y="0"/>
            <a:chExt cx="660400" cy="317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>
            <a:off x="-2246988" y="-2452222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460935" y="-213954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640537" y="-178107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2767191" y="-139480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2911045" y="-955131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031865" y="-51140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006097" y="50226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1436629" y="2813276"/>
            <a:ext cx="15938024" cy="666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Textual Feature Representation:   </a:t>
            </a:r>
          </a:p>
          <a:p>
            <a:pPr algn="just">
              <a:lnSpc>
                <a:spcPts val="3988"/>
              </a:lnSpc>
            </a:pP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   Challenge: Transforming raw text into a format usable by models.</a:t>
            </a:r>
          </a:p>
          <a:p>
            <a:pPr algn="just">
              <a:lnSpc>
                <a:spcPts val="3988"/>
              </a:lnSpc>
            </a:pP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Solution: Used TF-IDF </a:t>
            </a:r>
            <a:r>
              <a:rPr lang="en-US" sz="3323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vectorization</a:t>
            </a: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to numerically represent the textual descriptions.</a:t>
            </a:r>
          </a:p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Model Complexity:</a:t>
            </a:r>
          </a:p>
          <a:p>
            <a:pPr algn="just">
              <a:lnSpc>
                <a:spcPts val="3988"/>
              </a:lnSpc>
            </a:pP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Challenge: Linear Regression failed to capture non-linear patterns.</a:t>
            </a:r>
          </a:p>
          <a:p>
            <a:pPr algn="just">
              <a:lnSpc>
                <a:spcPts val="3988"/>
              </a:lnSpc>
            </a:pP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Solution: Applied Random Forest, which handles complex feature interactions better.</a:t>
            </a:r>
          </a:p>
          <a:p>
            <a:pPr marL="717554" lvl="1" indent="-358777" algn="just">
              <a:lnSpc>
                <a:spcPts val="3988"/>
              </a:lnSpc>
              <a:buFont typeface="Arial"/>
              <a:buChar char="•"/>
            </a:pPr>
            <a:r>
              <a:rPr lang="en-US" sz="3323" b="1" dirty="0" err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Overfitting</a:t>
            </a:r>
            <a:r>
              <a:rPr lang="en-US" sz="3323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Risk:</a:t>
            </a:r>
          </a:p>
          <a:p>
            <a:pPr algn="just">
              <a:lnSpc>
                <a:spcPts val="3988"/>
              </a:lnSpc>
            </a:pP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 Challenge: Random Forest showed a tendency to </a:t>
            </a:r>
            <a:r>
              <a:rPr lang="en-US" sz="3323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overfit</a:t>
            </a: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just">
              <a:lnSpc>
                <a:spcPts val="3988"/>
              </a:lnSpc>
            </a:pPr>
            <a:r>
              <a:rPr lang="en-US" sz="3323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</a:t>
            </a:r>
            <a:r>
              <a:rPr lang="en-US" sz="3323" smtClean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Possible Solution</a:t>
            </a: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: Applied cross-validation and adjusted </a:t>
            </a:r>
            <a:r>
              <a:rPr lang="en-US" sz="3323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hyperparameters</a:t>
            </a: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to mitigate </a:t>
            </a:r>
            <a:r>
              <a:rPr lang="en-US" sz="3323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overfitting</a:t>
            </a:r>
            <a:r>
              <a:rPr lang="en-US" sz="3323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just">
              <a:lnSpc>
                <a:spcPts val="3988"/>
              </a:lnSpc>
            </a:pPr>
            <a:endParaRPr lang="en-US" sz="3323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599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Kollektif Bold</vt:lpstr>
      <vt:lpstr>DM Sans</vt:lpstr>
      <vt:lpstr>DM Sans Bold</vt:lpstr>
      <vt:lpstr>Kollektif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ADMIN</cp:lastModifiedBy>
  <cp:revision>7</cp:revision>
  <dcterms:created xsi:type="dcterms:W3CDTF">2006-08-16T00:00:00Z</dcterms:created>
  <dcterms:modified xsi:type="dcterms:W3CDTF">2024-09-22T03:31:02Z</dcterms:modified>
  <dc:identifier>DAGRaByk_Q0</dc:identifier>
</cp:coreProperties>
</file>