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483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1" lang="es-ES" sz="7200" spc="-1" strike="noStrike" cap="all">
                <a:solidFill>
                  <a:srgbClr val="ffffff"/>
                </a:solidFill>
                <a:latin typeface="Corbel"/>
              </a:rPr>
              <a:t>Haga clic para modificar el estilo de título del patrón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7CDB31-06B9-4656-993F-24198E560091}" type="datetime">
              <a:rPr b="0" lang="en-US" sz="1200" spc="-1" strike="noStrike">
                <a:solidFill>
                  <a:srgbClr val="ffffff"/>
                </a:solidFill>
                <a:latin typeface="Corbel"/>
              </a:rPr>
              <a:t>12/14/21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7DD2DC-B585-48F6-8411-AC72CEBD01E8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e48312"/>
                </a:solid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e48312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e48312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e48312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e48312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483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e48312"/>
                </a:solidFill>
                <a:latin typeface="Corbel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200" spc="-1" strike="noStrike">
                <a:solidFill>
                  <a:srgbClr val="e48312"/>
                </a:solidFill>
                <a:latin typeface="Corbel"/>
              </a:rPr>
              <a:t>Haga clic para modificar los </a:t>
            </a:r>
            <a:r>
              <a:rPr b="0" lang="es-ES" sz="2200" spc="-1" strike="noStrike">
                <a:solidFill>
                  <a:srgbClr val="e48312"/>
                </a:solidFill>
                <a:latin typeface="Corbel"/>
              </a:rPr>
              <a:t>estilos de texto del patrón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000" spc="-1" strike="noStrike">
                <a:solidFill>
                  <a:srgbClr val="e48312"/>
                </a:solidFill>
                <a:latin typeface="Corbel"/>
              </a:rPr>
              <a:t>Segundo nivel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2" marL="7315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800" spc="-1" strike="noStrike">
                <a:solidFill>
                  <a:srgbClr val="e48312"/>
                </a:solidFill>
                <a:latin typeface="Corbel"/>
              </a:rPr>
              <a:t>Tercer nivel</a:t>
            </a:r>
            <a:endParaRPr b="0" lang="en-US" sz="1800" spc="-1" strike="noStrike">
              <a:solidFill>
                <a:srgbClr val="e48312"/>
              </a:solidFill>
              <a:latin typeface="Corbel"/>
            </a:endParaRPr>
          </a:p>
          <a:p>
            <a:pPr lvl="3" marL="100584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Cuarto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4" marL="12801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Quinto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5128F1-AD19-4975-9495-B0E3C28D4BBC}" type="datetime">
              <a:rPr b="0" lang="en-US" sz="1200" spc="-1" strike="noStrike">
                <a:solidFill>
                  <a:srgbClr val="e48312"/>
                </a:solidFill>
                <a:latin typeface="Corbel"/>
              </a:rPr>
              <a:t>12/14/21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6B01A1-DC6A-4388-8AF3-16BFB20862BE}" type="slidenum">
              <a:rPr b="0" lang="en-US" sz="1200" spc="-1" strike="noStrike">
                <a:solidFill>
                  <a:srgbClr val="e48312"/>
                </a:solidFill>
                <a:latin typeface="Corbel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483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350542-66FD-48C7-A496-947A417AC765}" type="datetime">
              <a:rPr b="0" lang="en-US" sz="1200" spc="-1" strike="noStrike">
                <a:solidFill>
                  <a:srgbClr val="e48312"/>
                </a:solidFill>
                <a:latin typeface="Corbel"/>
              </a:rPr>
              <a:t>12/14/21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7D359C-190B-4E41-B9C0-498AD0B207CF}" type="slidenum">
              <a:rPr b="0" lang="en-US" sz="1200" spc="-1" strike="noStrike">
                <a:solidFill>
                  <a:srgbClr val="e48312"/>
                </a:solidFill>
                <a:latin typeface="Corbel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e48312"/>
                </a:solidFill>
                <a:latin typeface="Corbel"/>
              </a:rPr>
              <a:t>Click to edit the outline text </a:t>
            </a:r>
            <a:r>
              <a:rPr b="0" lang="en-US" sz="2200" spc="-1" strike="noStrike">
                <a:solidFill>
                  <a:srgbClr val="e48312"/>
                </a:solidFill>
                <a:latin typeface="Corbel"/>
              </a:rPr>
              <a:t>format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e48312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e48312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e48312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e48312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Sixth Outline </a:t>
            </a: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Seventh </a:t>
            </a: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Outline </a:t>
            </a:r>
            <a:r>
              <a:rPr b="0" lang="en-US" sz="2000" spc="-1" strike="noStrike">
                <a:solidFill>
                  <a:srgbClr val="e48312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483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e48312"/>
                </a:solidFill>
                <a:latin typeface="Corbel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43000" y="2001600"/>
            <a:ext cx="4754520" cy="7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e48312"/>
                </a:solidFill>
                <a:latin typeface="Corbel"/>
              </a:rPr>
              <a:t>Haga clic para modificar </a:t>
            </a:r>
            <a:r>
              <a:rPr b="1" lang="es-ES" sz="2400" spc="-1" strike="noStrike">
                <a:solidFill>
                  <a:srgbClr val="e48312"/>
                </a:solidFill>
                <a:latin typeface="Corbel"/>
              </a:rPr>
              <a:t>los estilos de texto del </a:t>
            </a:r>
            <a:r>
              <a:rPr b="1" lang="es-ES" sz="2400" spc="-1" strike="noStrike">
                <a:solidFill>
                  <a:srgbClr val="e48312"/>
                </a:solidFill>
                <a:latin typeface="Corbel"/>
              </a:rPr>
              <a:t>patrón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143000" y="2721600"/>
            <a:ext cx="4754520" cy="338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200" spc="-1" strike="noStrike">
                <a:solidFill>
                  <a:srgbClr val="e48312"/>
                </a:solidFill>
                <a:latin typeface="Corbel"/>
              </a:rPr>
              <a:t>Haga clic para modificar los </a:t>
            </a:r>
            <a:r>
              <a:rPr b="0" lang="es-ES" sz="2200" spc="-1" strike="noStrike">
                <a:solidFill>
                  <a:srgbClr val="e48312"/>
                </a:solidFill>
                <a:latin typeface="Corbel"/>
              </a:rPr>
              <a:t>estilos de texto del patrón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000" spc="-1" strike="noStrike">
                <a:solidFill>
                  <a:srgbClr val="e48312"/>
                </a:solidFill>
                <a:latin typeface="Corbel"/>
              </a:rPr>
              <a:t>Segundo nivel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2" marL="7315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800" spc="-1" strike="noStrike">
                <a:solidFill>
                  <a:srgbClr val="e48312"/>
                </a:solidFill>
                <a:latin typeface="Corbel"/>
              </a:rPr>
              <a:t>Tercer nivel</a:t>
            </a:r>
            <a:endParaRPr b="0" lang="en-US" sz="1800" spc="-1" strike="noStrike">
              <a:solidFill>
                <a:srgbClr val="e48312"/>
              </a:solidFill>
              <a:latin typeface="Corbel"/>
            </a:endParaRPr>
          </a:p>
          <a:p>
            <a:pPr lvl="3" marL="100584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Cuarto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4" marL="12801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Quinto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69040" y="1999080"/>
            <a:ext cx="4754520" cy="7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e48312"/>
                </a:solidFill>
                <a:latin typeface="Corbel"/>
              </a:rPr>
              <a:t>Haga clic para modificar los estilos de texto del patrón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69040" y="2719440"/>
            <a:ext cx="4754520" cy="338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200" spc="-1" strike="noStrike">
                <a:solidFill>
                  <a:srgbClr val="e48312"/>
                </a:solidFill>
                <a:latin typeface="Corbel"/>
              </a:rPr>
              <a:t>Haga clic para modificar los estilos de texto del patrón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2000" spc="-1" strike="noStrike">
                <a:solidFill>
                  <a:srgbClr val="e48312"/>
                </a:solidFill>
                <a:latin typeface="Corbel"/>
              </a:rPr>
              <a:t>Segundo nivel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lvl="2" marL="7315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800" spc="-1" strike="noStrike">
                <a:solidFill>
                  <a:srgbClr val="e48312"/>
                </a:solidFill>
                <a:latin typeface="Corbel"/>
              </a:rPr>
              <a:t>Tercer nivel</a:t>
            </a:r>
            <a:endParaRPr b="0" lang="en-US" sz="1800" spc="-1" strike="noStrike">
              <a:solidFill>
                <a:srgbClr val="e48312"/>
              </a:solidFill>
              <a:latin typeface="Corbel"/>
            </a:endParaRPr>
          </a:p>
          <a:p>
            <a:pPr lvl="3" marL="100584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Cuarto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  <a:p>
            <a:pPr lvl="4" marL="12801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ES" sz="1600" spc="-1" strike="noStrike">
                <a:solidFill>
                  <a:srgbClr val="e48312"/>
                </a:solidFill>
                <a:latin typeface="Corbel"/>
              </a:rPr>
              <a:t>Quinto nivel</a:t>
            </a:r>
            <a:endParaRPr b="0" lang="en-US" sz="16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9594D5-DD2B-4800-AE9B-DDE6B3350039}" type="datetime">
              <a:rPr b="0" lang="en-US" sz="1200" spc="-1" strike="noStrike">
                <a:solidFill>
                  <a:srgbClr val="e48312"/>
                </a:solidFill>
                <a:latin typeface="Corbel"/>
              </a:rPr>
              <a:t>12/14/21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E685AA-FFC4-4407-BA14-A3488360DF51}" type="slidenum">
              <a:rPr b="0" lang="en-US" sz="1200" spc="-1" strike="noStrike">
                <a:solidFill>
                  <a:srgbClr val="e48312"/>
                </a:solidFill>
                <a:latin typeface="Corbel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p>
            <a:pPr algn="ctr">
              <a:lnSpc>
                <a:spcPct val="85000"/>
              </a:lnSpc>
            </a:pP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Diagnóstico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diferencial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de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enfermedades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del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tipo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erythemato-squamous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utilizando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árboles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de </a:t>
            </a:r>
            <a:r>
              <a:rPr b="0" lang="es-419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decisión</a:t>
            </a:r>
            <a:r>
              <a:rPr b="0" lang="en-US" sz="5400" spc="-1" strike="noStrike" cap="all">
                <a:solidFill>
                  <a:srgbClr val="ffffff"/>
                </a:solidFill>
                <a:latin typeface="Arial"/>
                <a:ea typeface="Arial"/>
              </a:rPr>
              <a:t> y random forest.</a:t>
            </a:r>
            <a:endParaRPr b="0" lang="en-US" sz="5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1709640" y="3869640"/>
            <a:ext cx="8767440" cy="138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419" sz="2200" spc="-1" strike="noStrike">
                <a:solidFill>
                  <a:srgbClr val="595959"/>
                </a:solidFill>
                <a:latin typeface="Corbel"/>
              </a:rPr>
              <a:t>José Rubén Maldonado Herrera</a:t>
            </a:r>
            <a:endParaRPr b="0" lang="es-MX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419" sz="2200" spc="-1" strike="noStrike">
                <a:solidFill>
                  <a:srgbClr val="595959"/>
                </a:solidFill>
                <a:latin typeface="Corbel"/>
              </a:rPr>
              <a:t>CCM-UNAM</a:t>
            </a:r>
            <a:endParaRPr b="0" lang="es-MX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419" sz="2200" spc="-1" strike="noStrike">
                <a:solidFill>
                  <a:srgbClr val="595959"/>
                </a:solidFill>
                <a:latin typeface="Corbel"/>
              </a:rPr>
              <a:t>Diciembre 2021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103" descr=""/>
          <p:cNvPicPr/>
          <p:nvPr/>
        </p:nvPicPr>
        <p:blipFill>
          <a:blip r:embed="rId1"/>
          <a:srcRect l="24915" t="21984" r="41114" b="8301"/>
          <a:stretch/>
        </p:blipFill>
        <p:spPr>
          <a:xfrm>
            <a:off x="1111680" y="1153440"/>
            <a:ext cx="4641480" cy="5267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104" descr=""/>
          <p:cNvPicPr/>
          <p:nvPr/>
        </p:nvPicPr>
        <p:blipFill>
          <a:blip r:embed="rId2"/>
          <a:srcRect l="23441" t="21984" r="39640" b="8301"/>
          <a:stretch/>
        </p:blipFill>
        <p:spPr>
          <a:xfrm>
            <a:off x="6095880" y="1153440"/>
            <a:ext cx="5208840" cy="5351040"/>
          </a:xfrm>
          <a:prstGeom prst="rect">
            <a:avLst/>
          </a:prstGeom>
          <a:ln w="0">
            <a:noFill/>
          </a:ln>
        </p:spPr>
      </p:pic>
      <p:sp>
        <p:nvSpPr>
          <p:cNvPr id="207" name="CuadroTexto 1"/>
          <p:cNvSpPr/>
          <p:nvPr/>
        </p:nvSpPr>
        <p:spPr>
          <a:xfrm>
            <a:off x="3566520" y="810360"/>
            <a:ext cx="1113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</a:rPr>
              <a:t>500 árboles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208" name="CuadroTexto 3"/>
          <p:cNvSpPr/>
          <p:nvPr/>
        </p:nvSpPr>
        <p:spPr>
          <a:xfrm>
            <a:off x="8988120" y="810360"/>
            <a:ext cx="19530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</a:rPr>
              <a:t>1200 árboles</a:t>
            </a: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143000" y="2001600"/>
            <a:ext cx="4754520" cy="7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419" sz="2400" spc="-1" strike="noStrike">
                <a:solidFill>
                  <a:srgbClr val="e48312"/>
                </a:solidFill>
                <a:latin typeface="Corbel"/>
              </a:rPr>
              <a:t>Árbol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1143000" y="2721600"/>
            <a:ext cx="4754520" cy="338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Performance:  95.6% </a:t>
            </a: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Performance con el set de entrenamiento: 98.1% </a:t>
            </a: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Cross Validation performance: </a:t>
            </a:r>
            <a:r>
              <a:rPr b="1" lang="es-MX" sz="2600" spc="-1" strike="noStrike" u="sng">
                <a:solidFill>
                  <a:srgbClr val="000000"/>
                </a:solidFill>
                <a:uFillTx/>
                <a:latin typeface="Arial"/>
              </a:rPr>
              <a:t>94%</a:t>
            </a: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269040" y="1999080"/>
            <a:ext cx="4754520" cy="77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-419" sz="2400" spc="-1" strike="noStrike">
                <a:solidFill>
                  <a:srgbClr val="e48312"/>
                </a:solidFill>
                <a:latin typeface="Corbel"/>
              </a:rPr>
              <a:t>Forest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269040" y="2719440"/>
            <a:ext cx="4921560" cy="338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Performance con 10 árboles: 96.7%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Performance con 100 árboles: 95.6%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Performance con 500 árboles: 95.6%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Performance con 1200 árboles: 95.6%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Performance con el set de entrenamiento en todos los árboles: 98.9%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Cross Validation con 1200 árboles: </a:t>
            </a:r>
            <a:r>
              <a:rPr b="1" lang="es-MX" sz="2400" spc="-1" strike="noStrike" u="sng">
                <a:solidFill>
                  <a:srgbClr val="000000"/>
                </a:solidFill>
                <a:uFillTx/>
                <a:latin typeface="Arial"/>
              </a:rPr>
              <a:t>97%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Conclusiones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143000" y="1714680"/>
            <a:ext cx="9872640" cy="438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Se obtuvo un árbol más completo para un fácil diagnostico de ESD. 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Nuestro árbol acierta 47 de cada 50 diagnósticos el cual se puede reforzar usando random forest.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árbol nos permite conocer más sobre que características están relacionadas con que enfermedades. Por ejemplo: 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niveles no nulos en </a:t>
            </a: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cubbling of the rete ridges 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 dan una probabilidad de un 98.8% de </a:t>
            </a: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psoriasis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valores no nulos de </a:t>
            </a: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vaoulisation and damage of bsal layer 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son indicadores de </a:t>
            </a: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linche planus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</a:pP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Koebner phenomenon 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está fuertemente relacionado a </a:t>
            </a:r>
            <a:r>
              <a:rPr b="0" i="1" lang="es-MX" sz="2200" spc="-1" strike="noStrike">
                <a:solidFill>
                  <a:srgbClr val="000000"/>
                </a:solidFill>
                <a:latin typeface="Arial"/>
              </a:rPr>
              <a:t>pitytirais rosea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Se refuerzan resultados obtenidos con el método VRI.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Este nuevo árbol es una alternativa al árbol de [d].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Trabajo a futuro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97488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Encontrar un árbol donde </a:t>
            </a:r>
            <a:r>
              <a:rPr b="0" i="1" lang="es-MX" sz="2400" spc="-1" strike="noStrike">
                <a:solidFill>
                  <a:srgbClr val="000000"/>
                </a:solidFill>
                <a:latin typeface="Arial"/>
              </a:rPr>
              <a:t>thinning of the suprapapilary epidermis 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aparezca como discriminante en algún nodo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¿Cuales son las características más fáciles de obtener medicamente?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Investigar árboles partiendo de dichas características.</a:t>
            </a: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Referencias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Corbel"/>
              <a:buChar char="•"/>
            </a:pP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Font typeface="Corbel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H. Altay Güvenir, Gülşen Demiröz, Nilsel Ilter. “Learning differential diagnosis of erythemato-squamous diseases using voting feature intervals”. Artificial Intelligence in Medicine 13 (1998) 147 – 165.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Font typeface="Corbel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Mohammad Javad, Abdia DavarGivekib “Automatic detection of erythemato-squamous diseases using PSO–SVM based on association rules”. Engineering Applications of Artificial Intelligence, volume 26, issue 1, january 2013.  Pages 603-608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Font typeface="Corbel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Aydın Çetin, Tuba Gökhan “Differential Diagnosis of Erythematous Squamous Diseases With Feature Selection and Classification Algorithms”. Nature-Inspired Intelligent Techniques for Solving Biomedical Engineering Problems. 2018 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Font typeface="Corbel"/>
              <a:buAutoNum type="alphaLcParenR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Keivan Maghooli, Mostafa Langarizadeh, Leila Shahmoradi, Mahdi Habibi-koolaee, Mohamad Jebraeily, Hamid Bouraghi. “Differential Diagnosis of Erythmato-Squamous Diseases Using Classification and Regression Tree”. Acta Inform Med. 2016 Oct.  338–342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117"/>
          <p:cNvSpPr/>
          <p:nvPr/>
        </p:nvSpPr>
        <p:spPr>
          <a:xfrm>
            <a:off x="4541400" y="2584080"/>
            <a:ext cx="310932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MX" sz="4400" spc="-1" strike="noStrike">
                <a:solidFill>
                  <a:srgbClr val="e48312"/>
                </a:solidFill>
                <a:latin typeface="Arial"/>
              </a:rPr>
              <a:t>¡GRACIAS!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3740760" y="5400000"/>
            <a:ext cx="4719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MX" sz="1800" spc="-1" strike="noStrike">
                <a:latin typeface="Arial"/>
              </a:rPr>
              <a:t>https://github.com/Rubas22/2021_pml_rubas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58120" y="30636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Introducción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097280" y="1517040"/>
            <a:ext cx="10342800" cy="455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 fontScale="77000"/>
          </a:bodyPr>
          <a:p>
            <a:pPr marL="228600" indent="-182880">
              <a:lnSpc>
                <a:spcPct val="9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Arial"/>
              </a:rPr>
              <a:t>El grupo de enfermedades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erythemato-squamous (ESD por sus siglas en inglés) </a:t>
            </a: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consta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de seis </a:t>
            </a: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enfermedades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psoriasis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dermatitis seborreica          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lichen planus                  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pityriasis rosea               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dermatitis </a:t>
            </a:r>
            <a:r>
              <a:rPr b="0" lang="es-419" sz="2800" spc="-1" strike="noStrike">
                <a:solidFill>
                  <a:srgbClr val="000000"/>
                </a:solidFill>
                <a:latin typeface="Arial"/>
                <a:ea typeface="Arial"/>
              </a:rPr>
              <a:t>crónica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Corbel"/>
              <a:buAutoNum type="arabicParenR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pityriasis rubra pilaris      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Dar un diagnóstico certero puede resultar complicado ya que dichas enfermedades presentan sintomas similares.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</p:txBody>
      </p:sp>
      <p:pic>
        <p:nvPicPr>
          <p:cNvPr id="177" name="Picture 78" descr=""/>
          <p:cNvPicPr/>
          <p:nvPr/>
        </p:nvPicPr>
        <p:blipFill>
          <a:blip r:embed="rId1"/>
          <a:stretch/>
        </p:blipFill>
        <p:spPr>
          <a:xfrm rot="5400000">
            <a:off x="8300880" y="3301560"/>
            <a:ext cx="2175840" cy="1127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79" descr=""/>
          <p:cNvPicPr/>
          <p:nvPr/>
        </p:nvPicPr>
        <p:blipFill>
          <a:blip r:embed="rId2"/>
          <a:stretch/>
        </p:blipFill>
        <p:spPr>
          <a:xfrm>
            <a:off x="6194160" y="2809800"/>
            <a:ext cx="1665360" cy="196308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 80"/>
          <p:cNvSpPr/>
          <p:nvPr/>
        </p:nvSpPr>
        <p:spPr>
          <a:xfrm>
            <a:off x="6490440" y="2355480"/>
            <a:ext cx="14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355269"/>
                </a:solidFill>
                <a:latin typeface="Arial"/>
              </a:rPr>
              <a:t>Eritema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80" name="Rectangle 81"/>
          <p:cNvSpPr/>
          <p:nvPr/>
        </p:nvSpPr>
        <p:spPr>
          <a:xfrm>
            <a:off x="8642880" y="2368080"/>
            <a:ext cx="17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355269"/>
                </a:solidFill>
                <a:latin typeface="Arial"/>
              </a:rPr>
              <a:t>Descamación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Antecedentes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097280" y="1849680"/>
            <a:ext cx="10058040" cy="210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182880">
              <a:lnSpc>
                <a:spcPct val="9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Arial"/>
              </a:rPr>
              <a:t>En 1998, en Turquía, se recopilaron y estudiaron datos de pacientes con algún ESD. El método de ML que utilizaron fue VRI (Voting Feature Intervals). [a]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Corbel"/>
              <a:buChar char="•"/>
              <a:tabLst>
                <a:tab algn="l" pos="0"/>
              </a:tabLst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Arial"/>
              </a:rPr>
              <a:t>El dataset consiste de 365 récords y consta de 34 características; 12 clínicas y 22 histopatológicas.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  <p:sp>
        <p:nvSpPr>
          <p:cNvPr id="183" name="Rectangle 83"/>
          <p:cNvSpPr/>
          <p:nvPr/>
        </p:nvSpPr>
        <p:spPr>
          <a:xfrm>
            <a:off x="2160000" y="854280"/>
            <a:ext cx="1800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Imagen 3" descr="Diagrama&#10;&#10;Descripción generada automáticamente"/>
          <p:cNvPicPr/>
          <p:nvPr/>
        </p:nvPicPr>
        <p:blipFill>
          <a:blip r:embed="rId1"/>
          <a:srcRect l="11175" t="22341" r="12774" b="18440"/>
          <a:stretch/>
        </p:blipFill>
        <p:spPr>
          <a:xfrm>
            <a:off x="3979800" y="3938040"/>
            <a:ext cx="4810680" cy="25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86"/>
          <p:cNvSpPr/>
          <p:nvPr/>
        </p:nvSpPr>
        <p:spPr>
          <a:xfrm>
            <a:off x="827280" y="357840"/>
            <a:ext cx="10537200" cy="57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sp>
        <p:nvSpPr>
          <p:cNvPr id="186" name="Rectangle 87"/>
          <p:cNvSpPr/>
          <p:nvPr/>
        </p:nvSpPr>
        <p:spPr>
          <a:xfrm>
            <a:off x="621720" y="1919520"/>
            <a:ext cx="701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800" spc="-1" strike="noStrike">
                <a:solidFill>
                  <a:srgbClr val="e48312"/>
                </a:solidFill>
                <a:latin typeface="Arial"/>
                <a:ea typeface="Arial"/>
              </a:rPr>
              <a:t>Resultados de ese estudio </a:t>
            </a:r>
            <a:endParaRPr b="0" lang="en-US" sz="4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36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28600" indent="-182880">
              <a:lnSpc>
                <a:spcPct val="10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Wingdings" charset="2"/>
              <a:buChar char=""/>
            </a:pPr>
            <a:r>
              <a:rPr b="0" lang="es-ES" sz="3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ES" sz="3800" spc="-1" strike="noStrike">
                <a:solidFill>
                  <a:srgbClr val="000000"/>
                </a:solidFill>
                <a:latin typeface="Arial"/>
                <a:ea typeface="Arial"/>
              </a:rPr>
              <a:t>Dar un diagnostico diferencial a pacientes con una precisión del 96.2% </a:t>
            </a:r>
            <a:r>
              <a:rPr b="0" lang="es-MX" sz="3800" spc="-1" strike="noStrike">
                <a:solidFill>
                  <a:srgbClr val="000000"/>
                </a:solidFill>
                <a:latin typeface="Arial"/>
                <a:ea typeface="Arial"/>
              </a:rPr>
              <a:t>aún cuando se tenga un record incompleto.</a:t>
            </a:r>
            <a:endParaRPr b="0" lang="en-US" sz="38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10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Wingdings" charset="2"/>
              <a:buChar char=""/>
            </a:pPr>
            <a:r>
              <a:rPr b="0" lang="es-MX" sz="3800" spc="-1" strike="noStrike">
                <a:solidFill>
                  <a:srgbClr val="000000"/>
                </a:solidFill>
                <a:latin typeface="Arial"/>
                <a:ea typeface="Arial"/>
              </a:rPr>
              <a:t>Información extraída del modelo:</a:t>
            </a:r>
            <a:endParaRPr b="0" lang="en-US" sz="38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3800" spc="-1" strike="noStrike">
              <a:solidFill>
                <a:srgbClr val="e48312"/>
              </a:solidFill>
              <a:latin typeface="Corbel"/>
            </a:endParaRPr>
          </a:p>
          <a:p>
            <a:pPr lvl="1" marL="91440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La aparición de </a:t>
            </a:r>
            <a:r>
              <a:rPr b="0" i="1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polygonal papules</a:t>
            </a: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 indica que el paciente padece 6). 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lvl="1" marL="91440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Valores altos de </a:t>
            </a:r>
            <a:r>
              <a:rPr b="0" i="1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PNL infiltrate </a:t>
            </a: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sugieren diagnosticar 1) o 2).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lvl="1" marL="91440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i="1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Fibrosis of the papillary dermis </a:t>
            </a: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es un indicador de la clase 5).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lvl="1" marL="91440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Valores altos de </a:t>
            </a:r>
            <a:r>
              <a:rPr b="0" i="1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elongation of the rete ridges </a:t>
            </a: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indican tanto 1) como 5).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 lvl="1" marL="914400" indent="-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  <a:ea typeface="Arial"/>
              </a:rPr>
              <a:t>6) es un padecimiento que surge en niños.</a:t>
            </a: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89"/>
          <p:cNvSpPr/>
          <p:nvPr/>
        </p:nvSpPr>
        <p:spPr>
          <a:xfrm>
            <a:off x="4176360" y="1011960"/>
            <a:ext cx="100314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Más antecedentes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066680" y="184536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El dataset se hizo publico en UCI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Machine Learning repocitory y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posteriormente se han estudiado otros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modelos usando el mismo dataset.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En [b] se lograron reducir la cantidad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de características a 24. Se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implementó SVM con un score de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98.91%. No se obtuvo información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relevante.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En [c] se extrae la cantidad de 19 de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las 34 características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. Se </a:t>
            </a: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implementa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Naive Bayes con un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score de100%. No nos da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información detallada y puede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presentar overfiting. 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e48312"/>
              </a:buClr>
              <a:buSzPct val="80000"/>
              <a:buFont typeface="Wingdings" charset="2"/>
              <a:buChar char=""/>
              <a:tabLst>
                <a:tab algn="l" pos="0"/>
              </a:tabLst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n [d] se implementas árboles de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decisión. Se obtiene un 93.69% de </a:t>
            </a: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precisión. </a:t>
            </a: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94" descr=""/>
          <p:cNvPicPr/>
          <p:nvPr/>
        </p:nvPicPr>
        <p:blipFill>
          <a:blip r:embed="rId1"/>
          <a:srcRect l="0" t="52045" r="21919" b="0"/>
          <a:stretch/>
        </p:blipFill>
        <p:spPr>
          <a:xfrm>
            <a:off x="5750280" y="1045800"/>
            <a:ext cx="5988240" cy="536832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94" descr=""/>
          <p:cNvPicPr/>
          <p:nvPr/>
        </p:nvPicPr>
        <p:blipFill>
          <a:blip r:embed="rId2"/>
          <a:srcRect l="33877" t="0" r="0" b="48237"/>
          <a:stretch/>
        </p:blipFill>
        <p:spPr>
          <a:xfrm>
            <a:off x="358200" y="881640"/>
            <a:ext cx="5391720" cy="526464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54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1000"/>
          </a:bodyPr>
          <a:p>
            <a:pPr>
              <a:lnSpc>
                <a:spcPct val="90000"/>
              </a:lnSpc>
            </a:pPr>
            <a:r>
              <a:rPr b="0" lang="es-MX" sz="3100" spc="-1" strike="noStrike">
                <a:solidFill>
                  <a:srgbClr val="e48312"/>
                </a:solidFill>
                <a:latin typeface="Arial"/>
              </a:rPr>
              <a:t>Árbol de 5 ramas de profundidad.[d]</a:t>
            </a:r>
            <a:br/>
            <a:endParaRPr b="0" lang="en-US" sz="31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97" descr=""/>
          <p:cNvPicPr/>
          <p:nvPr/>
        </p:nvPicPr>
        <p:blipFill>
          <a:blip r:embed="rId1"/>
          <a:srcRect l="14492" t="21904" r="3955" b="14247"/>
          <a:stretch/>
        </p:blipFill>
        <p:spPr>
          <a:xfrm>
            <a:off x="290160" y="794880"/>
            <a:ext cx="11611080" cy="569916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0480" y="2296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419" sz="4400" spc="-1" strike="noStrike">
                <a:solidFill>
                  <a:srgbClr val="e48312"/>
                </a:solidFill>
                <a:latin typeface="Corbel"/>
              </a:rPr>
              <a:t>Nuevos resultados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140480" y="1378080"/>
            <a:ext cx="2826000" cy="180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En este estudio se obtiene un árbol de profundidad 6, con un total de 7 características</a:t>
            </a: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e48312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98"/>
          <p:cNvSpPr/>
          <p:nvPr/>
        </p:nvSpPr>
        <p:spPr>
          <a:xfrm>
            <a:off x="996840" y="934920"/>
            <a:ext cx="383472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MX" sz="2200" spc="-1" strike="noStrike">
                <a:solidFill>
                  <a:srgbClr val="e48312"/>
                </a:solidFill>
                <a:latin typeface="Arial"/>
              </a:rPr>
              <a:t>La siguiente tabla presenta la importancia de cada característica: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199" name="Picture 99" descr=""/>
          <p:cNvPicPr/>
          <p:nvPr/>
        </p:nvPicPr>
        <p:blipFill>
          <a:blip r:embed="rId1"/>
          <a:srcRect l="23246" t="25134" r="38358" b="6618"/>
          <a:stretch/>
        </p:blipFill>
        <p:spPr>
          <a:xfrm>
            <a:off x="4957920" y="441360"/>
            <a:ext cx="6450840" cy="59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00"/>
          <p:cNvSpPr/>
          <p:nvPr/>
        </p:nvSpPr>
        <p:spPr>
          <a:xfrm>
            <a:off x="698040" y="540000"/>
            <a:ext cx="11185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e48312"/>
                </a:solidFill>
                <a:latin typeface="Arial"/>
              </a:rPr>
              <a:t>Posteriormente se hizo un ensamble de arboles utilizando random forest y los resultados fueron los siguientes: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1" name="Picture 101" descr=""/>
          <p:cNvPicPr/>
          <p:nvPr/>
        </p:nvPicPr>
        <p:blipFill>
          <a:blip r:embed="rId1"/>
          <a:srcRect l="23441" t="23447" r="41114" b="8301"/>
          <a:stretch/>
        </p:blipFill>
        <p:spPr>
          <a:xfrm>
            <a:off x="978480" y="1440000"/>
            <a:ext cx="4319280" cy="46792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102" descr=""/>
          <p:cNvPicPr/>
          <p:nvPr/>
        </p:nvPicPr>
        <p:blipFill>
          <a:blip r:embed="rId2"/>
          <a:srcRect l="23441" t="27794" r="41114" b="3055"/>
          <a:stretch/>
        </p:blipFill>
        <p:spPr>
          <a:xfrm>
            <a:off x="6095880" y="1378440"/>
            <a:ext cx="4319280" cy="4740840"/>
          </a:xfrm>
          <a:prstGeom prst="rect">
            <a:avLst/>
          </a:prstGeom>
          <a:ln w="0">
            <a:noFill/>
          </a:ln>
        </p:spPr>
      </p:pic>
      <p:sp>
        <p:nvSpPr>
          <p:cNvPr id="203" name="CuadroTexto 1"/>
          <p:cNvSpPr/>
          <p:nvPr/>
        </p:nvSpPr>
        <p:spPr>
          <a:xfrm>
            <a:off x="3358800" y="1070640"/>
            <a:ext cx="1014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</a:rPr>
              <a:t>10 árboles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204" name="CuadroTexto 2"/>
          <p:cNvSpPr/>
          <p:nvPr/>
        </p:nvSpPr>
        <p:spPr>
          <a:xfrm>
            <a:off x="8689320" y="1039320"/>
            <a:ext cx="1113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</a:rPr>
              <a:t>100 árboles</a:t>
            </a: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310</TotalTime>
  <Application>LibreOffice/7.2.3.2$Linux_X86_64 LibreOffice_project/20$Build-2</Application>
  <AppVersion>15.0000</AppVersion>
  <Words>610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>Ruben Maldonado H errera</dc:creator>
  <dc:description/>
  <dc:language>es-MX</dc:language>
  <cp:lastModifiedBy/>
  <dcterms:modified xsi:type="dcterms:W3CDTF">2021-12-14T11:31:03Z</dcterms:modified>
  <cp:revision>31</cp:revision>
  <dc:subject/>
  <dc:title>Diagnostico diferencial de enfermedades del tipo erythemato-squamous utilizando árboles de decisión y random forest.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15</vt:i4>
  </property>
</Properties>
</file>