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8" r:id="rId12"/>
    <p:sldId id="271" r:id="rId13"/>
    <p:sldId id="272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1" u="none" strike="noStrike" kern="1200" spc="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US" sz="2800" b="1" i="1" u="none">
                <a:solidFill>
                  <a:srgbClr val="C00000"/>
                </a:solidFill>
              </a:rPr>
              <a:t>EMPLOYEE SALARY ANALYSIS </a:t>
            </a:r>
          </a:p>
          <a:p>
            <a:pPr>
              <a:defRPr sz="2800" b="1" i="1">
                <a:solidFill>
                  <a:srgbClr val="C00000"/>
                </a:solidFill>
              </a:defRPr>
            </a:pPr>
            <a:r>
              <a:rPr lang="en-US" sz="2800" b="1" i="1" u="none">
                <a:solidFill>
                  <a:srgbClr val="C00000"/>
                </a:solidFill>
              </a:rPr>
              <a:t>TOTAL SALARY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1" u="none" strike="noStrike" kern="1200" spc="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'[Employee_Dataset (1).xlsx]Sheet2'!$J$1:$J$2</c:f>
              <c:strCache>
                <c:ptCount val="1"/>
                <c:pt idx="0">
                  <c:v>TOTAL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'[Employee_Dataset (1).xlsx]Sheet2'!$J$3:$J$22</c:f>
              <c:numCache>
                <c:formatCode>General</c:formatCode>
                <c:ptCount val="20"/>
                <c:pt idx="0">
                  <c:v>105400</c:v>
                </c:pt>
                <c:pt idx="1">
                  <c:v>105400</c:v>
                </c:pt>
                <c:pt idx="2">
                  <c:v>77800</c:v>
                </c:pt>
                <c:pt idx="3">
                  <c:v>77800</c:v>
                </c:pt>
                <c:pt idx="4">
                  <c:v>77800</c:v>
                </c:pt>
                <c:pt idx="5">
                  <c:v>50200</c:v>
                </c:pt>
                <c:pt idx="6">
                  <c:v>50200</c:v>
                </c:pt>
                <c:pt idx="7">
                  <c:v>50200</c:v>
                </c:pt>
                <c:pt idx="8">
                  <c:v>22600</c:v>
                </c:pt>
                <c:pt idx="9">
                  <c:v>22600</c:v>
                </c:pt>
                <c:pt idx="10">
                  <c:v>22600</c:v>
                </c:pt>
                <c:pt idx="11">
                  <c:v>36400</c:v>
                </c:pt>
                <c:pt idx="12">
                  <c:v>36400</c:v>
                </c:pt>
                <c:pt idx="13">
                  <c:v>36400</c:v>
                </c:pt>
                <c:pt idx="14">
                  <c:v>36400</c:v>
                </c:pt>
                <c:pt idx="15">
                  <c:v>43300</c:v>
                </c:pt>
                <c:pt idx="16">
                  <c:v>43300</c:v>
                </c:pt>
                <c:pt idx="17">
                  <c:v>43300</c:v>
                </c:pt>
                <c:pt idx="18">
                  <c:v>15700</c:v>
                </c:pt>
                <c:pt idx="19">
                  <c:v>15700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F5-AC4A-9262-EAAEE65C3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1915904"/>
        <c:axId val="1051924416"/>
      </c:barChart>
      <c:catAx>
        <c:axId val="105191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924416"/>
        <c:crosses val="autoZero"/>
        <c:auto val="1"/>
        <c:lblAlgn val="ctr"/>
        <c:lblOffset val="100"/>
        <c:noMultiLvlLbl val="0"/>
      </c:catAx>
      <c:valAx>
        <c:axId val="105192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91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82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6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7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33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76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51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25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5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4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5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5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pc="8" dirty="0"/>
              <a:pPr marL="28575">
                <a:lnSpc>
                  <a:spcPct val="100000"/>
                </a:lnSpc>
                <a:spcBef>
                  <a:spcPts val="41"/>
                </a:spcBef>
              </a:pPr>
              <a:t>‹#›</a:t>
            </a:fld>
            <a:endParaRPr spc="8" dirty="0"/>
          </a:p>
        </p:txBody>
      </p:sp>
    </p:spTree>
    <p:extLst>
      <p:ext uri="{BB962C8B-B14F-4D97-AF65-F5344CB8AC3E}">
        <p14:creationId xmlns:p14="http://schemas.microsoft.com/office/powerpoint/2010/main" val="330628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8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0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4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4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95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  <p:sldLayoutId id="21474838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869895" y="888299"/>
            <a:ext cx="7486650" cy="751167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2410301">
              <a:spcBef>
                <a:spcPts val="98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1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pc="8" dirty="0"/>
              <a:pPr marL="28575">
                <a:lnSpc>
                  <a:spcPct val="100000"/>
                </a:lnSpc>
                <a:spcBef>
                  <a:spcPts val="41"/>
                </a:spcBef>
              </a:pPr>
              <a:t>1</a:t>
            </a:fld>
            <a:endParaRPr spc="8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102770" y="2296098"/>
            <a:ext cx="76593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STUDENT NAME:  </a:t>
            </a:r>
            <a:r>
              <a:rPr lang="en-US" sz="4000" b="1" i="1" dirty="0" err="1"/>
              <a:t>Rubavathy.S</a:t>
            </a:r>
            <a:endParaRPr lang="en-US" sz="4000" b="1" i="1" dirty="0"/>
          </a:p>
          <a:p>
            <a:r>
              <a:rPr lang="en-US" sz="4000" dirty="0"/>
              <a:t>REGISTER NO:  312219054  </a:t>
            </a:r>
          </a:p>
          <a:p>
            <a:r>
              <a:rPr lang="en-US" sz="4000" dirty="0"/>
              <a:t>                     Naan </a:t>
            </a:r>
            <a:r>
              <a:rPr lang="en-US" sz="4000" dirty="0" err="1"/>
              <a:t>mudhalvan.com</a:t>
            </a:r>
            <a:endParaRPr lang="en-US" sz="4000" dirty="0"/>
          </a:p>
          <a:p>
            <a:r>
              <a:rPr lang="en-US" sz="4000" dirty="0"/>
              <a:t>DEPARTMENT: </a:t>
            </a:r>
            <a:r>
              <a:rPr lang="en-US" sz="4000" b="1" i="1" u="sng" dirty="0" err="1"/>
              <a:t>B.com</a:t>
            </a:r>
            <a:r>
              <a:rPr lang="en-US" sz="4000" b="1" i="1" u="sng" dirty="0"/>
              <a:t> (A/F)</a:t>
            </a:r>
          </a:p>
          <a:p>
            <a:r>
              <a:rPr lang="en-US" sz="4000" dirty="0"/>
              <a:t>COLLEGE: </a:t>
            </a:r>
            <a:r>
              <a:rPr lang="en-US" sz="4000" b="1" i="1" dirty="0" err="1"/>
              <a:t>Aksheyaa</a:t>
            </a:r>
            <a:r>
              <a:rPr lang="en-US" sz="4000" b="1" i="1" dirty="0"/>
              <a:t> college of arts &amp; science. </a:t>
            </a:r>
          </a:p>
          <a:p>
            <a:r>
              <a:rPr lang="en-US" sz="4000" b="1" i="1" dirty="0"/>
              <a:t>                  </a:t>
            </a:r>
          </a:p>
          <a:p>
            <a:r>
              <a:rPr lang="en-US" sz="4000" dirty="0"/>
              <a:t>           </a:t>
            </a:r>
            <a:endParaRPr lang="en-I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401754" y="226339"/>
            <a:ext cx="9942674" cy="132248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r>
              <a:rPr lang="en-US" sz="4000" dirty="0"/>
              <a:t>MODELLING:</a:t>
            </a:r>
          </a:p>
          <a:p>
            <a:r>
              <a:rPr lang="en-US" sz="4000" dirty="0"/>
              <a:t>      DATA COLLECTION: 1) Surveys </a:t>
            </a:r>
          </a:p>
          <a:p>
            <a:r>
              <a:rPr lang="en-US" sz="4000" dirty="0"/>
              <a:t>2) Interviews 3) Observation </a:t>
            </a:r>
          </a:p>
          <a:p>
            <a:r>
              <a:rPr lang="en-US" sz="4000" dirty="0"/>
              <a:t>      DATA CLEANING: Removing duplicate contacts from a merged mailing list. </a:t>
            </a:r>
          </a:p>
          <a:p>
            <a:r>
              <a:rPr lang="en-US" sz="4000" dirty="0"/>
              <a:t>      PERFORMANCE LEVEL: </a:t>
            </a:r>
          </a:p>
          <a:p>
            <a:r>
              <a:rPr lang="en-US" sz="4000" dirty="0"/>
              <a:t>1) Unsatisfactory 2) Fully successful </a:t>
            </a:r>
          </a:p>
          <a:p>
            <a:r>
              <a:rPr lang="en-US" sz="4000" dirty="0"/>
              <a:t>3) Exceeds fully successful </a:t>
            </a:r>
          </a:p>
          <a:p>
            <a:r>
              <a:rPr lang="en-US" sz="4000" dirty="0"/>
              <a:t>4) Outstanding. 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81914" y="5712253"/>
            <a:ext cx="171450" cy="132248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z="825" spc="8" dirty="0">
                <a:solidFill>
                  <a:srgbClr val="2D936B"/>
                </a:solidFill>
                <a:latin typeface="Trebuchet MS"/>
                <a:cs typeface="Trebuchet MS"/>
              </a:rPr>
              <a:pPr marL="28575">
                <a:lnSpc>
                  <a:spcPct val="100000"/>
                </a:lnSpc>
                <a:spcBef>
                  <a:spcPts val="41"/>
                </a:spcBef>
              </a:pPr>
              <a:t>10</a:t>
            </a:fld>
            <a:endParaRPr sz="825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393" y="303946"/>
            <a:ext cx="3612923" cy="646331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CB4B9-3807-D587-F59A-C90B592870F9}"/>
              </a:ext>
            </a:extLst>
          </p:cNvPr>
          <p:cNvSpPr txBox="1"/>
          <p:nvPr/>
        </p:nvSpPr>
        <p:spPr>
          <a:xfrm>
            <a:off x="5189749" y="252478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5CF29CB-C764-BF83-7115-B6E4597489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562949"/>
              </p:ext>
            </p:extLst>
          </p:nvPr>
        </p:nvGraphicFramePr>
        <p:xfrm>
          <a:off x="3844918" y="999442"/>
          <a:ext cx="6081458" cy="54490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6141">
                  <a:extLst>
                    <a:ext uri="{9D8B030D-6E8A-4147-A177-3AD203B41FA5}">
                      <a16:colId xmlns:a16="http://schemas.microsoft.com/office/drawing/2014/main" val="4196498858"/>
                    </a:ext>
                  </a:extLst>
                </a:gridCol>
                <a:gridCol w="828635">
                  <a:extLst>
                    <a:ext uri="{9D8B030D-6E8A-4147-A177-3AD203B41FA5}">
                      <a16:colId xmlns:a16="http://schemas.microsoft.com/office/drawing/2014/main" val="3980635108"/>
                    </a:ext>
                  </a:extLst>
                </a:gridCol>
                <a:gridCol w="684524">
                  <a:extLst>
                    <a:ext uri="{9D8B030D-6E8A-4147-A177-3AD203B41FA5}">
                      <a16:colId xmlns:a16="http://schemas.microsoft.com/office/drawing/2014/main" val="3825617832"/>
                    </a:ext>
                  </a:extLst>
                </a:gridCol>
                <a:gridCol w="634086">
                  <a:extLst>
                    <a:ext uri="{9D8B030D-6E8A-4147-A177-3AD203B41FA5}">
                      <a16:colId xmlns:a16="http://schemas.microsoft.com/office/drawing/2014/main" val="654451139"/>
                    </a:ext>
                  </a:extLst>
                </a:gridCol>
                <a:gridCol w="461153">
                  <a:extLst>
                    <a:ext uri="{9D8B030D-6E8A-4147-A177-3AD203B41FA5}">
                      <a16:colId xmlns:a16="http://schemas.microsoft.com/office/drawing/2014/main" val="1060814924"/>
                    </a:ext>
                  </a:extLst>
                </a:gridCol>
                <a:gridCol w="461153">
                  <a:extLst>
                    <a:ext uri="{9D8B030D-6E8A-4147-A177-3AD203B41FA5}">
                      <a16:colId xmlns:a16="http://schemas.microsoft.com/office/drawing/2014/main" val="93028053"/>
                    </a:ext>
                  </a:extLst>
                </a:gridCol>
                <a:gridCol w="461153">
                  <a:extLst>
                    <a:ext uri="{9D8B030D-6E8A-4147-A177-3AD203B41FA5}">
                      <a16:colId xmlns:a16="http://schemas.microsoft.com/office/drawing/2014/main" val="1611568610"/>
                    </a:ext>
                  </a:extLst>
                </a:gridCol>
                <a:gridCol w="461153">
                  <a:extLst>
                    <a:ext uri="{9D8B030D-6E8A-4147-A177-3AD203B41FA5}">
                      <a16:colId xmlns:a16="http://schemas.microsoft.com/office/drawing/2014/main" val="2536777298"/>
                    </a:ext>
                  </a:extLst>
                </a:gridCol>
                <a:gridCol w="698936">
                  <a:extLst>
                    <a:ext uri="{9D8B030D-6E8A-4147-A177-3AD203B41FA5}">
                      <a16:colId xmlns:a16="http://schemas.microsoft.com/office/drawing/2014/main" val="384794715"/>
                    </a:ext>
                  </a:extLst>
                </a:gridCol>
                <a:gridCol w="684524">
                  <a:extLst>
                    <a:ext uri="{9D8B030D-6E8A-4147-A177-3AD203B41FA5}">
                      <a16:colId xmlns:a16="http://schemas.microsoft.com/office/drawing/2014/main" val="3451335299"/>
                    </a:ext>
                  </a:extLst>
                </a:gridCol>
              </a:tblGrid>
              <a:tr h="3378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EMPLOYEE ID </a:t>
                      </a:r>
                      <a:endParaRPr lang="en-GB" sz="1000" b="0" i="1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EMPLOYEE NAME </a:t>
                      </a:r>
                      <a:endParaRPr lang="en-GB" sz="1000" b="0" i="1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DESIGNATION </a:t>
                      </a:r>
                      <a:endParaRPr lang="en-GB" sz="1000" b="0" i="1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BASIC SALARY </a:t>
                      </a:r>
                      <a:endParaRPr lang="en-GB" sz="1000" b="0" i="1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HRA</a:t>
                      </a:r>
                      <a:endParaRPr lang="en-GB" sz="1000" b="0" i="1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DA</a:t>
                      </a:r>
                      <a:endParaRPr lang="en-GB" sz="1000" b="0" i="1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TA</a:t>
                      </a:r>
                      <a:endParaRPr lang="en-GB" sz="1000" b="0" i="1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PF</a:t>
                      </a:r>
                      <a:endParaRPr lang="en-GB" sz="1000" b="0" i="1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GROSS SALARY </a:t>
                      </a:r>
                      <a:endParaRPr lang="en-GB" sz="1000" b="0" i="1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TOTAL SALARY </a:t>
                      </a:r>
                      <a:endParaRPr lang="en-GB" sz="1000" b="0" i="1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2904085784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3301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ARUN KUMAR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MANAGER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16000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24000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9600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120000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105400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2704555672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3302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ROHITH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MANAGER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16000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24000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9600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120000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105400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2449651030"/>
                  </a:ext>
                </a:extLst>
              </a:tr>
              <a:tr h="2696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3303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DEEPAK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TEAM LEADER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60000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12000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18000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7200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90000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77800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546274049"/>
                  </a:ext>
                </a:extLst>
              </a:tr>
              <a:tr h="2696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3304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PAVITHRA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TEAM LEADER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60000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12000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18000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7200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90000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77800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1190177559"/>
                  </a:ext>
                </a:extLst>
              </a:tr>
              <a:tr h="2696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3305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SUBALAKSHMI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TEAM LEADER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60000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12000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18000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7200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90000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77800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4108281419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3306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SATHISH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SALES DEPT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12000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4800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60000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50200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3057512527"/>
                  </a:ext>
                </a:extLst>
              </a:tr>
              <a:tr h="2696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3307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HARIKRISHNAN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SALES DEPT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12000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4800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60000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50200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4212054939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3308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DHARSHINI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SALES DEPT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12000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4800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60000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50200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1230342752"/>
                  </a:ext>
                </a:extLst>
              </a:tr>
              <a:tr h="2696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3309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TAMILSELVAN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PRODUCTION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6000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2400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22600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1968107991"/>
                  </a:ext>
                </a:extLst>
              </a:tr>
              <a:tr h="2696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3310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SALMAN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PRODUCTION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6000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2400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22600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1275434923"/>
                  </a:ext>
                </a:extLst>
              </a:tr>
              <a:tr h="2696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3311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SAKTHIVEL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PRODUCTION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6000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5000</a:t>
                      </a:r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2400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22600</a:t>
                      </a:r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1469734378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3312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DIVAKAR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MANAGER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6000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9000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3600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36400</a:t>
                      </a:r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528447440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3313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BHARATHI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MARKETING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6000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9000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3600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36400</a:t>
                      </a:r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3309453052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3314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DINESH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MARKETING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6000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9000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3600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36400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3632183797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3315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YUVARAJ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MARKETING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30000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6000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9000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3600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36400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4216523309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3316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PRAVEEN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FINANCE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10500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4200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52500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43300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2212381209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3317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HARISH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FINANCE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10500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4200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52500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43300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3520866723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3318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ANANDHI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FINANCE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10500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4200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52500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43300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2798330173"/>
                  </a:ext>
                </a:extLst>
              </a:tr>
              <a:tr h="2696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3319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GEETHA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DISTRIBUTOR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4500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1800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22500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15700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3802434130"/>
                  </a:ext>
                </a:extLst>
              </a:tr>
              <a:tr h="2696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3320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VARSHA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DISTRIBUTOR </a:t>
                      </a:r>
                      <a:endParaRPr lang="en-GB" sz="8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4500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5000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1800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22500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15700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3012891835"/>
                  </a:ext>
                </a:extLst>
              </a:tr>
              <a:tr h="167184">
                <a:tc>
                  <a:txBody>
                    <a:bodyPr/>
                    <a:lstStyle/>
                    <a:p>
                      <a:pPr algn="ctr" fontAlgn="ctr"/>
                      <a:endParaRPr lang="en-GB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3309893879"/>
                  </a:ext>
                </a:extLst>
              </a:tr>
              <a:tr h="167184"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2447515109"/>
                  </a:ext>
                </a:extLst>
              </a:tr>
              <a:tr h="167184"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2790503408"/>
                  </a:ext>
                </a:extLst>
              </a:tr>
              <a:tr h="167184"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4145077040"/>
                  </a:ext>
                </a:extLst>
              </a:tr>
              <a:tr h="167184"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1299763567"/>
                  </a:ext>
                </a:extLst>
              </a:tr>
              <a:tr h="167184"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1" marR="5021" marT="5021" marB="25605" anchor="ctr"/>
                </a:tc>
                <a:extLst>
                  <a:ext uri="{0D108BD9-81ED-4DB2-BD59-A6C34878D82A}">
                    <a16:rowId xmlns:a16="http://schemas.microsoft.com/office/drawing/2014/main" val="3733516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C42A-8AB3-6DCD-D234-9FC1AFA2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RESULTS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B7943DC-80B9-233D-95CE-811FC4DE0D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222520"/>
              </p:ext>
            </p:extLst>
          </p:nvPr>
        </p:nvGraphicFramePr>
        <p:xfrm>
          <a:off x="2421506" y="2242517"/>
          <a:ext cx="6697010" cy="3807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894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4833-6CA2-FB7F-C3FB-96451DC0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10040020" cy="4858103"/>
          </a:xfrm>
        </p:spPr>
        <p:txBody>
          <a:bodyPr>
            <a:normAutofit/>
          </a:bodyPr>
          <a:lstStyle/>
          <a:p>
            <a:r>
              <a:rPr lang="en-US" sz="4000" dirty="0"/>
              <a:t>CONCLUSION: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              </a:t>
            </a:r>
            <a:r>
              <a:rPr lang="en-US" sz="9600" dirty="0"/>
              <a:t>THANK YOU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859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78833" y="1479471"/>
            <a:ext cx="2932271" cy="508635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sz="3188" spc="4" dirty="0"/>
              <a:t>PROJECT</a:t>
            </a:r>
            <a:r>
              <a:rPr sz="3188" spc="-64" dirty="0"/>
              <a:t> </a:t>
            </a:r>
            <a:r>
              <a:rPr sz="3188" spc="19" dirty="0"/>
              <a:t>TITLE</a:t>
            </a:r>
            <a:endParaRPr sz="3188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pc="8" dirty="0"/>
              <a:pPr marL="28575">
                <a:lnSpc>
                  <a:spcPct val="100000"/>
                </a:lnSpc>
                <a:spcBef>
                  <a:spcPts val="41"/>
                </a:spcBef>
              </a:pPr>
              <a:t>2</a:t>
            </a:fld>
            <a:endParaRPr spc="8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2437143" y="2449703"/>
            <a:ext cx="6444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</a:t>
            </a:r>
            <a:endParaRPr lang="en-IN" sz="4000" b="1" i="1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object 18"/>
          <p:cNvGrpSpPr/>
          <p:nvPr/>
        </p:nvGrpSpPr>
        <p:grpSpPr>
          <a:xfrm>
            <a:off x="923211" y="3634780"/>
            <a:ext cx="2701347" cy="2613619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5C7188ED-E0F0-CD86-B8F9-D89C8F78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pc="8" dirty="0"/>
              <a:pPr marL="28575">
                <a:lnSpc>
                  <a:spcPct val="100000"/>
                </a:lnSpc>
                <a:spcBef>
                  <a:spcPts val="41"/>
                </a:spcBef>
              </a:pPr>
              <a:t>3</a:t>
            </a:fld>
            <a:endParaRPr spc="8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406355" y="1638400"/>
            <a:ext cx="3771900" cy="330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1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1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1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1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1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17606" y="3057526"/>
            <a:ext cx="2071688" cy="2443163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49553" y="1433047"/>
            <a:ext cx="5682377" cy="3446136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98"/>
              </a:spcBef>
              <a:tabLst>
                <a:tab pos="2045970" algn="l"/>
              </a:tabLst>
            </a:pPr>
            <a:r>
              <a:rPr sz="3188" spc="-15" dirty="0"/>
              <a:t>P</a:t>
            </a:r>
            <a:r>
              <a:rPr sz="3188" spc="11" dirty="0"/>
              <a:t>ROB</a:t>
            </a:r>
            <a:r>
              <a:rPr sz="3188" spc="41" dirty="0"/>
              <a:t>L</a:t>
            </a:r>
            <a:r>
              <a:rPr sz="3188" spc="-15" dirty="0"/>
              <a:t>E</a:t>
            </a:r>
            <a:r>
              <a:rPr sz="3188" spc="15" dirty="0"/>
              <a:t>M</a:t>
            </a:r>
            <a:r>
              <a:rPr sz="3188" dirty="0"/>
              <a:t>	</a:t>
            </a:r>
            <a:r>
              <a:rPr lang="en-US" sz="3188" dirty="0"/>
              <a:t>STATEMENT: </a:t>
            </a:r>
            <a:br>
              <a:rPr lang="en-US" sz="3188" dirty="0"/>
            </a:br>
            <a:br>
              <a:rPr lang="en-US" sz="3188" dirty="0"/>
            </a:br>
            <a:r>
              <a:rPr lang="en-US" sz="3188" dirty="0"/>
              <a:t>                 </a:t>
            </a:r>
            <a:r>
              <a:rPr lang="en-US" sz="3188" i="1" dirty="0"/>
              <a:t>The process of evaluating a </a:t>
            </a:r>
            <a:r>
              <a:rPr lang="en-US" sz="3188" dirty="0"/>
              <a:t>company’s</a:t>
            </a:r>
            <a:r>
              <a:rPr lang="en-US" sz="3188" i="1" dirty="0"/>
              <a:t> </a:t>
            </a:r>
            <a:r>
              <a:rPr lang="en-US" sz="3188" dirty="0"/>
              <a:t>interest</a:t>
            </a:r>
            <a:r>
              <a:rPr lang="en-US" sz="3188" i="1" dirty="0"/>
              <a:t> salaries based on their external value.</a:t>
            </a:r>
            <a:br>
              <a:rPr lang="en-US" sz="3188" spc="8" dirty="0"/>
            </a:br>
            <a:r>
              <a:rPr lang="en-US" sz="3188" spc="8" dirty="0"/>
              <a:t>   </a:t>
            </a:r>
            <a:endParaRPr sz="3188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pc="8" dirty="0"/>
              <a:pPr marL="28575">
                <a:lnSpc>
                  <a:spcPct val="100000"/>
                </a:lnSpc>
                <a:spcBef>
                  <a:spcPts val="41"/>
                </a:spcBef>
              </a:pPr>
              <a:t>4</a:t>
            </a:fld>
            <a:endParaRPr spc="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17670" y="2843213"/>
            <a:ext cx="2650331" cy="28575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8718" y="1452468"/>
            <a:ext cx="5002612" cy="3426714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98"/>
              </a:spcBef>
              <a:tabLst>
                <a:tab pos="1982153" algn="l"/>
              </a:tabLst>
            </a:pPr>
            <a:r>
              <a:rPr sz="3188" spc="4" dirty="0"/>
              <a:t>PROJECT	</a:t>
            </a:r>
            <a:r>
              <a:rPr sz="3188" spc="-15" dirty="0"/>
              <a:t>OVERVIEW</a:t>
            </a:r>
            <a:r>
              <a:rPr lang="en-US" sz="3188" spc="-15" dirty="0"/>
              <a:t> :</a:t>
            </a:r>
            <a:br>
              <a:rPr lang="en-US" sz="3188" spc="-15" dirty="0"/>
            </a:br>
            <a:br>
              <a:rPr lang="en-US" sz="3188" spc="-15" dirty="0"/>
            </a:br>
            <a:r>
              <a:rPr lang="en-US" sz="3188" spc="-15" dirty="0"/>
              <a:t>      </a:t>
            </a:r>
            <a:r>
              <a:rPr lang="en-US" sz="3188" i="1" spc="-15" dirty="0"/>
              <a:t>A salary is the gross amount you will be paid, and your take home income is that amount less taxes. </a:t>
            </a:r>
            <a:endParaRPr sz="3188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pc="8" dirty="0"/>
              <a:pPr marL="28575">
                <a:lnSpc>
                  <a:spcPct val="100000"/>
                </a:lnSpc>
                <a:spcBef>
                  <a:spcPts val="41"/>
                </a:spcBef>
              </a:pPr>
              <a:t>5</a:t>
            </a:fld>
            <a:endParaRPr spc="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02642" y="2067822"/>
            <a:ext cx="7054128" cy="1859163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lang="en-US" sz="2400" b="1" spc="-176" dirty="0"/>
              <a:t>WHO</a:t>
            </a:r>
            <a:r>
              <a:rPr lang="en-US" sz="2400" spc="-176" dirty="0"/>
              <a:t> </a:t>
            </a:r>
            <a:r>
              <a:rPr sz="2400" b="1" spc="-8" dirty="0"/>
              <a:t>AR</a:t>
            </a:r>
            <a:r>
              <a:rPr sz="2400" b="1" spc="11" dirty="0"/>
              <a:t>E</a:t>
            </a:r>
            <a:r>
              <a:rPr sz="2400" spc="-26" dirty="0"/>
              <a:t> </a:t>
            </a:r>
            <a:r>
              <a:rPr sz="2400" b="1" spc="-8" dirty="0"/>
              <a:t>T</a:t>
            </a:r>
            <a:r>
              <a:rPr sz="2400" b="1" spc="-11" dirty="0"/>
              <a:t>H</a:t>
            </a:r>
            <a:r>
              <a:rPr sz="2400" b="1" spc="11" dirty="0"/>
              <a:t>E</a:t>
            </a:r>
            <a:r>
              <a:rPr sz="2400" spc="-26" dirty="0"/>
              <a:t> </a:t>
            </a:r>
            <a:r>
              <a:rPr sz="2400" b="1" spc="-15" dirty="0"/>
              <a:t>E</a:t>
            </a:r>
            <a:r>
              <a:rPr sz="2400" b="1" spc="23" dirty="0"/>
              <a:t>N</a:t>
            </a:r>
            <a:r>
              <a:rPr sz="2400" b="1" spc="11" dirty="0"/>
              <a:t>D</a:t>
            </a:r>
            <a:r>
              <a:rPr sz="2400" spc="-34" dirty="0"/>
              <a:t> </a:t>
            </a:r>
            <a:r>
              <a:rPr sz="2400" b="1" dirty="0"/>
              <a:t>U</a:t>
            </a:r>
            <a:r>
              <a:rPr sz="2400" b="1" spc="8" dirty="0"/>
              <a:t>S</a:t>
            </a:r>
            <a:r>
              <a:rPr sz="2400" b="1" spc="-19" dirty="0"/>
              <a:t>E</a:t>
            </a:r>
            <a:r>
              <a:rPr sz="2400" b="1" spc="-8" dirty="0"/>
              <a:t>R</a:t>
            </a:r>
            <a:r>
              <a:rPr sz="2400" b="1" spc="4" dirty="0"/>
              <a:t>S</a:t>
            </a:r>
            <a:r>
              <a:rPr sz="2400" spc="4" dirty="0"/>
              <a:t>?</a:t>
            </a:r>
            <a:br>
              <a:rPr lang="en-US" sz="2400" spc="4" dirty="0"/>
            </a:br>
            <a:br>
              <a:rPr lang="en-US" sz="2400" spc="4" dirty="0"/>
            </a:br>
            <a:r>
              <a:rPr lang="en-US" sz="2400" spc="4" dirty="0"/>
              <a:t>         </a:t>
            </a:r>
            <a:r>
              <a:rPr lang="en-US" sz="2400" i="1" spc="4" dirty="0"/>
              <a:t>Salary</a:t>
            </a:r>
            <a:r>
              <a:rPr lang="en-US" sz="2400" spc="4" dirty="0"/>
              <a:t> </a:t>
            </a:r>
            <a:r>
              <a:rPr lang="en-US" sz="2400" i="1" spc="4" dirty="0"/>
              <a:t>estimates</a:t>
            </a:r>
            <a:r>
              <a:rPr lang="en-US" sz="2400" spc="4" dirty="0"/>
              <a:t> </a:t>
            </a:r>
            <a:r>
              <a:rPr lang="en-US" sz="2400" i="1" spc="4" dirty="0"/>
              <a:t>are</a:t>
            </a:r>
            <a:r>
              <a:rPr lang="en-US" sz="2400" spc="4" dirty="0"/>
              <a:t> </a:t>
            </a:r>
            <a:r>
              <a:rPr lang="en-US" sz="2400" i="1" spc="4" dirty="0"/>
              <a:t>based</a:t>
            </a:r>
            <a:r>
              <a:rPr lang="en-US" sz="2400" spc="4" dirty="0"/>
              <a:t> on </a:t>
            </a:r>
            <a:r>
              <a:rPr lang="en-US" sz="2400" i="1" spc="4" dirty="0"/>
              <a:t>435</a:t>
            </a:r>
            <a:r>
              <a:rPr lang="en-US" sz="2400" spc="4" dirty="0"/>
              <a:t> </a:t>
            </a:r>
            <a:r>
              <a:rPr lang="en-US" sz="2400" i="1" spc="4" dirty="0"/>
              <a:t>latest</a:t>
            </a:r>
            <a:r>
              <a:rPr lang="en-US" sz="2400" spc="4" dirty="0"/>
              <a:t> </a:t>
            </a:r>
            <a:r>
              <a:rPr lang="en-US" sz="2400" i="1" spc="4" dirty="0"/>
              <a:t>salaries</a:t>
            </a:r>
            <a:r>
              <a:rPr lang="en-US" sz="2400" spc="4" dirty="0"/>
              <a:t> </a:t>
            </a:r>
            <a:r>
              <a:rPr lang="en-US" sz="2400" i="1" spc="4" dirty="0"/>
              <a:t>received</a:t>
            </a:r>
            <a:r>
              <a:rPr lang="en-US" sz="2400" spc="4" dirty="0"/>
              <a:t> </a:t>
            </a:r>
            <a:r>
              <a:rPr lang="en-US" sz="2400" i="1" spc="4" dirty="0"/>
              <a:t>from</a:t>
            </a:r>
            <a:r>
              <a:rPr lang="en-US" sz="2400" spc="4" dirty="0"/>
              <a:t> </a:t>
            </a:r>
            <a:r>
              <a:rPr lang="en-US" sz="2400" i="1" spc="4" dirty="0"/>
              <a:t>end</a:t>
            </a:r>
            <a:r>
              <a:rPr lang="en-US" sz="2400" spc="4" dirty="0"/>
              <a:t> </a:t>
            </a:r>
            <a:r>
              <a:rPr lang="en-US" sz="2400" i="1" spc="4" dirty="0"/>
              <a:t>user</a:t>
            </a:r>
            <a:r>
              <a:rPr lang="en-US" sz="2400" spc="4" dirty="0"/>
              <a:t> </a:t>
            </a:r>
            <a:r>
              <a:rPr lang="en-US" sz="2400" i="1" spc="4" dirty="0"/>
              <a:t>support</a:t>
            </a:r>
            <a:r>
              <a:rPr lang="en-US" sz="2400" spc="4" dirty="0"/>
              <a:t> </a:t>
            </a:r>
            <a:r>
              <a:rPr lang="en-US" sz="2400" i="1" spc="4" dirty="0"/>
              <a:t>engineers</a:t>
            </a:r>
            <a:r>
              <a:rPr lang="en-US" sz="2400" spc="4" dirty="0"/>
              <a:t>.</a:t>
            </a:r>
            <a:endParaRPr sz="24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pc="8" dirty="0"/>
              <a:pPr marL="28575">
                <a:lnSpc>
                  <a:spcPct val="100000"/>
                </a:lnSpc>
                <a:spcBef>
                  <a:spcPts val="41"/>
                </a:spcBef>
              </a:pPr>
              <a:t>6</a:t>
            </a:fld>
            <a:endParaRPr spc="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1" y="1964533"/>
            <a:ext cx="2021681" cy="243601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73600" y="1476578"/>
            <a:ext cx="7600713" cy="2503089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z="2700" b="1" spc="8" dirty="0"/>
              <a:t>O</a:t>
            </a:r>
            <a:r>
              <a:rPr sz="2700" b="1" spc="19" dirty="0"/>
              <a:t>U</a:t>
            </a:r>
            <a:r>
              <a:rPr sz="2700" b="1" dirty="0"/>
              <a:t>R</a:t>
            </a:r>
            <a:r>
              <a:rPr sz="2700" spc="4" dirty="0"/>
              <a:t> </a:t>
            </a:r>
            <a:r>
              <a:rPr sz="2700" b="1" spc="19" dirty="0"/>
              <a:t>S</a:t>
            </a:r>
            <a:r>
              <a:rPr sz="2700" b="1" spc="8" dirty="0"/>
              <a:t>O</a:t>
            </a:r>
            <a:r>
              <a:rPr sz="2700" b="1" spc="19" dirty="0"/>
              <a:t>LU</a:t>
            </a:r>
            <a:r>
              <a:rPr sz="2700" b="1" spc="-26" dirty="0"/>
              <a:t>T</a:t>
            </a:r>
            <a:r>
              <a:rPr sz="2700" b="1" spc="-23" dirty="0"/>
              <a:t>I</a:t>
            </a:r>
            <a:r>
              <a:rPr sz="2700" b="1" spc="8" dirty="0"/>
              <a:t>O</a:t>
            </a:r>
            <a:r>
              <a:rPr sz="2700" b="1" dirty="0"/>
              <a:t>N</a:t>
            </a:r>
            <a:r>
              <a:rPr sz="2700" spc="-259" dirty="0"/>
              <a:t> </a:t>
            </a:r>
            <a:r>
              <a:rPr sz="2700" b="1" spc="-26" dirty="0"/>
              <a:t>A</a:t>
            </a:r>
            <a:r>
              <a:rPr sz="2700" b="1" spc="-4" dirty="0"/>
              <a:t>N</a:t>
            </a:r>
            <a:r>
              <a:rPr sz="2700" b="1" dirty="0"/>
              <a:t>D</a:t>
            </a:r>
            <a:r>
              <a:rPr sz="2700" spc="26" dirty="0"/>
              <a:t> </a:t>
            </a:r>
            <a:r>
              <a:rPr sz="2700" b="1" spc="-23" dirty="0"/>
              <a:t>I</a:t>
            </a:r>
            <a:r>
              <a:rPr sz="2700" b="1" spc="-26" dirty="0"/>
              <a:t>T</a:t>
            </a:r>
            <a:r>
              <a:rPr sz="2700" b="1" dirty="0"/>
              <a:t>S</a:t>
            </a:r>
            <a:r>
              <a:rPr sz="2700" spc="45" dirty="0"/>
              <a:t> </a:t>
            </a:r>
            <a:r>
              <a:rPr sz="2700" b="1" spc="-221" dirty="0"/>
              <a:t>V</a:t>
            </a:r>
            <a:r>
              <a:rPr sz="2700" b="1" spc="-26" dirty="0"/>
              <a:t>A</a:t>
            </a:r>
            <a:r>
              <a:rPr sz="2700" b="1" spc="19" dirty="0"/>
              <a:t>LU</a:t>
            </a:r>
            <a:r>
              <a:rPr sz="2700" b="1" dirty="0"/>
              <a:t>E</a:t>
            </a:r>
            <a:r>
              <a:rPr sz="2700" spc="-49" dirty="0"/>
              <a:t> </a:t>
            </a:r>
            <a:r>
              <a:rPr sz="2700" b="1" spc="-11" dirty="0"/>
              <a:t>P</a:t>
            </a:r>
            <a:r>
              <a:rPr sz="2700" b="1" spc="-23" dirty="0"/>
              <a:t>R</a:t>
            </a:r>
            <a:r>
              <a:rPr sz="2700" b="1" spc="8" dirty="0"/>
              <a:t>O</a:t>
            </a:r>
            <a:r>
              <a:rPr sz="2700" b="1" spc="-11" dirty="0"/>
              <a:t>P</a:t>
            </a:r>
            <a:r>
              <a:rPr sz="2700" b="1" spc="8" dirty="0"/>
              <a:t>O</a:t>
            </a:r>
            <a:r>
              <a:rPr sz="2700" b="1" spc="19" dirty="0"/>
              <a:t>S</a:t>
            </a:r>
            <a:r>
              <a:rPr sz="2700" b="1" spc="-23" dirty="0"/>
              <a:t>I</a:t>
            </a:r>
            <a:r>
              <a:rPr sz="2700" b="1" spc="-26" dirty="0"/>
              <a:t>T</a:t>
            </a:r>
            <a:r>
              <a:rPr sz="2700" b="1" spc="-23" dirty="0"/>
              <a:t>I</a:t>
            </a:r>
            <a:r>
              <a:rPr sz="2700" b="1" spc="8" dirty="0"/>
              <a:t>O</a:t>
            </a:r>
            <a:r>
              <a:rPr sz="2700" b="1" dirty="0"/>
              <a:t>N</a:t>
            </a:r>
            <a:br>
              <a:rPr lang="en-US" sz="2700" dirty="0"/>
            </a:br>
            <a:r>
              <a:rPr lang="en-US" sz="2700" dirty="0"/>
              <a:t>                         </a:t>
            </a:r>
            <a:br>
              <a:rPr lang="en-US" sz="2700" dirty="0"/>
            </a:br>
            <a:r>
              <a:rPr lang="en-US" sz="2700" dirty="0"/>
              <a:t>                         A short </a:t>
            </a:r>
            <a:r>
              <a:rPr lang="en-US" sz="2700" i="1" dirty="0"/>
              <a:t>statement</a:t>
            </a:r>
            <a:r>
              <a:rPr lang="en-US" sz="2700" dirty="0"/>
              <a:t> </a:t>
            </a:r>
            <a:r>
              <a:rPr lang="en-US" sz="2700" i="1" dirty="0"/>
              <a:t>that</a:t>
            </a:r>
            <a:r>
              <a:rPr lang="en-US" sz="2700" dirty="0"/>
              <a:t> </a:t>
            </a:r>
            <a:br>
              <a:rPr lang="en-US" sz="2700" dirty="0"/>
            </a:br>
            <a:r>
              <a:rPr lang="en-US" sz="2700" dirty="0"/>
              <a:t>                   </a:t>
            </a:r>
            <a:r>
              <a:rPr lang="en-US" sz="2700" i="1" dirty="0"/>
              <a:t>Communicates</a:t>
            </a:r>
            <a:r>
              <a:rPr lang="en-US" sz="2700" dirty="0"/>
              <a:t> </a:t>
            </a:r>
            <a:r>
              <a:rPr lang="en-US" sz="2700" i="1" dirty="0"/>
              <a:t>why</a:t>
            </a:r>
            <a:r>
              <a:rPr lang="en-US" sz="2700" dirty="0"/>
              <a:t> </a:t>
            </a:r>
            <a:r>
              <a:rPr lang="en-US" sz="2700" i="1" dirty="0"/>
              <a:t>buyers</a:t>
            </a:r>
            <a:r>
              <a:rPr lang="en-US" sz="2700" dirty="0"/>
              <a:t> </a:t>
            </a:r>
            <a:br>
              <a:rPr lang="en-US" sz="2700" dirty="0"/>
            </a:br>
            <a:r>
              <a:rPr lang="en-US" sz="2700" dirty="0"/>
              <a:t>                    </a:t>
            </a:r>
            <a:r>
              <a:rPr lang="en-US" sz="2700" i="1" dirty="0"/>
              <a:t>Should</a:t>
            </a:r>
            <a:r>
              <a:rPr lang="en-US" sz="2700" dirty="0"/>
              <a:t> </a:t>
            </a:r>
            <a:r>
              <a:rPr lang="en-US" sz="2700" i="1" dirty="0"/>
              <a:t>choose</a:t>
            </a:r>
            <a:r>
              <a:rPr lang="en-US" sz="2700" dirty="0"/>
              <a:t> </a:t>
            </a:r>
            <a:r>
              <a:rPr lang="en-US" sz="2700" i="1" dirty="0"/>
              <a:t>your</a:t>
            </a:r>
            <a:r>
              <a:rPr lang="en-US" sz="2700" dirty="0"/>
              <a:t> </a:t>
            </a:r>
            <a:r>
              <a:rPr lang="en-US" sz="2700" i="1" dirty="0"/>
              <a:t>products</a:t>
            </a:r>
            <a:r>
              <a:rPr lang="en-US" sz="2700" dirty="0"/>
              <a:t> </a:t>
            </a:r>
            <a:br>
              <a:rPr lang="en-US" sz="2700" dirty="0"/>
            </a:br>
            <a:r>
              <a:rPr lang="en-US" sz="2700" dirty="0"/>
              <a:t>                     </a:t>
            </a:r>
            <a:r>
              <a:rPr lang="en-US" sz="2700" i="1" dirty="0"/>
              <a:t>Or</a:t>
            </a:r>
            <a:r>
              <a:rPr lang="en-US" sz="2700" dirty="0"/>
              <a:t> </a:t>
            </a:r>
            <a:r>
              <a:rPr lang="en-US" sz="2700" i="1" dirty="0"/>
              <a:t>services</a:t>
            </a:r>
            <a:r>
              <a:rPr lang="en-US" sz="2700" dirty="0"/>
              <a:t>.         </a:t>
            </a:r>
            <a:endParaRPr sz="27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pc="8" dirty="0"/>
              <a:pPr marL="28575">
                <a:lnSpc>
                  <a:spcPct val="100000"/>
                </a:lnSpc>
                <a:spcBef>
                  <a:spcPts val="41"/>
                </a:spcBef>
              </a:pPr>
              <a:t>7</a:t>
            </a:fld>
            <a:endParaRPr spc="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257" y="642620"/>
            <a:ext cx="8137415" cy="4985981"/>
          </a:xfrm>
        </p:spPr>
        <p:txBody>
          <a:bodyPr>
            <a:normAutofit fontScale="90000"/>
          </a:bodyPr>
          <a:lstStyle/>
          <a:p>
            <a:r>
              <a:rPr lang="en-IN" dirty="0"/>
              <a:t>Dataset Description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☆ Employee salary analysis </a:t>
            </a:r>
            <a:br>
              <a:rPr lang="en-US" dirty="0"/>
            </a:br>
            <a:r>
              <a:rPr lang="en-US" dirty="0"/>
              <a:t>         ☆ 10 features </a:t>
            </a:r>
            <a:br>
              <a:rPr lang="en-US" dirty="0"/>
            </a:br>
            <a:r>
              <a:rPr lang="en-US" dirty="0"/>
              <a:t>         ☆ Employee ID &amp; name  </a:t>
            </a:r>
            <a:br>
              <a:rPr lang="en-US" dirty="0"/>
            </a:br>
            <a:r>
              <a:rPr lang="en-US" dirty="0"/>
              <a:t>         ☆ Basic salary     </a:t>
            </a:r>
            <a:br>
              <a:rPr lang="en-US" dirty="0"/>
            </a:br>
            <a:r>
              <a:rPr lang="en-US" dirty="0"/>
              <a:t>         ☆ HRA</a:t>
            </a:r>
            <a:br>
              <a:rPr lang="en-US" dirty="0"/>
            </a:br>
            <a:r>
              <a:rPr lang="en-US" dirty="0"/>
              <a:t>         ☆ Gross salary </a:t>
            </a:r>
            <a:br>
              <a:rPr lang="en-US" dirty="0"/>
            </a:br>
            <a:r>
              <a:rPr lang="en-US" dirty="0"/>
              <a:t>         ☆ Total salary </a:t>
            </a:r>
            <a:br>
              <a:rPr lang="en-US" dirty="0"/>
            </a:br>
            <a:r>
              <a:rPr lang="en-US" dirty="0"/>
              <a:t>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357" y="5721778"/>
            <a:ext cx="1330166" cy="124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6"/>
              </a:lnSpc>
            </a:pPr>
            <a:r>
              <a:rPr sz="825" spc="15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825" spc="8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82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825" spc="98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825" b="1" spc="38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825" b="1" spc="11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825" b="1" spc="8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825" b="1" spc="-10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825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825" b="1" spc="26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825" b="1" spc="68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825" b="1" spc="-26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825" b="1" spc="26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825" b="1" spc="11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825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008" y="3393280"/>
            <a:ext cx="1850231" cy="256460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6830" y="1011444"/>
            <a:ext cx="8074532" cy="4427174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sz="3188" b="1" spc="11" dirty="0"/>
              <a:t>THE</a:t>
            </a:r>
            <a:r>
              <a:rPr sz="3188" spc="15" dirty="0"/>
              <a:t> </a:t>
            </a:r>
            <a:r>
              <a:rPr lang="en-US" sz="3188" spc="15" dirty="0"/>
              <a:t>"</a:t>
            </a:r>
            <a:r>
              <a:rPr sz="3188" b="1" spc="8" dirty="0"/>
              <a:t>WOW</a:t>
            </a:r>
            <a:r>
              <a:rPr lang="en-US" sz="3188" spc="8" dirty="0"/>
              <a:t>"</a:t>
            </a:r>
            <a:r>
              <a:rPr sz="3188" spc="64" dirty="0"/>
              <a:t> </a:t>
            </a:r>
            <a:r>
              <a:rPr sz="3188" b="1" spc="8" dirty="0"/>
              <a:t>IN</a:t>
            </a:r>
            <a:r>
              <a:rPr sz="3188" spc="-4" dirty="0"/>
              <a:t> </a:t>
            </a:r>
            <a:r>
              <a:rPr sz="3188" b="1" spc="11" dirty="0"/>
              <a:t>OUR</a:t>
            </a:r>
            <a:r>
              <a:rPr sz="3188" spc="-8" dirty="0"/>
              <a:t> </a:t>
            </a:r>
            <a:r>
              <a:rPr sz="3188" b="1" spc="15" dirty="0"/>
              <a:t>SOLUTION</a:t>
            </a:r>
            <a:br>
              <a:rPr lang="en-US" sz="3188" spc="15" dirty="0"/>
            </a:br>
            <a:br>
              <a:rPr lang="en-US" sz="3188" spc="15" dirty="0"/>
            </a:br>
            <a:r>
              <a:rPr lang="en-US" sz="3188" spc="15" dirty="0"/>
              <a:t>              </a:t>
            </a:r>
            <a:r>
              <a:rPr lang="en-US" sz="3188" u="sng" spc="15" dirty="0"/>
              <a:t>Employee</a:t>
            </a:r>
            <a:r>
              <a:rPr lang="en-US" sz="3188" spc="15" dirty="0"/>
              <a:t> </a:t>
            </a:r>
            <a:r>
              <a:rPr lang="en-US" sz="3188" u="sng" spc="15" dirty="0"/>
              <a:t>salary level: </a:t>
            </a:r>
            <a:br>
              <a:rPr lang="en-US" sz="3188" u="sng" spc="15" dirty="0"/>
            </a:br>
            <a:r>
              <a:rPr lang="en-US" sz="3188" spc="15" dirty="0"/>
              <a:t>               ☆  </a:t>
            </a:r>
            <a:r>
              <a:rPr lang="en-US" sz="3188" i="1" spc="15" dirty="0"/>
              <a:t>HRA=20%*D3</a:t>
            </a:r>
            <a:br>
              <a:rPr lang="en-US" sz="3188" i="1" spc="15" dirty="0"/>
            </a:br>
            <a:r>
              <a:rPr lang="en-US" sz="3188" i="1" spc="15" dirty="0"/>
              <a:t>               ☆  DA=30%*D3</a:t>
            </a:r>
            <a:br>
              <a:rPr lang="en-US" sz="3188" i="1" spc="15" dirty="0"/>
            </a:br>
            <a:r>
              <a:rPr lang="en-US" sz="3188" i="1" spc="15" dirty="0"/>
              <a:t>               ☆  PF=12%*D3</a:t>
            </a:r>
            <a:br>
              <a:rPr lang="en-US" sz="3188" i="1" spc="15" dirty="0"/>
            </a:br>
            <a:r>
              <a:rPr lang="en-US" sz="3188" i="1" spc="15" dirty="0"/>
              <a:t>               ☆  Gross salary=D3+E3+F3</a:t>
            </a:r>
            <a:br>
              <a:rPr lang="en-US" sz="3188" i="1" spc="15" dirty="0"/>
            </a:br>
            <a:r>
              <a:rPr lang="en-US" sz="3188" i="1" spc="15" dirty="0"/>
              <a:t>               ☆  Total salary =I3-G3-H3</a:t>
            </a:r>
            <a:br>
              <a:rPr lang="en-US" sz="3188" i="1" spc="15" dirty="0"/>
            </a:br>
            <a:endParaRPr sz="3188" dirty="0"/>
          </a:p>
        </p:txBody>
      </p:sp>
      <p:sp>
        <p:nvSpPr>
          <p:cNvPr id="8" name="object 8"/>
          <p:cNvSpPr txBox="1"/>
          <p:nvPr/>
        </p:nvSpPr>
        <p:spPr>
          <a:xfrm>
            <a:off x="9981914" y="5712253"/>
            <a:ext cx="171450" cy="132248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z="825" spc="8" dirty="0">
                <a:solidFill>
                  <a:srgbClr val="2D936B"/>
                </a:solidFill>
                <a:latin typeface="Trebuchet MS"/>
                <a:cs typeface="Trebuchet MS"/>
              </a:rPr>
              <a:pPr marL="28575">
                <a:lnSpc>
                  <a:spcPct val="100000"/>
                </a:lnSpc>
                <a:spcBef>
                  <a:spcPts val="41"/>
                </a:spcBef>
              </a:pPr>
              <a:t>9</a:t>
            </a:fld>
            <a:endParaRPr sz="825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Employee Data Analysis using Excel  </vt:lpstr>
      <vt:lpstr>PROJECT TITLE</vt:lpstr>
      <vt:lpstr>AGENDA </vt:lpstr>
      <vt:lpstr>PROBLEM STATEMENT:                    The process of evaluating a company’s interest salaries based on their external value.    </vt:lpstr>
      <vt:lpstr>PROJECT OVERVIEW :        A salary is the gross amount you will be paid, and your take home income is that amount less taxes. </vt:lpstr>
      <vt:lpstr>WHO ARE THE END USERS?           Salary estimates are based on 435 latest salaries received from end user support engineers.</vt:lpstr>
      <vt:lpstr>OUR SOLUTION AND ITS VALUE PROPOSITION                                                    A short statement that                     Communicates why buyers                      Should choose your products                       Or services.         </vt:lpstr>
      <vt:lpstr>Dataset Description:          ☆ Employee salary analysis           ☆ 10 features           ☆ Employee ID &amp; name            ☆ Basic salary               ☆ HRA          ☆ Gross salary           ☆ Total salary             </vt:lpstr>
      <vt:lpstr>THE "WOW" IN OUR SOLUTION                Employee salary level:                 ☆  HRA=20%*D3                ☆  DA=30%*D3                ☆  PF=12%*D3                ☆  Gross salary=D3+E3+F3                ☆  Total salary =I3-G3-H3 </vt:lpstr>
      <vt:lpstr>PowerPoint Presentation</vt:lpstr>
      <vt:lpstr>RESULTS</vt:lpstr>
      <vt:lpstr>RESULTS </vt:lpstr>
      <vt:lpstr>CONCLUSION:             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Sagadevanjanarthanan@gmail.com</cp:lastModifiedBy>
  <cp:revision>29</cp:revision>
  <dcterms:created xsi:type="dcterms:W3CDTF">2024-03-29T15:07:22Z</dcterms:created>
  <dcterms:modified xsi:type="dcterms:W3CDTF">2024-09-17T13:07:24Z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