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77" r:id="rId5"/>
    <p:sldId id="257" r:id="rId6"/>
    <p:sldId id="258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280" r:id="rId31"/>
    <p:sldId id="278" r:id="rId32"/>
    <p:sldId id="259" r:id="rId33"/>
    <p:sldId id="260" r:id="rId34"/>
    <p:sldId id="261" r:id="rId35"/>
    <p:sldId id="282" r:id="rId36"/>
    <p:sldId id="262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63" r:id="rId45"/>
    <p:sldId id="264" r:id="rId46"/>
    <p:sldId id="266" r:id="rId47"/>
    <p:sldId id="267" r:id="rId48"/>
    <p:sldId id="275" r:id="rId4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0" d="100"/>
          <a:sy n="130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04796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</p:spPr>
        <p:txBody>
          <a:bodyPr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762191" y="238"/>
            <a:ext cx="7620000" cy="8987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</a:rPr>
              <a:t>Title: Introduction to Computer Vision</a:t>
            </a:r>
            <a:endParaRPr lang="en-US" sz="2800" b="1" dirty="0" smtClean="0">
              <a:solidFill>
                <a:srgbClr val="000000"/>
              </a:solidFill>
              <a:latin typeface="OpenSans-Bold" pitchFamily="34" charset="0"/>
              <a:ea typeface="OpenSans-Bold" pitchFamily="34" charset="-122"/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9" name="TextBox 8"/>
          <p:cNvSpPr txBox="1"/>
          <p:nvPr/>
        </p:nvSpPr>
        <p:spPr>
          <a:xfrm>
            <a:off x="1400866" y="4467238"/>
            <a:ext cx="589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Computer Science and Engineering</a:t>
            </a:r>
            <a:endParaRPr lang="en-US" dirty="0" smtClean="0"/>
          </a:p>
          <a:p>
            <a:pPr algn="ctr"/>
            <a:r>
              <a:rPr lang="en-US" dirty="0" smtClean="0"/>
              <a:t>Jahangirnagar University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23467" y="829950"/>
            <a:ext cx="26380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 b="1" noProof="1" smtClean="0"/>
              <a:t>Submitted to</a:t>
            </a:r>
            <a:endParaRPr lang="en-US" sz="2500" b="1" noProof="1"/>
          </a:p>
        </p:txBody>
      </p:sp>
      <p:sp>
        <p:nvSpPr>
          <p:cNvPr id="15" name="TextBox 14"/>
          <p:cNvSpPr txBox="1"/>
          <p:nvPr/>
        </p:nvSpPr>
        <p:spPr>
          <a:xfrm>
            <a:off x="-221615" y="1307053"/>
            <a:ext cx="9144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noProof="1" smtClean="0"/>
              <a:t>Dr. Liton Jude Rozario</a:t>
            </a:r>
            <a:endParaRPr lang="en-US" sz="2000" b="1" noProof="1" smtClean="0"/>
          </a:p>
          <a:p>
            <a:pPr algn="ctr"/>
            <a:r>
              <a:rPr lang="en-US" sz="2000" b="1" noProof="1" smtClean="0"/>
              <a:t>Professor</a:t>
            </a:r>
            <a:endParaRPr lang="en-US" sz="2000" b="1" noProof="1" smtClean="0"/>
          </a:p>
          <a:p>
            <a:pPr algn="ctr"/>
            <a:r>
              <a:rPr lang="en-US" sz="2000" noProof="1" smtClean="0"/>
              <a:t>Department of Computer Science and Engineering</a:t>
            </a:r>
            <a:endParaRPr lang="en-US" sz="2000" noProof="1" smtClean="0"/>
          </a:p>
          <a:p>
            <a:pPr algn="ctr"/>
            <a:r>
              <a:rPr lang="en-US" sz="2000" noProof="1" smtClean="0"/>
              <a:t>Jahangirnagar University</a:t>
            </a:r>
            <a:endParaRPr lang="en-US" sz="2000" noProof="1" smtClean="0"/>
          </a:p>
          <a:p>
            <a:endParaRPr lang="en-US" sz="2500" b="1" noProof="1"/>
          </a:p>
        </p:txBody>
      </p:sp>
      <p:sp>
        <p:nvSpPr>
          <p:cNvPr id="10" name="StaticPath"/>
          <p:cNvSpPr/>
          <p:nvPr/>
        </p:nvSpPr>
        <p:spPr>
          <a:xfrm rot="5400000">
            <a:off x="4107701" y="-546483"/>
            <a:ext cx="457458" cy="3249105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2" name="TextBox 10"/>
          <p:cNvSpPr txBox="1"/>
          <p:nvPr/>
        </p:nvSpPr>
        <p:spPr>
          <a:xfrm>
            <a:off x="3468882" y="829950"/>
            <a:ext cx="26380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 b="1" noProof="1" smtClean="0"/>
              <a:t>Submitted to</a:t>
            </a:r>
            <a:endParaRPr lang="en-US" sz="2500" b="1" noProof="1"/>
          </a:p>
        </p:txBody>
      </p:sp>
      <p:sp>
        <p:nvSpPr>
          <p:cNvPr id="13" name="StaticPath"/>
          <p:cNvSpPr/>
          <p:nvPr/>
        </p:nvSpPr>
        <p:spPr>
          <a:xfrm rot="5400000">
            <a:off x="4174870" y="1410080"/>
            <a:ext cx="457458" cy="3249105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4" name="TextBox 13"/>
          <p:cNvSpPr txBox="1"/>
          <p:nvPr/>
        </p:nvSpPr>
        <p:spPr>
          <a:xfrm>
            <a:off x="3390116" y="2786307"/>
            <a:ext cx="26380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 b="1" noProof="1" smtClean="0"/>
              <a:t>Submitted by</a:t>
            </a:r>
            <a:endParaRPr lang="en-US" sz="2500" b="1" noProof="1"/>
          </a:p>
        </p:txBody>
      </p:sp>
      <p:sp>
        <p:nvSpPr>
          <p:cNvPr id="17" name="TextBox 16"/>
          <p:cNvSpPr txBox="1"/>
          <p:nvPr/>
        </p:nvSpPr>
        <p:spPr>
          <a:xfrm>
            <a:off x="520700" y="3357880"/>
            <a:ext cx="75203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noProof="1" smtClean="0"/>
              <a:t>Rubayed All Islam</a:t>
            </a:r>
            <a:endParaRPr lang="en-US" sz="2000" b="1" noProof="1" smtClean="0"/>
          </a:p>
          <a:p>
            <a:pPr algn="ctr"/>
            <a:r>
              <a:rPr lang="en-US" sz="2000" noProof="1" smtClean="0"/>
              <a:t>Class Roll: 370</a:t>
            </a:r>
            <a:endParaRPr lang="en-US" sz="2000" noProof="1" smtClean="0"/>
          </a:p>
          <a:p>
            <a:pPr algn="ctr"/>
            <a:r>
              <a:rPr lang="en-US" sz="2000" noProof="1" smtClean="0"/>
              <a:t>Exam Roll:202182</a:t>
            </a:r>
            <a:endParaRPr lang="en-US" sz="20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852805" y="636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Learning Like Humans</a:t>
            </a:r>
            <a:endParaRPr lang="en-US" sz="190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7" name="TextBox 16"/>
          <p:cNvSpPr txBox="1"/>
          <p:nvPr/>
        </p:nvSpPr>
        <p:spPr>
          <a:xfrm>
            <a:off x="383858" y="255793"/>
            <a:ext cx="286702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1"/>
          <p:cNvSpPr/>
          <p:nvPr/>
        </p:nvSpPr>
        <p:spPr>
          <a:xfrm>
            <a:off x="711835" y="1055370"/>
            <a:ext cx="6148070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Human learning process:</a:t>
            </a:r>
            <a:endParaRPr lang="en-US" altLang="en-US" sz="1500" b="1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See examples (e.g., dog images)</a:t>
            </a:r>
            <a:endParaRPr lang="en-US" altLang="en-US" sz="1500" dirty="0"/>
          </a:p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Adjust understanding based on feedback (e.g., horse vs. dog)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Supervised learning analogy: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Labeled data trains brain to recognize objects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Trial and error refines classification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Humans learn faster than machines (fewer examples needed)</a:t>
            </a:r>
            <a:endParaRPr lang="en-US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852805" y="255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AI Vision Systems</a:t>
            </a:r>
            <a:endParaRPr lang="en-US" sz="190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7" name="TextBox 16"/>
          <p:cNvSpPr txBox="1"/>
          <p:nvPr/>
        </p:nvSpPr>
        <p:spPr>
          <a:xfrm>
            <a:off x="383858" y="255793"/>
            <a:ext cx="286702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190" y="3034665"/>
            <a:ext cx="4853940" cy="1943100"/>
          </a:xfrm>
          <a:prstGeom prst="rect">
            <a:avLst/>
          </a:prstGeom>
        </p:spPr>
      </p:pic>
      <p:sp>
        <p:nvSpPr>
          <p:cNvPr id="4" name="Subtitle 1"/>
          <p:cNvSpPr/>
          <p:nvPr/>
        </p:nvSpPr>
        <p:spPr>
          <a:xfrm>
            <a:off x="711835" y="327660"/>
            <a:ext cx="6148070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Mimic human vision with: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Sensing Device:</a:t>
            </a:r>
            <a:r>
              <a:rPr lang="en-US" altLang="en-US" sz="1500" dirty="0"/>
              <a:t> Camera, Lidar, etc.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Interpreting Device:</a:t>
            </a:r>
            <a:r>
              <a:rPr lang="en-US" altLang="en-US" sz="1500" dirty="0"/>
              <a:t> Algorithms (e.g., neural networks)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Goal: </a:t>
            </a:r>
            <a:r>
              <a:rPr lang="en-US" altLang="en-US" sz="1500" dirty="0"/>
              <a:t>Classify and interpret image content like humans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Inspired by biological vision systems</a:t>
            </a:r>
            <a:endParaRPr lang="en-US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852805" y="255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Sensing Devices in CV</a:t>
            </a:r>
            <a:endParaRPr lang="en-US" sz="190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4" name="Subtitle 1"/>
          <p:cNvSpPr/>
          <p:nvPr/>
        </p:nvSpPr>
        <p:spPr>
          <a:xfrm>
            <a:off x="711835" y="721360"/>
            <a:ext cx="6148070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Types of sensing devices: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Cameras</a:t>
            </a:r>
            <a:r>
              <a:rPr lang="en-US" altLang="en-US" sz="1500" dirty="0"/>
              <a:t>: Detect signs, markings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Lidar</a:t>
            </a:r>
            <a:r>
              <a:rPr lang="en-US" altLang="en-US" sz="1500" dirty="0"/>
              <a:t>: Creates 3D maps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Radar</a:t>
            </a:r>
            <a:r>
              <a:rPr lang="en-US" altLang="en-US" sz="1500" dirty="0"/>
              <a:t>: Measures distance, velocity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X-rays/CT scans:</a:t>
            </a:r>
            <a:r>
              <a:rPr lang="en-US" altLang="en-US" sz="1500" dirty="0"/>
              <a:t> Medical applications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Example:</a:t>
            </a:r>
            <a:r>
              <a:rPr lang="en-US" altLang="en-US" sz="1500" dirty="0"/>
              <a:t> Autonomous vehicles use multiple sensors for 360</a:t>
            </a:r>
            <a:r>
              <a:rPr lang="" altLang="en-US" sz="1500" dirty="0"/>
              <a:t>°</a:t>
            </a:r>
            <a:r>
              <a:rPr lang="en-US" altLang="en-US" sz="1500" dirty="0"/>
              <a:t> perception</a:t>
            </a:r>
            <a:endParaRPr lang="en-US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852805" y="255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Interpreting Devices</a:t>
            </a:r>
            <a:endParaRPr lang="en-US" sz="190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4810" y="1318260"/>
            <a:ext cx="4777740" cy="2491740"/>
          </a:xfrm>
          <a:prstGeom prst="rect">
            <a:avLst/>
          </a:prstGeom>
        </p:spPr>
      </p:pic>
      <p:sp>
        <p:nvSpPr>
          <p:cNvPr id="4" name="Subtitle 1"/>
          <p:cNvSpPr/>
          <p:nvPr/>
        </p:nvSpPr>
        <p:spPr>
          <a:xfrm>
            <a:off x="711835" y="721360"/>
            <a:ext cx="6148070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Role</a:t>
            </a:r>
            <a:r>
              <a:rPr lang="en-US" altLang="en-US" sz="1500" dirty="0"/>
              <a:t>: Process and classify image data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Artificial Neural Networks (ANNs):</a:t>
            </a:r>
            <a:endParaRPr lang="en-US" altLang="en-US" sz="1500" b="1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Inspired by biological neurons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Process input signals to produce outputs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Deep Learning</a:t>
            </a:r>
            <a:r>
              <a:rPr lang="en-US" altLang="en-US" sz="1500" dirty="0"/>
              <a:t>: Multi-layered neural networks</a:t>
            </a:r>
            <a:endParaRPr lang="en-US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852805" y="255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Deep Learning in CV</a:t>
            </a:r>
            <a:endParaRPr lang="en-US" sz="190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4360" y="1106805"/>
            <a:ext cx="4739640" cy="2407920"/>
          </a:xfrm>
          <a:prstGeom prst="rect">
            <a:avLst/>
          </a:prstGeom>
        </p:spPr>
      </p:pic>
      <p:sp>
        <p:nvSpPr>
          <p:cNvPr id="4" name="Subtitle 1"/>
          <p:cNvSpPr/>
          <p:nvPr/>
        </p:nvSpPr>
        <p:spPr>
          <a:xfrm>
            <a:off x="711835" y="721360"/>
            <a:ext cx="6148070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Deep Learning (DL) uses layered neural networks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Key architectures: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Artificial Neural Networks (ANNs)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Convolutional Neural Networks (CNNs)</a:t>
            </a:r>
            <a:endParaRPr lang="en-US" altLang="en-US" sz="1500" dirty="0"/>
          </a:p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Generative Adversarial Networks (GANs)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Applications extend beyond CV (e.g., NLP, VUIs)</a:t>
            </a:r>
            <a:endParaRPr lang="en-US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852805" y="255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Machine vs. Human Performance</a:t>
            </a:r>
            <a:endParaRPr lang="en-US" sz="190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4" name="Subtitle 1"/>
          <p:cNvSpPr/>
          <p:nvPr/>
        </p:nvSpPr>
        <p:spPr>
          <a:xfrm>
            <a:off x="711835" y="721360"/>
            <a:ext cx="6148070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Machines now surpass humans in some CV tasks</a:t>
            </a:r>
            <a:endParaRPr lang="en-US" altLang="en-US" sz="1500" dirty="0"/>
          </a:p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Example: Classifying 10,000 dog images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Neural networks achieve &gt;95% accuracy in hours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Humans take longer with lower accuracy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Creative tasks: Machines generate art in seconds</a:t>
            </a:r>
            <a:endParaRPr lang="en-US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852805" y="255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Applications of Computer Vision</a:t>
            </a:r>
            <a:endParaRPr lang="en-US" sz="190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4" name="Subtitle 1"/>
          <p:cNvSpPr/>
          <p:nvPr/>
        </p:nvSpPr>
        <p:spPr>
          <a:xfrm>
            <a:off x="711835" y="932180"/>
            <a:ext cx="6148070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CV applications span industries: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Autonomous vehicles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Medical diagnostics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Security systems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Retail and robotics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Powered by DL algorithms like CNNs, GANs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Focus: Visual perception tasks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852805" y="255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Image Classification</a:t>
            </a:r>
            <a:endParaRPr lang="en-US" sz="190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4" name="Subtitle 1"/>
          <p:cNvSpPr/>
          <p:nvPr/>
        </p:nvSpPr>
        <p:spPr>
          <a:xfrm>
            <a:off x="711835" y="650875"/>
            <a:ext cx="6148070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Task: Assign labels to images (e.g., cat, dog)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Uses Convolutional Neural Networks (CNNs)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Examples: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Lung cancer detection: Identify nodules in CT scans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Traffic sign recognition: Classify signs automatically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4205" y="255905"/>
            <a:ext cx="4743450" cy="2103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6760" y="518795"/>
            <a:ext cx="4587240" cy="2758440"/>
          </a:xfrm>
          <a:prstGeom prst="rect">
            <a:avLst/>
          </a:prstGeom>
        </p:spPr>
      </p:pic>
      <p:sp>
        <p:nvSpPr>
          <p:cNvPr id="4" name="Subtitle 1"/>
          <p:cNvSpPr/>
          <p:nvPr/>
        </p:nvSpPr>
        <p:spPr>
          <a:xfrm>
            <a:off x="711835" y="650875"/>
            <a:ext cx="4587240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Task: Identify and locate multiple objects in an image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Algorithms: YOLO, SSD, Faster R-CNN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Applications: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Autonomous systems: Detect pedestrians, vehicles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Security: Identify objects in surveillance</a:t>
            </a:r>
            <a:endParaRPr lang="en-US" altLang="en-US" sz="1500" dirty="0"/>
          </a:p>
        </p:txBody>
      </p:sp>
      <p:sp>
        <p:nvSpPr>
          <p:cNvPr id="3" name="Title"/>
          <p:cNvSpPr/>
          <p:nvPr/>
        </p:nvSpPr>
        <p:spPr>
          <a:xfrm>
            <a:off x="852805" y="255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Object Detection and Localization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4" name="Subtitle 1"/>
          <p:cNvSpPr/>
          <p:nvPr/>
        </p:nvSpPr>
        <p:spPr>
          <a:xfrm>
            <a:off x="711835" y="496570"/>
            <a:ext cx="5304155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Task: Apply artistic style to an image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Example: Transform a city photo into Van Gogh’s style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Process: Combine content image with style image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Creates art in seconds, unlike human painters</a:t>
            </a:r>
            <a:endParaRPr lang="en-US" altLang="en-US" sz="1500" dirty="0"/>
          </a:p>
        </p:txBody>
      </p:sp>
      <p:sp>
        <p:nvSpPr>
          <p:cNvPr id="3" name="Title"/>
          <p:cNvSpPr/>
          <p:nvPr/>
        </p:nvSpPr>
        <p:spPr>
          <a:xfrm>
            <a:off x="852805" y="255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Neural Style Transfer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14" name="Text 0"/>
          <p:cNvSpPr/>
          <p:nvPr/>
        </p:nvSpPr>
        <p:spPr>
          <a:xfrm>
            <a:off x="783132" y="449270"/>
            <a:ext cx="3448504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000" b="1" dirty="0">
                <a:solidFill>
                  <a:srgbClr val="152D47"/>
                </a:solidFill>
                <a:latin typeface="OpenSans-Bold"/>
                <a:ea typeface="Crimson Pro Semi Bold" pitchFamily="34" charset="-122"/>
                <a:cs typeface="Crimson Pro Semi Bold" pitchFamily="34" charset="-120"/>
              </a:rPr>
              <a:t>Project Background</a:t>
            </a:r>
            <a:r>
              <a:rPr lang="en-US" sz="3000" b="1" dirty="0" smtClean="0">
                <a:solidFill>
                  <a:srgbClr val="152D47"/>
                </a:solidFill>
                <a:latin typeface="OpenSans-Bold"/>
                <a:ea typeface="Crimson Pro Semi Bold" pitchFamily="34" charset="-122"/>
                <a:cs typeface="Crimson Pro Semi Bold" pitchFamily="34" charset="-120"/>
              </a:rPr>
              <a:t>:</a:t>
            </a:r>
            <a:endParaRPr lang="en-US" sz="3000" b="1" dirty="0">
              <a:latin typeface="OpenSans-Bold"/>
            </a:endParaRPr>
          </a:p>
        </p:txBody>
      </p:sp>
      <p:sp>
        <p:nvSpPr>
          <p:cNvPr id="15" name="StaticPath"/>
          <p:cNvSpPr/>
          <p:nvPr/>
        </p:nvSpPr>
        <p:spPr>
          <a:xfrm rot="5400000">
            <a:off x="6359590" y="-1202837"/>
            <a:ext cx="541620" cy="408181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6" name="TextBox 15"/>
          <p:cNvSpPr txBox="1"/>
          <p:nvPr/>
        </p:nvSpPr>
        <p:spPr>
          <a:xfrm>
            <a:off x="4796111" y="555850"/>
            <a:ext cx="3875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52D47"/>
                </a:solidFill>
                <a:latin typeface="OpenSans-Bold"/>
                <a:ea typeface="Crimson Pro Semi Bold" pitchFamily="34" charset="-122"/>
                <a:cs typeface="Crimson Pro Semi Bold" pitchFamily="34" charset="-120"/>
              </a:rPr>
              <a:t>Image Classification</a:t>
            </a:r>
            <a:endParaRPr lang="en-US" sz="2800" b="1" dirty="0">
              <a:latin typeface="OpenSans-Bold"/>
            </a:endParaRPr>
          </a:p>
          <a:p>
            <a:endParaRPr lang="en-US" sz="2800" b="1" dirty="0"/>
          </a:p>
        </p:txBody>
      </p:sp>
      <p:sp>
        <p:nvSpPr>
          <p:cNvPr id="3" name="Chevron 2"/>
          <p:cNvSpPr/>
          <p:nvPr/>
        </p:nvSpPr>
        <p:spPr>
          <a:xfrm>
            <a:off x="615126" y="1819345"/>
            <a:ext cx="460008" cy="51397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18418" y="3271978"/>
            <a:ext cx="460008" cy="51397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186746">
            <a:off x="609363" y="2550738"/>
            <a:ext cx="460008" cy="51397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7247" y="1891667"/>
            <a:ext cx="7775388" cy="36933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Assigning </a:t>
            </a:r>
            <a:r>
              <a:rPr lang="en-US" b="1" dirty="0">
                <a:solidFill>
                  <a:srgbClr val="FF0000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labels</a:t>
            </a:r>
            <a:r>
              <a:rPr lang="en-US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to </a:t>
            </a:r>
            <a:r>
              <a:rPr lang="en-US" b="1" dirty="0">
                <a:solidFill>
                  <a:srgbClr val="FF0000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images</a:t>
            </a:r>
            <a:r>
              <a:rPr lang="en-US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based on </a:t>
            </a:r>
            <a:r>
              <a:rPr lang="en-US" dirty="0" smtClean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content.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07247" y="2631511"/>
            <a:ext cx="7817404" cy="36933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Applications:</a:t>
            </a:r>
            <a:r>
              <a:rPr lang="en-US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Object detection, medical imaging, autonomous vehicles.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07247" y="3344300"/>
            <a:ext cx="7775388" cy="36933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Challenges:</a:t>
            </a:r>
            <a:r>
              <a:rPr lang="en-US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Feature extraction, high dimensionality, data variability.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4" name="Subtitle 1"/>
          <p:cNvSpPr/>
          <p:nvPr/>
        </p:nvSpPr>
        <p:spPr>
          <a:xfrm>
            <a:off x="711835" y="255905"/>
            <a:ext cx="5304155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Task: Create new, realistic images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How it works: Two networks (generator vs. discriminator)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Example: StackGAN generates images from text descriptions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Applications: Art, design, entertainment</a:t>
            </a:r>
            <a:endParaRPr lang="en-US" altLang="en-US" sz="1500" dirty="0"/>
          </a:p>
        </p:txBody>
      </p:sp>
      <p:sp>
        <p:nvSpPr>
          <p:cNvPr id="3" name="Title"/>
          <p:cNvSpPr/>
          <p:nvPr/>
        </p:nvSpPr>
        <p:spPr>
          <a:xfrm>
            <a:off x="852805" y="255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Generative Adversarial Networks (GANs)</a:t>
            </a:r>
            <a:endParaRPr lang="en-US" sz="1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0060" y="2571750"/>
            <a:ext cx="4853940" cy="2156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4" name="Subtitle 1"/>
          <p:cNvSpPr/>
          <p:nvPr/>
        </p:nvSpPr>
        <p:spPr>
          <a:xfrm>
            <a:off x="711835" y="255905"/>
            <a:ext cx="5304155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Task</a:t>
            </a:r>
            <a:r>
              <a:rPr lang="en-US" altLang="en-US" sz="1500" dirty="0"/>
              <a:t>: Identify or verify faces in images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Types: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Face Identification:</a:t>
            </a:r>
            <a:r>
              <a:rPr lang="en-US" altLang="en-US" sz="1500" dirty="0"/>
              <a:t> One-to-many matching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Face Verification:</a:t>
            </a:r>
            <a:r>
              <a:rPr lang="en-US" altLang="en-US" sz="1500" dirty="0"/>
              <a:t> One-to-one matching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Applications:</a:t>
            </a:r>
            <a:r>
              <a:rPr lang="en-US" altLang="en-US" sz="1500" dirty="0"/>
              <a:t> Smartphone unlocking, security</a:t>
            </a:r>
            <a:endParaRPr lang="en-US" altLang="en-US" sz="1500" dirty="0"/>
          </a:p>
        </p:txBody>
      </p:sp>
      <p:sp>
        <p:nvSpPr>
          <p:cNvPr id="3" name="Title"/>
          <p:cNvSpPr/>
          <p:nvPr/>
        </p:nvSpPr>
        <p:spPr>
          <a:xfrm>
            <a:off x="852805" y="255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Face Recognition </a:t>
            </a:r>
            <a:endParaRPr lang="en-US" sz="1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1255" y="1263015"/>
            <a:ext cx="4062730" cy="2308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4" name="Subtitle 1"/>
          <p:cNvSpPr/>
          <p:nvPr/>
        </p:nvSpPr>
        <p:spPr>
          <a:xfrm>
            <a:off x="711835" y="255905"/>
            <a:ext cx="5304155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Task: Find similar images based on a query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Example: Apparel search on shopping websites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Process: Match query image to similar products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Enhances user experience in e-commerce</a:t>
            </a:r>
            <a:endParaRPr lang="en-US" altLang="en-US" sz="1500" dirty="0"/>
          </a:p>
        </p:txBody>
      </p:sp>
      <p:sp>
        <p:nvSpPr>
          <p:cNvPr id="3" name="Title"/>
          <p:cNvSpPr/>
          <p:nvPr/>
        </p:nvSpPr>
        <p:spPr>
          <a:xfrm>
            <a:off x="852805" y="255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Image Recommendation Systems</a:t>
            </a:r>
            <a:endParaRPr lang="en-US" sz="1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5650" y="514350"/>
            <a:ext cx="290322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4" name="Subtitle 1"/>
          <p:cNvSpPr/>
          <p:nvPr/>
        </p:nvSpPr>
        <p:spPr>
          <a:xfrm>
            <a:off x="711835" y="514350"/>
            <a:ext cx="5304155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Four main steps: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Image Input:</a:t>
            </a:r>
            <a:r>
              <a:rPr lang="en-US" altLang="en-US" sz="1500" dirty="0"/>
              <a:t> Capture visual data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Preprocessing:</a:t>
            </a:r>
            <a:r>
              <a:rPr lang="en-US" altLang="en-US" sz="1500" dirty="0"/>
              <a:t> Standardize images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Feature Extraction:</a:t>
            </a:r>
            <a:r>
              <a:rPr lang="en-US" altLang="en-US" sz="1500" dirty="0"/>
              <a:t> Identify key patterns</a:t>
            </a:r>
            <a:endParaRPr lang="en-US" altLang="en-US" sz="1500" dirty="0"/>
          </a:p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Classification: </a:t>
            </a:r>
            <a:r>
              <a:rPr lang="en-US" altLang="en-US" sz="1500" dirty="0"/>
              <a:t>Predict labels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Example:</a:t>
            </a:r>
            <a:r>
              <a:rPr lang="en-US" altLang="en-US" sz="1500" dirty="0"/>
              <a:t> Classify motorcycle vs. car vs. dog</a:t>
            </a:r>
            <a:endParaRPr lang="en-US" altLang="en-US" sz="1500" dirty="0"/>
          </a:p>
        </p:txBody>
      </p:sp>
      <p:sp>
        <p:nvSpPr>
          <p:cNvPr id="3" name="Title"/>
          <p:cNvSpPr/>
          <p:nvPr/>
        </p:nvSpPr>
        <p:spPr>
          <a:xfrm>
            <a:off x="852805" y="255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Computer Vision Pipeline</a:t>
            </a:r>
            <a:endParaRPr lang="en-US" sz="1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2695" y="3702685"/>
            <a:ext cx="4701540" cy="1310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4" name="Subtitle 1"/>
          <p:cNvSpPr/>
          <p:nvPr/>
        </p:nvSpPr>
        <p:spPr>
          <a:xfrm>
            <a:off x="711835" y="514350"/>
            <a:ext cx="5304155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Images as functions:</a:t>
            </a:r>
            <a:endParaRPr lang="en-US" altLang="en-US" sz="1500" dirty="0"/>
          </a:p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Grayscale</a:t>
            </a:r>
            <a:r>
              <a:rPr lang="en-US" altLang="en-US" sz="1500" dirty="0"/>
              <a:t>: F(x,y) = intensity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Color (RGB)</a:t>
            </a:r>
            <a:r>
              <a:rPr lang="en-US" altLang="en-US" sz="1500" dirty="0"/>
              <a:t>: F(x,y) = [red, green, blue]</a:t>
            </a:r>
            <a:endParaRPr lang="en-US" altLang="en-US" sz="1500" dirty="0"/>
          </a:p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Computers see images as matrices: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Grayscale</a:t>
            </a:r>
            <a:r>
              <a:rPr lang="en-US" altLang="en-US" sz="1500" dirty="0"/>
              <a:t>: 2D matrix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Color</a:t>
            </a:r>
            <a:r>
              <a:rPr lang="en-US" altLang="en-US" sz="1500" dirty="0"/>
              <a:t>: 3D matrix (three channels)</a:t>
            </a:r>
            <a:endParaRPr lang="en-US" altLang="en-US" sz="1500" dirty="0"/>
          </a:p>
        </p:txBody>
      </p:sp>
      <p:sp>
        <p:nvSpPr>
          <p:cNvPr id="3" name="Title"/>
          <p:cNvSpPr/>
          <p:nvPr/>
        </p:nvSpPr>
        <p:spPr>
          <a:xfrm>
            <a:off x="852805" y="255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Image Input</a:t>
            </a:r>
            <a:endParaRPr lang="en-US" sz="1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390650"/>
            <a:ext cx="4572000" cy="2242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4" name="Subtitle 1"/>
          <p:cNvSpPr/>
          <p:nvPr/>
        </p:nvSpPr>
        <p:spPr>
          <a:xfrm>
            <a:off x="711835" y="514350"/>
            <a:ext cx="5304155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Purpose: Standardize and clean data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Techniques: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Resize images to uniform dimensions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Convert color to grayscale (if color is not critical)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Data augmentation: Scaling, rotation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Example: Reduce complexity for simpler models</a:t>
            </a:r>
            <a:endParaRPr lang="en-US" altLang="en-US" sz="1500" dirty="0"/>
          </a:p>
        </p:txBody>
      </p:sp>
      <p:sp>
        <p:nvSpPr>
          <p:cNvPr id="3" name="Title"/>
          <p:cNvSpPr/>
          <p:nvPr/>
        </p:nvSpPr>
        <p:spPr>
          <a:xfrm>
            <a:off x="852805" y="255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Image Processing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4" name="Subtitle 1"/>
          <p:cNvSpPr/>
          <p:nvPr/>
        </p:nvSpPr>
        <p:spPr>
          <a:xfrm>
            <a:off x="711835" y="514350"/>
            <a:ext cx="5304155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Features:</a:t>
            </a:r>
            <a:r>
              <a:rPr lang="en-US" altLang="en-US" sz="1500" dirty="0"/>
              <a:t> Unique properties (e.g., shapes, colors)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Good features:</a:t>
            </a:r>
            <a:endParaRPr lang="en-US" altLang="en-US" sz="1500" b="1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Identifiable, consistent, robust to noise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Traditional ML:</a:t>
            </a:r>
            <a:r>
              <a:rPr lang="en-US" altLang="en-US" sz="1500" dirty="0"/>
              <a:t> Handcrafted features (e.g., HOG, SIFT)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Deep Learning:</a:t>
            </a:r>
            <a:r>
              <a:rPr lang="en-US" altLang="en-US" sz="1500" dirty="0"/>
              <a:t> Automatic feature extraction by neural networks</a:t>
            </a:r>
            <a:endParaRPr lang="en-US" altLang="en-US" sz="1500" dirty="0"/>
          </a:p>
        </p:txBody>
      </p:sp>
      <p:sp>
        <p:nvSpPr>
          <p:cNvPr id="3" name="Title"/>
          <p:cNvSpPr/>
          <p:nvPr/>
        </p:nvSpPr>
        <p:spPr>
          <a:xfrm>
            <a:off x="852805" y="255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Feature Extraction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3" name="Title"/>
          <p:cNvSpPr/>
          <p:nvPr/>
        </p:nvSpPr>
        <p:spPr>
          <a:xfrm>
            <a:off x="852805" y="255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Classifier Learning Algorithm</a:t>
            </a:r>
            <a:endParaRPr lang="en-US" sz="1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0795" y="827405"/>
            <a:ext cx="3911600" cy="2649220"/>
          </a:xfrm>
          <a:prstGeom prst="rect">
            <a:avLst/>
          </a:prstGeom>
        </p:spPr>
      </p:pic>
      <p:sp>
        <p:nvSpPr>
          <p:cNvPr id="4" name="Subtitle 1"/>
          <p:cNvSpPr/>
          <p:nvPr/>
        </p:nvSpPr>
        <p:spPr>
          <a:xfrm>
            <a:off x="711835" y="514350"/>
            <a:ext cx="5304155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Role: Predict class labels from features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Traditional ML: SVM, AdaBoost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Deep Learning: CNNs for complex tasks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Process: Neural networks learn features layer by layer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Output: Probability of each class (e.g., 85% motorcycle)</a:t>
            </a:r>
            <a:endParaRPr lang="en-US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Introduction to Computer Vision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Image Processing</a:t>
            </a:r>
            <a:endParaRPr lang="en-US" sz="1500" b="1" dirty="0"/>
          </a:p>
          <a:p>
            <a:pPr marL="0" indent="0" algn="l">
              <a:buNone/>
            </a:pP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34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Resize and normalize images using </a:t>
            </a:r>
            <a:r>
              <a:rPr lang="en-US" sz="1345" dirty="0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</a:t>
            </a:r>
            <a:r>
              <a:rPr lang="en-US" sz="1345" b="1" noProof="1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scikit-im</a:t>
            </a:r>
            <a:r>
              <a:rPr lang="en-US" sz="1345" b="1" dirty="0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age</a:t>
            </a:r>
            <a:r>
              <a:rPr lang="en-US" sz="134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 to ensure uniform input size and format.</a:t>
            </a:r>
            <a:endParaRPr lang="en-US" sz="1345" dirty="0"/>
          </a:p>
          <a:p>
            <a:pPr marL="0" indent="0" algn="l">
              <a:buNone/>
            </a:pPr>
            <a:endParaRPr lang="en-US" sz="134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500" b="1" dirty="0" smtClean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</a:t>
            </a: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Storage</a:t>
            </a:r>
            <a:endParaRPr lang="en-US" sz="1500" dirty="0"/>
          </a:p>
          <a:p>
            <a:pPr marL="0" indent="0" algn="l">
              <a:buNone/>
            </a:pPr>
            <a:endParaRPr lang="en-US" sz="1500" b="1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34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Store processed data and corresponding labels with </a:t>
            </a:r>
            <a:r>
              <a:rPr lang="en-US" sz="1345" dirty="0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</a:t>
            </a:r>
            <a:r>
              <a:rPr lang="en-US" sz="1345" b="1" noProof="1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joblib</a:t>
            </a:r>
            <a:r>
              <a:rPr lang="en-US" sz="1345" noProof="1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 for efficient training and testing workflows.</a:t>
            </a:r>
            <a:endParaRPr lang="en-US" sz="1345" noProof="1" smtClean="0"/>
          </a:p>
          <a:p>
            <a:pPr marL="0" indent="0" algn="l">
              <a:buNone/>
            </a:pPr>
            <a:endParaRPr lang="en-US" sz="1345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7" name="TextBox 16"/>
          <p:cNvSpPr txBox="1"/>
          <p:nvPr/>
        </p:nvSpPr>
        <p:spPr>
          <a:xfrm>
            <a:off x="383858" y="255793"/>
            <a:ext cx="286702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55473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7431405" y="2064068"/>
            <a:ext cx="1544955" cy="3514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1900" dirty="0" smtClean="0"/>
          </a:p>
          <a:p>
            <a:pPr marL="0" indent="0" algn="ctr">
              <a:buNone/>
            </a:pPr>
            <a:r>
              <a:rPr lang="en-US" sz="1900" dirty="0" smtClean="0"/>
              <a:t>Tested: </a:t>
            </a:r>
            <a:endParaRPr lang="en-US" sz="1900" dirty="0" smtClean="0"/>
          </a:p>
          <a:p>
            <a:pPr marL="0" indent="0" algn="ctr">
              <a:buNone/>
            </a:pPr>
            <a:r>
              <a:rPr lang="en-US" sz="1900" b="1" dirty="0" smtClean="0"/>
              <a:t>117 photos</a:t>
            </a:r>
            <a:endParaRPr lang="en-US" sz="1900" b="1" dirty="0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7" name="TextBox 16"/>
          <p:cNvSpPr txBox="1"/>
          <p:nvPr/>
        </p:nvSpPr>
        <p:spPr>
          <a:xfrm>
            <a:off x="383858" y="255793"/>
            <a:ext cx="286702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itle"/>
          <p:cNvSpPr/>
          <p:nvPr/>
        </p:nvSpPr>
        <p:spPr>
          <a:xfrm>
            <a:off x="1184764" y="261289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Image Dataset </a:t>
            </a:r>
            <a:r>
              <a:rPr lang="en-US" sz="1900" b="1" dirty="0" smtClean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Preparation(Cont… )</a:t>
            </a: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40" y="4234959"/>
            <a:ext cx="7086078" cy="712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64" y="1012579"/>
            <a:ext cx="5993229" cy="3171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75" b="1" dirty="0" smtClean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Object Detection Workflow</a:t>
            </a:r>
            <a:endParaRPr lang="en-US" sz="2475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5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0" b="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Image Dataset Preparation</a:t>
            </a:r>
            <a:endParaRPr lang="en-US" sz="1430" b="1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5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0" b="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Feature Extraction using HOG</a:t>
            </a:r>
            <a:endParaRPr lang="en-US" sz="1430" b="1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5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0" b="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Model Training with Scikit-learn</a:t>
            </a:r>
            <a:endParaRPr lang="en-US" sz="1430" b="1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5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0" b="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Evaluation and Confusion Matrix</a:t>
            </a:r>
            <a:endParaRPr lang="en-US" sz="1430" b="1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5" dirty="0"/>
          </a:p>
        </p:txBody>
      </p:sp>
      <p:sp>
        <p:nvSpPr>
          <p:cNvPr id="19" name="Bullet text 5"/>
          <p:cNvSpPr/>
          <p:nvPr/>
        </p:nvSpPr>
        <p:spPr>
          <a:xfrm>
            <a:off x="1373616" y="4072573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430" b="1" dirty="0" smtClean="0"/>
              <a:t>Performance </a:t>
            </a:r>
            <a:r>
              <a:rPr lang="en-US" sz="1430" b="1" dirty="0"/>
              <a:t>Summary</a:t>
            </a:r>
            <a:endParaRPr lang="en-US" sz="1430" b="1" dirty="0"/>
          </a:p>
          <a:p>
            <a:pPr marL="0" indent="0" algn="l">
              <a:buNone/>
            </a:pPr>
            <a:endParaRPr lang="en-US" sz="1430" b="1" dirty="0"/>
          </a:p>
        </p:txBody>
      </p:sp>
      <p:pic>
        <p:nvPicPr>
          <p:cNvPr id="2050" name="Picture 2" descr="Workflow - Free networking ic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495" y="2381250"/>
            <a:ext cx="2174998" cy="217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Bullet circle 5"/>
          <p:cNvSpPr/>
          <p:nvPr/>
        </p:nvSpPr>
        <p:spPr>
          <a:xfrm>
            <a:off x="347307" y="4556248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22" name="Bullet index 5"/>
          <p:cNvSpPr/>
          <p:nvPr/>
        </p:nvSpPr>
        <p:spPr>
          <a:xfrm>
            <a:off x="879279" y="4665786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 smtClean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06</a:t>
            </a:r>
            <a:endParaRPr lang="en-US" sz="1495" dirty="0"/>
          </a:p>
        </p:txBody>
      </p:sp>
      <p:sp>
        <p:nvSpPr>
          <p:cNvPr id="23" name="Bullet text 5"/>
          <p:cNvSpPr/>
          <p:nvPr/>
        </p:nvSpPr>
        <p:spPr>
          <a:xfrm>
            <a:off x="1387866" y="4665786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430" b="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Deploy and Apply Predictions</a:t>
            </a:r>
            <a:endParaRPr lang="en-US" sz="143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Feature Extraction using HOG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What is HOG?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Histogram of Oriented Gradients is a descriptor that captures edge directions and is useful for detecting object shapes and textures.</a:t>
            </a:r>
            <a:endParaRPr lang="en-US" sz="1320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Using Scikit-Image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</a:t>
            </a:r>
            <a:r>
              <a:rPr lang="en-US" sz="1320" b="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`hog()` </a:t>
            </a:r>
            <a:r>
              <a:rPr lang="en-US" sz="13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function from </a:t>
            </a:r>
            <a:r>
              <a:rPr lang="en-US" sz="1320" b="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`skimage.feature` </a:t>
            </a:r>
            <a:r>
              <a:rPr lang="en-US" sz="13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transforms images into feature vectors representing structural content.</a:t>
            </a:r>
            <a:endParaRPr lang="en-US" sz="1320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Output Format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Each image is converted into a vector of numerical features, which are then fed to a machine learning model for classification.</a:t>
            </a:r>
            <a:endParaRPr lang="en-US" sz="132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858" y="261580"/>
            <a:ext cx="28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"/>
          <a:srcRect l="54429" r="1254" b="3378"/>
          <a:stretch>
            <a:fillRect/>
          </a:stretch>
        </p:blipFill>
        <p:spPr>
          <a:xfrm>
            <a:off x="6711315" y="2663204"/>
            <a:ext cx="1876425" cy="20154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"/>
          <a:srcRect l="1515" r="54385" b="2299"/>
          <a:stretch>
            <a:fillRect/>
          </a:stretch>
        </p:blipFill>
        <p:spPr>
          <a:xfrm>
            <a:off x="6654060" y="413642"/>
            <a:ext cx="1933680" cy="2110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4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Training with Scikit-learn</a:t>
            </a:r>
            <a:endParaRPr lang="en-US" sz="184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Choosing a Classifier</a:t>
            </a:r>
            <a:endParaRPr lang="en-US" sz="146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Linear classifiers like </a:t>
            </a:r>
            <a:r>
              <a:rPr lang="en-US" sz="1365" b="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`SGDClassifier`</a:t>
            </a: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 are chosen for their efficiency with large and sparse feature datasets.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Training the Model</a:t>
            </a:r>
            <a:endParaRPr lang="en-US" sz="146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model is trained on HOG-transformed image data, associating image features with target labels.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Saving the Model</a:t>
            </a:r>
            <a:endParaRPr lang="en-US" sz="146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Trained models are serialized using </a:t>
            </a:r>
            <a:r>
              <a:rPr lang="en-US" sz="1365" b="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`joblib.dump()`</a:t>
            </a: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 for future inference without retraining.</a:t>
            </a:r>
            <a:endParaRPr lang="en-US" sz="1365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3" name="TextBox 12"/>
          <p:cNvSpPr txBox="1"/>
          <p:nvPr/>
        </p:nvSpPr>
        <p:spPr>
          <a:xfrm>
            <a:off x="390525" y="261580"/>
            <a:ext cx="20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"/>
          <a:srcRect l="2905" t="2600" r="2359" b="4514"/>
          <a:stretch>
            <a:fillRect/>
          </a:stretch>
        </p:blipFill>
        <p:spPr>
          <a:xfrm>
            <a:off x="5819413" y="882673"/>
            <a:ext cx="2463889" cy="17275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420" t="9494" r="974" b="6254"/>
          <a:stretch>
            <a:fillRect/>
          </a:stretch>
        </p:blipFill>
        <p:spPr>
          <a:xfrm>
            <a:off x="5018096" y="2770584"/>
            <a:ext cx="4013184" cy="5129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96" y="3630753"/>
            <a:ext cx="4013184" cy="325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1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Evaluation and Confusion Matrix</a:t>
            </a:r>
            <a:endParaRPr lang="en-US" sz="171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Accuracy Assessment</a:t>
            </a:r>
            <a:endParaRPr lang="en-US" sz="142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Evaluate the model using test datasets to calculate accuracy, precision, and recall scores.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Confusion Matrix</a:t>
            </a:r>
            <a:endParaRPr lang="en-US" sz="142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Use Scikit-learn’s `confusion_matrix()` and `classification_report()` to detail model performance.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Insights and Adjustments</a:t>
            </a:r>
            <a:endParaRPr lang="en-US" sz="142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Analyze the confusion matrix to identify and address patterns in misclassifications.</a:t>
            </a:r>
            <a:endParaRPr lang="en-US" sz="1365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1505" y="2251082"/>
            <a:ext cx="3339615" cy="10567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800" t="447" b="413"/>
          <a:stretch>
            <a:fillRect/>
          </a:stretch>
        </p:blipFill>
        <p:spPr>
          <a:xfrm>
            <a:off x="6340029" y="3411848"/>
            <a:ext cx="1902566" cy="16364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09" y="570595"/>
            <a:ext cx="2194186" cy="1576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10" b="1" noProof="1" smtClean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Performance Summary</a:t>
            </a:r>
            <a:endParaRPr lang="en-US" sz="1710" noProof="1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  <p:txBody>
          <a:bodyPr/>
          <a:lstStyle/>
          <a:p>
            <a:r>
              <a:rPr lang="en-US" b="1" noProof="1">
                <a:solidFill>
                  <a:schemeClr val="bg1"/>
                </a:solidFill>
              </a:rPr>
              <a:t>5</a:t>
            </a:r>
            <a:endParaRPr lang="en-US" b="1" noProof="1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865505" y="1076325"/>
          <a:ext cx="498665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795"/>
                <a:gridCol w="1243965"/>
                <a:gridCol w="2080895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Metric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Value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Note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Accuracy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prstClr val="black"/>
                          </a:solidFill>
                        </a:rPr>
                        <a:t>0.5555</a:t>
                      </a:r>
                      <a:endParaRPr 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marL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prstClr val="black"/>
                          </a:solidFill>
                        </a:rPr>
                        <a:t>Species Variation</a:t>
                      </a:r>
                      <a:endParaRPr 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marL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Precision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prstClr val="black"/>
                          </a:solidFill>
                        </a:rPr>
                        <a:t>0.5758</a:t>
                      </a:r>
                      <a:endParaRPr 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marL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prstClr val="black"/>
                          </a:solidFill>
                        </a:rPr>
                        <a:t>Weighted Average</a:t>
                      </a:r>
                      <a:endParaRPr 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marL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 smtClean="0"/>
                        <a:t>Recall 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prstClr val="black"/>
                          </a:solidFill>
                        </a:rPr>
                        <a:t>0.5555</a:t>
                      </a:r>
                      <a:endParaRPr 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marL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prstClr val="black"/>
                          </a:solidFill>
                        </a:rPr>
                        <a:t>Weighted Average</a:t>
                      </a:r>
                      <a:endParaRPr 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marL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F1-Score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prstClr val="black"/>
                          </a:solidFill>
                        </a:rPr>
                        <a:t>0.5176</a:t>
                      </a:r>
                      <a:endParaRPr 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marL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prstClr val="black"/>
                          </a:solidFill>
                          <a:sym typeface="+mn-ea"/>
                        </a:rPr>
                        <a:t>Weighted Average</a:t>
                      </a:r>
                      <a:endParaRPr 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marL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 Box 5"/>
          <p:cNvSpPr txBox="1"/>
          <p:nvPr/>
        </p:nvSpPr>
        <p:spPr>
          <a:xfrm>
            <a:off x="1392630" y="2662182"/>
            <a:ext cx="417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1" smtClean="0"/>
              <a:t>Table: Performance Summary for SGDClassifier</a:t>
            </a:r>
            <a:endParaRPr lang="en-US" sz="1400" b="1" noProof="1"/>
          </a:p>
        </p:txBody>
      </p:sp>
      <p:graphicFrame>
        <p:nvGraphicFramePr>
          <p:cNvPr id="9" name="Table 8"/>
          <p:cNvGraphicFramePr/>
          <p:nvPr>
            <p:custDataLst>
              <p:tags r:id="rId2"/>
            </p:custDataLst>
          </p:nvPr>
        </p:nvGraphicFramePr>
        <p:xfrm>
          <a:off x="868606" y="3206936"/>
          <a:ext cx="498665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795"/>
                <a:gridCol w="1243965"/>
                <a:gridCol w="2080895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Metric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Value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Note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Accuracy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0.6496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prstClr val="black"/>
                          </a:solidFill>
                          <a:sym typeface="+mn-ea"/>
                        </a:rPr>
                        <a:t>Species Variation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Precision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0.6704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prstClr val="black"/>
                          </a:solidFill>
                          <a:sym typeface="+mn-ea"/>
                        </a:rPr>
                        <a:t>Weighted Average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 smtClean="0"/>
                        <a:t>Recall 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0.6596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prstClr val="black"/>
                          </a:solidFill>
                          <a:sym typeface="+mn-ea"/>
                        </a:rPr>
                        <a:t>Weighted Average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F1-Score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0.6428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prstClr val="black"/>
                          </a:solidFill>
                          <a:sym typeface="+mn-ea"/>
                        </a:rPr>
                        <a:t>Weighted Average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 Box 5"/>
          <p:cNvSpPr txBox="1"/>
          <p:nvPr/>
        </p:nvSpPr>
        <p:spPr>
          <a:xfrm>
            <a:off x="1359535" y="4792793"/>
            <a:ext cx="449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1" smtClean="0"/>
              <a:t>Table: Performance Summary for SVM with Linear Kernel</a:t>
            </a:r>
            <a:endParaRPr lang="en-US" sz="1400" b="1" noProof="1" smtClean="0"/>
          </a:p>
          <a:p>
            <a:endParaRPr lang="en-US" sz="1400" b="1" noProof="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380" y="1589405"/>
            <a:ext cx="2446020" cy="203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Deploy and Apply Predictions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90487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Using the Trained Model</a:t>
            </a:r>
            <a:endParaRPr lang="en-US" sz="1420" dirty="0"/>
          </a:p>
        </p:txBody>
      </p:sp>
      <p:sp>
        <p:nvSpPr>
          <p:cNvPr id="5" name="Paragraph 1"/>
          <p:cNvSpPr/>
          <p:nvPr/>
        </p:nvSpPr>
        <p:spPr>
          <a:xfrm>
            <a:off x="714375" y="1377241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Load the trained model using `joblib.load()` and use it to predict categories for new image inputs.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Testing New Images</a:t>
            </a:r>
            <a:endParaRPr lang="en-US" sz="1420" b="1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Transform new images using the same HOG feature extraction method to maintain consistency.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Real-World Use Cases</a:t>
            </a:r>
            <a:endParaRPr lang="en-US" sz="142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Deploy models into applications like surveillance, quality control, and wildlife monitoring.</a:t>
            </a:r>
            <a:endParaRPr lang="en-US" sz="1365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3" name="TextBox 12"/>
          <p:cNvSpPr txBox="1"/>
          <p:nvPr/>
        </p:nvSpPr>
        <p:spPr>
          <a:xfrm>
            <a:off x="383383" y="261580"/>
            <a:ext cx="1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668" y="2446495"/>
            <a:ext cx="5691897" cy="439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Python Libraries Used</a:t>
            </a:r>
            <a:endParaRPr lang="en-US" sz="2700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5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7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</a:t>
            </a:r>
            <a:r>
              <a:rPr lang="en-US" sz="1070" b="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scikit-learn</a:t>
            </a:r>
            <a:r>
              <a:rPr lang="en-US" sz="107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 - for model building and evaluation</a:t>
            </a:r>
            <a:endParaRPr lang="en-US" sz="1070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5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70" b="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`scikit-image`</a:t>
            </a:r>
            <a:r>
              <a:rPr lang="en-US" sz="107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 - for image preprocessing and HOG extraction</a:t>
            </a:r>
            <a:endParaRPr lang="en-US" sz="1070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5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70" b="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`joblib</a:t>
            </a:r>
            <a:r>
              <a:rPr lang="en-US" sz="107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 - to save and load models and data</a:t>
            </a:r>
            <a:endParaRPr lang="en-US" sz="1070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5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70" b="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`matplotlib` </a:t>
            </a:r>
            <a:r>
              <a:rPr lang="en-US" sz="107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for visualizing data and results</a:t>
            </a:r>
            <a:endParaRPr lang="en-US" sz="1070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5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70" b="1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`numpy`, `os`, `pprint`</a:t>
            </a:r>
            <a:r>
              <a:rPr lang="en-US" sz="107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 - utilities for data and file handling</a:t>
            </a:r>
            <a:endParaRPr lang="en-US" sz="1070" dirty="0"/>
          </a:p>
        </p:txBody>
      </p:sp>
      <p:pic>
        <p:nvPicPr>
          <p:cNvPr id="22" name="Picture 2" descr="Python logo, icon. Programming language 44600750 Vector Art at Vecteezy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30"/>
          <a:stretch>
            <a:fillRect/>
          </a:stretch>
        </p:blipFill>
        <p:spPr bwMode="auto">
          <a:xfrm>
            <a:off x="6688609" y="1996083"/>
            <a:ext cx="1958890" cy="1719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744" y="3807301"/>
            <a:ext cx="2682386" cy="1001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4192619" y="703707"/>
            <a:ext cx="2154555" cy="3734753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4" name="Question 1"/>
          <p:cNvSpPr/>
          <p:nvPr/>
        </p:nvSpPr>
        <p:spPr>
          <a:xfrm>
            <a:off x="4306205" y="902922"/>
            <a:ext cx="1927336" cy="5166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19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How does the code flow work in the tutorial?</a:t>
            </a:r>
            <a:endParaRPr lang="en-US" sz="1195" dirty="0"/>
          </a:p>
        </p:txBody>
      </p:sp>
      <p:sp>
        <p:nvSpPr>
          <p:cNvPr id="5" name="Answer 1"/>
          <p:cNvSpPr/>
          <p:nvPr/>
        </p:nvSpPr>
        <p:spPr>
          <a:xfrm>
            <a:off x="4298299" y="2557224"/>
            <a:ext cx="1943195" cy="163601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28600" indent="-228600" algn="ctr">
              <a:buAutoNum type="arabicPeriod"/>
            </a:pPr>
            <a:r>
              <a:rPr lang="en-US" sz="960" dirty="0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Import </a:t>
            </a:r>
            <a:r>
              <a:rPr lang="en-US" sz="96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necessary libraries (`sklearn`, `skimage`, `joblib</a:t>
            </a:r>
            <a:r>
              <a:rPr lang="en-US" sz="960" dirty="0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`)</a:t>
            </a:r>
            <a:endParaRPr lang="en-US" sz="960" dirty="0" smtClean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228600" indent="-228600" algn="ctr">
              <a:buAutoNum type="arabicPeriod"/>
            </a:pPr>
            <a:endParaRPr lang="en-US" sz="960" dirty="0"/>
          </a:p>
          <a:p>
            <a:pPr marL="0" indent="0" algn="ctr">
              <a:buNone/>
            </a:pPr>
            <a:r>
              <a:rPr lang="en-US" sz="96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2. Load and preprocess image data</a:t>
            </a:r>
            <a:endParaRPr lang="en-US" sz="960" dirty="0"/>
          </a:p>
          <a:p>
            <a:pPr marL="0" indent="0" algn="ctr">
              <a:buNone/>
            </a:pPr>
            <a:r>
              <a:rPr lang="en-US" sz="96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3. Extract features using `hog</a:t>
            </a:r>
            <a:r>
              <a:rPr lang="en-US" sz="960" dirty="0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()`</a:t>
            </a:r>
            <a:endParaRPr lang="en-US" sz="960" dirty="0" smtClean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0" indent="0" algn="ctr">
              <a:buNone/>
            </a:pPr>
            <a:endParaRPr lang="en-US" sz="960" dirty="0"/>
          </a:p>
          <a:p>
            <a:pPr marL="0" indent="0" algn="ctr">
              <a:buNone/>
            </a:pPr>
            <a:r>
              <a:rPr lang="en-US" sz="96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4. Train `SGDClassifier` with extracted features</a:t>
            </a:r>
            <a:endParaRPr lang="en-US" sz="960" dirty="0"/>
          </a:p>
          <a:p>
            <a:pPr marL="0" indent="0" algn="ctr">
              <a:buNone/>
            </a:pPr>
            <a:r>
              <a:rPr lang="en-US" sz="96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5. Evaluate using accuracy and confusion matrix</a:t>
            </a:r>
            <a:endParaRPr lang="en-US" sz="960" dirty="0"/>
          </a:p>
          <a:p>
            <a:pPr marL="0" indent="0" algn="ctr">
              <a:buNone/>
            </a:pPr>
            <a:r>
              <a:rPr lang="en-US" sz="96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6. Save the trained model</a:t>
            </a:r>
            <a:endParaRPr lang="en-US" sz="960" dirty="0"/>
          </a:p>
        </p:txBody>
      </p:sp>
      <p:sp>
        <p:nvSpPr>
          <p:cNvPr id="6" name="StaticPath"/>
          <p:cNvSpPr/>
          <p:nvPr/>
        </p:nvSpPr>
        <p:spPr>
          <a:xfrm>
            <a:off x="4928235" y="1616107"/>
            <a:ext cx="682943" cy="682943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7" name="StaticPath"/>
          <p:cNvSpPr/>
          <p:nvPr/>
        </p:nvSpPr>
        <p:spPr>
          <a:xfrm>
            <a:off x="6584442" y="704374"/>
            <a:ext cx="2154555" cy="3734753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8" name="Question 2"/>
          <p:cNvSpPr/>
          <p:nvPr/>
        </p:nvSpPr>
        <p:spPr>
          <a:xfrm>
            <a:off x="6698028" y="903589"/>
            <a:ext cx="1927336" cy="5166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19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Highlights from the Kapernikov Example</a:t>
            </a:r>
            <a:endParaRPr lang="en-US" sz="1195" dirty="0"/>
          </a:p>
        </p:txBody>
      </p:sp>
      <p:sp>
        <p:nvSpPr>
          <p:cNvPr id="9" name="Answer 2"/>
          <p:cNvSpPr/>
          <p:nvPr/>
        </p:nvSpPr>
        <p:spPr>
          <a:xfrm>
            <a:off x="6690122" y="2557891"/>
            <a:ext cx="1943195" cy="102250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171450" indent="-171450" algn="ctr">
              <a:buFontTx/>
              <a:buChar char="-"/>
            </a:pPr>
            <a:r>
              <a:rPr lang="en-US" sz="960" dirty="0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Uses </a:t>
            </a:r>
            <a:r>
              <a:rPr lang="en-US" sz="96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 simple directory structure for </a:t>
            </a:r>
            <a:r>
              <a:rPr lang="en-US" sz="960" dirty="0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dataset</a:t>
            </a:r>
            <a:endParaRPr lang="en-US" sz="960" dirty="0" smtClean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171450" indent="-171450" algn="ctr">
              <a:buFontTx/>
              <a:buChar char="-"/>
            </a:pPr>
            <a:endParaRPr lang="en-US" sz="960" dirty="0"/>
          </a:p>
          <a:p>
            <a:pPr marL="171450" indent="-171450" algn="ctr">
              <a:buFontTx/>
              <a:buChar char="-"/>
            </a:pPr>
            <a:r>
              <a:rPr lang="en-US" sz="960" dirty="0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HOG </a:t>
            </a:r>
            <a:r>
              <a:rPr lang="en-US" sz="96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feature vectors are directly passed into the </a:t>
            </a:r>
            <a:r>
              <a:rPr lang="en-US" sz="960" dirty="0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classifier</a:t>
            </a:r>
            <a:endParaRPr lang="en-US" sz="960" dirty="0" smtClean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171450" indent="-171450" algn="ctr">
              <a:buFontTx/>
              <a:buChar char="-"/>
            </a:pPr>
            <a:endParaRPr lang="en-US" sz="960" dirty="0"/>
          </a:p>
          <a:p>
            <a:pPr marL="0" indent="0" algn="ctr">
              <a:buNone/>
            </a:pPr>
            <a:r>
              <a:rPr lang="en-US" sz="96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Avoids deep learning to show the power of classical ML + feature engineering</a:t>
            </a:r>
            <a:endParaRPr lang="en-US" sz="960" dirty="0"/>
          </a:p>
        </p:txBody>
      </p:sp>
      <p:sp>
        <p:nvSpPr>
          <p:cNvPr id="10" name="StaticPath"/>
          <p:cNvSpPr/>
          <p:nvPr/>
        </p:nvSpPr>
        <p:spPr>
          <a:xfrm>
            <a:off x="7320058" y="1616773"/>
            <a:ext cx="682943" cy="682943"/>
          </a:xfrm>
          <a:prstGeom prst="ellipse">
            <a:avLst/>
          </a:prstGeom>
          <a:solidFill>
            <a:srgbClr val="FFFFFF"/>
          </a:solidFill>
        </p:spPr>
      </p:sp>
      <p:pic>
        <p:nvPicPr>
          <p:cNvPr id="5122" name="Picture 2" descr="Python logo, icon. Programming language 44600750 Vector Art at Vecteezy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30"/>
          <a:stretch>
            <a:fillRect/>
          </a:stretch>
        </p:blipFill>
        <p:spPr bwMode="auto">
          <a:xfrm>
            <a:off x="874380" y="1478993"/>
            <a:ext cx="2457365" cy="215646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  <a:headEnd/>
            <a:tailEnd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69" y="0"/>
            <a:ext cx="2682386" cy="1001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20206" y="0"/>
            <a:ext cx="902970" cy="90297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</p:sp>
      <p:sp>
        <p:nvSpPr>
          <p:cNvPr id="3" name="Title"/>
          <p:cNvSpPr/>
          <p:nvPr/>
        </p:nvSpPr>
        <p:spPr>
          <a:xfrm>
            <a:off x="2428875" y="274987"/>
            <a:ext cx="4286250" cy="5435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16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Python Library Functions Breakdown</a:t>
            </a:r>
            <a:endParaRPr lang="en-US" sz="2160" dirty="0"/>
          </a:p>
        </p:txBody>
      </p:sp>
      <p:sp>
        <p:nvSpPr>
          <p:cNvPr id="4" name="StaticPath"/>
          <p:cNvSpPr/>
          <p:nvPr/>
        </p:nvSpPr>
        <p:spPr>
          <a:xfrm>
            <a:off x="8304324" y="214312"/>
            <a:ext cx="602933" cy="602933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12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scikit-image (skimage)</a:t>
            </a:r>
            <a:endParaRPr lang="en-US" sz="2125" dirty="0"/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12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scikit-learn (sklearn)</a:t>
            </a:r>
            <a:endParaRPr lang="en-US" sz="2125" dirty="0"/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12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joblib &amp; others</a:t>
            </a:r>
            <a:endParaRPr lang="en-US" sz="2125" dirty="0"/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`skimage.io.imread()` loads images; `skimage.transform.resize()` adjusts them to fixed size; `skimage.feature.hog()` extracts features.</a:t>
            </a:r>
            <a:endParaRPr lang="en-US" sz="1300" dirty="0"/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`SGDClassifier()` is used for training; `confusion_matrix()`, `classification_report()` evaluate performance.</a:t>
            </a:r>
            <a:endParaRPr lang="en-US" sz="1300" dirty="0"/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`joblib.dump()` and `load()` save and restore datasets and models; `os`, `numpy`, `pprint` help with file and data manipulation.</a:t>
            </a:r>
            <a:endParaRPr lang="en-US" sz="1300" dirty="0"/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85" b="1" noProof="1" smtClean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Sample Code Snippets from Tutorial</a:t>
            </a:r>
            <a:endParaRPr lang="en-US" sz="1785" noProof="1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noProof="1" smtClean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HOG Feature Extraction</a:t>
            </a:r>
            <a:endParaRPr lang="en-US" sz="1400" noProof="1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25" noProof="1" smtClean="0"/>
          </a:p>
          <a:p>
            <a:pPr marL="0" indent="0" algn="l">
              <a:buNone/>
            </a:pPr>
            <a:endParaRPr lang="en-US" sz="1325" noProof="1" smtClean="0"/>
          </a:p>
          <a:p>
            <a:pPr marL="0" indent="0" algn="l">
              <a:buNone/>
            </a:pPr>
            <a:r>
              <a:rPr lang="en-US" sz="1325" noProof="1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from skimage.feature import hog</a:t>
            </a:r>
            <a:endParaRPr lang="en-US" sz="1325" noProof="1" smtClean="0"/>
          </a:p>
          <a:p>
            <a:pPr marL="0" indent="0" algn="l">
              <a:buNone/>
            </a:pPr>
            <a:r>
              <a:rPr lang="en-US" sz="1325" noProof="1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features = hog(image, orientations=9, pixels_per_cell=(8, 8),</a:t>
            </a:r>
            <a:endParaRPr lang="en-US" sz="1325" noProof="1" smtClean="0"/>
          </a:p>
          <a:p>
            <a:pPr marL="0" indent="0" algn="l">
              <a:buNone/>
            </a:pPr>
            <a:r>
              <a:rPr lang="en-US" sz="1325" noProof="1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cells_per_block=(2, 2), visualize=True)</a:t>
            </a:r>
            <a:endParaRPr lang="en-US" sz="1325" noProof="1" smtClean="0"/>
          </a:p>
          <a:p>
            <a:pPr marL="0" indent="0" algn="l">
              <a:buNone/>
            </a:pPr>
            <a:endParaRPr lang="en-US" sz="1325" noProof="1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noProof="1" smtClean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Training the Classifier</a:t>
            </a:r>
            <a:endParaRPr lang="en-US" sz="1400" noProof="1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25" noProof="1" smtClean="0"/>
          </a:p>
          <a:p>
            <a:pPr marL="0" indent="0" algn="l">
              <a:buNone/>
            </a:pPr>
            <a:r>
              <a:rPr lang="en-US" sz="1325" noProof="1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from sklearn.linear_model import SGDClassifier</a:t>
            </a:r>
            <a:endParaRPr lang="en-US" sz="1325" noProof="1" smtClean="0"/>
          </a:p>
          <a:p>
            <a:pPr marL="0" indent="0" algn="l">
              <a:buNone/>
            </a:pPr>
            <a:r>
              <a:rPr lang="en-US" sz="1325" noProof="1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clf = SGDClassifier()</a:t>
            </a:r>
            <a:endParaRPr lang="en-US" sz="1325" noProof="1" smtClean="0"/>
          </a:p>
          <a:p>
            <a:pPr marL="0" indent="0" algn="l">
              <a:buNone/>
            </a:pPr>
            <a:r>
              <a:rPr lang="en-US" sz="1325" noProof="1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clf.fit(X_train, y_train)</a:t>
            </a:r>
            <a:endParaRPr lang="en-US" sz="1325" noProof="1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noProof="1" smtClean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Saving the Model</a:t>
            </a:r>
            <a:endParaRPr lang="en-US" sz="1400" b="1" noProof="1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5" noProof="1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import joblib</a:t>
            </a:r>
            <a:endParaRPr lang="en-US" sz="1325" noProof="1" smtClean="0"/>
          </a:p>
          <a:p>
            <a:pPr marL="0" indent="0" algn="l">
              <a:buNone/>
            </a:pPr>
            <a:r>
              <a:rPr lang="en-US" sz="1325" noProof="1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joblib.dump(clf, 'model.pkl')</a:t>
            </a:r>
            <a:endParaRPr lang="en-US" sz="1325" noProof="1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508" y="2460883"/>
            <a:ext cx="3650233" cy="1277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Directory &amp; Dataset Structure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Folder Layout</a:t>
            </a:r>
            <a:endParaRPr lang="en-US" sz="145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tutorial uses a folder layout where each class/category of images is stored in its own subfolder, forming a labeled dataset.</a:t>
            </a:r>
            <a:endParaRPr lang="en-US" sz="134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Automation with Python</a:t>
            </a:r>
            <a:endParaRPr lang="en-US" sz="145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Python's `os.walk()` is used to traverse the directory structure and collect image paths programmatically.</a:t>
            </a:r>
            <a:endParaRPr lang="en-US" sz="134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Sample Code</a:t>
            </a:r>
            <a:endParaRPr lang="en-US" sz="145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45" dirty="0" smtClean="0"/>
          </a:p>
          <a:p>
            <a:pPr marL="0" indent="0" algn="l">
              <a:buNone/>
            </a:pPr>
            <a:r>
              <a:rPr lang="en-US" sz="1345" dirty="0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 </a:t>
            </a:r>
            <a:r>
              <a:rPr lang="en-US" sz="134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dirname, _, filenames in os.walk(data_dir):</a:t>
            </a:r>
            <a:endParaRPr lang="en-US" sz="1345" dirty="0"/>
          </a:p>
          <a:p>
            <a:pPr marL="0" indent="0" algn="l">
              <a:buNone/>
            </a:pPr>
            <a:r>
              <a:rPr lang="en-US" sz="134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  for f in filenames:</a:t>
            </a:r>
            <a:endParaRPr lang="en-US" sz="1345" dirty="0"/>
          </a:p>
          <a:p>
            <a:pPr marL="0" indent="0" algn="l">
              <a:buNone/>
            </a:pPr>
            <a:r>
              <a:rPr lang="en-US" sz="134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    img_path = os.path.join(dirname, f</a:t>
            </a:r>
            <a:r>
              <a:rPr lang="en-US" sz="1345" dirty="0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)</a:t>
            </a:r>
            <a:endParaRPr lang="en-US" sz="1345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2660" y="2162041"/>
            <a:ext cx="2583310" cy="1486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852805" y="636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Introduction to Computer Vision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US" sz="1500" b="1" dirty="0"/>
              <a:t>Computer Vision (CV):</a:t>
            </a:r>
            <a:r>
              <a:rPr lang="en-US" altLang="en-US" sz="1500" dirty="0"/>
              <a:t> Science of perceiving and understanding the world through images/videos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US" sz="1500" dirty="0"/>
              <a:t>Rapid advancements due to AI and Deep Learning (DL)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US" sz="1500" dirty="0"/>
              <a:t>Enables applications like self-driving cars, face recognition, and smart devices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US" sz="1500" dirty="0"/>
              <a:t>Goal: Build systems that interpret visual input like humans</a:t>
            </a:r>
            <a:endParaRPr lang="en-US" alt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45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7" name="TextBox 16"/>
          <p:cNvSpPr txBox="1"/>
          <p:nvPr/>
        </p:nvSpPr>
        <p:spPr>
          <a:xfrm>
            <a:off x="383858" y="255793"/>
            <a:ext cx="286702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4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Loading and Preprocessing Images</a:t>
            </a:r>
            <a:endParaRPr lang="en-US" sz="1840" dirty="0"/>
          </a:p>
        </p:txBody>
      </p:sp>
      <p:sp>
        <p:nvSpPr>
          <p:cNvPr id="4" name="Subtitle 1"/>
          <p:cNvSpPr/>
          <p:nvPr/>
        </p:nvSpPr>
        <p:spPr>
          <a:xfrm>
            <a:off x="768668" y="101713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Reading Images</a:t>
            </a:r>
            <a:endParaRPr lang="en-US" sz="1465" dirty="0"/>
          </a:p>
        </p:txBody>
      </p:sp>
      <p:sp>
        <p:nvSpPr>
          <p:cNvPr id="5" name="Paragraph 1"/>
          <p:cNvSpPr/>
          <p:nvPr/>
        </p:nvSpPr>
        <p:spPr>
          <a:xfrm>
            <a:off x="714375" y="14800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Images are read using `skimage.io.imread()` from the file path collected during directory traversal.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665798" y="269341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Resizing &amp; Formatting</a:t>
            </a:r>
            <a:endParaRPr lang="en-US" sz="1465" dirty="0"/>
          </a:p>
        </p:txBody>
      </p:sp>
      <p:sp>
        <p:nvSpPr>
          <p:cNvPr id="7" name="Paragraph 2"/>
          <p:cNvSpPr/>
          <p:nvPr/>
        </p:nvSpPr>
        <p:spPr>
          <a:xfrm>
            <a:off x="665798" y="310474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Images are resized using `skimage.transform.resize()` to a standard size such as (128, 128) for consistent input shape.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Label Encoding</a:t>
            </a:r>
            <a:endParaRPr lang="en-US" sz="146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Labels are generated based on folder names and stored for model training.</a:t>
            </a:r>
            <a:endParaRPr lang="en-US" sz="1365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454" y="2452427"/>
            <a:ext cx="6773134" cy="645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Testing and Prediction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Applying Trained Classifier</a:t>
            </a:r>
            <a:endParaRPr lang="en-US" sz="135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After training, the classifier is applied to unseen HOG-processed images to make predictions.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Visualizing Predictions</a:t>
            </a:r>
            <a:endParaRPr lang="en-US" sz="135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Using `matplotlib.pyplot`, sample predictions are displayed alongside true labels.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Code Example</a:t>
            </a:r>
            <a:endParaRPr lang="en-US" sz="135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65" dirty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0" indent="0" algn="l">
              <a:buNone/>
            </a:pPr>
            <a:r>
              <a:rPr lang="en-US" sz="1365" dirty="0" smtClean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predicted </a:t>
            </a: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= clf.predict(test_features)</a:t>
            </a:r>
            <a:endParaRPr lang="en-US" sz="1365" dirty="0"/>
          </a:p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print(classification_report(y_test, predicted))</a:t>
            </a:r>
            <a:endParaRPr lang="en-US" sz="1365" dirty="0"/>
          </a:p>
          <a:p>
            <a:pPr marL="0" indent="0" algn="l">
              <a:buNone/>
            </a:pPr>
            <a:endParaRPr lang="en-US" sz="1365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2934" y="2353570"/>
            <a:ext cx="3368332" cy="1341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1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Deep Learning in Object Detection</a:t>
            </a:r>
            <a:endParaRPr lang="en-US" sz="181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Deep Learning?</a:t>
            </a:r>
            <a:endParaRPr lang="en-US" sz="146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Deep learning allows models to learn complex features from raw image pixels using architectures like CNNs, leading to improved detection accuracy.</a:t>
            </a:r>
            <a:endParaRPr lang="en-US" sz="1320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Popular Architectures</a:t>
            </a:r>
            <a:endParaRPr lang="en-US" sz="146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Common object detection models include YOLO (You Only Look Once), SSD (Single Shot Detector), and Faster R-CNN.</a:t>
            </a:r>
            <a:endParaRPr lang="en-US" sz="1320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Use Cases</a:t>
            </a:r>
            <a:endParaRPr lang="en-US" sz="146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These models are used in real-time applications such as autonomous vehicles, security surveillance, and robotics.</a:t>
            </a:r>
            <a:endParaRPr lang="en-US" sz="132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4721" y="1764030"/>
            <a:ext cx="3245935" cy="1936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Using YOLO with OpenCV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YOLO Overview</a:t>
            </a:r>
            <a:endParaRPr lang="en-US" sz="149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YOLO divides images into grids and predicts bounding boxes and class probabilities for real-time object detection.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OpenCV Integration</a:t>
            </a:r>
            <a:endParaRPr lang="en-US" sz="149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OpenCV’s DNN module allows loading pre-trained YOLO models to perform detection on images and videos.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Code Implementation</a:t>
            </a:r>
            <a:endParaRPr lang="en-US" sz="149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Use `cv2.dnn.readNetFromDarknet()` with YOLO config and weights to detect objects in frames using Python.</a:t>
            </a:r>
            <a:endParaRPr lang="en-US" sz="1365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2616" y="2069636"/>
            <a:ext cx="2860487" cy="1670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Real-Time Object Detection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Challenges in Real-Time</a:t>
            </a:r>
            <a:endParaRPr lang="en-US" sz="139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Real-time detection requires balancing speed and accuracy, especially on resource-constrained devices.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Optimization Strategies</a:t>
            </a:r>
            <a:endParaRPr lang="en-US" sz="139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Use lightweight models (e.g., YOLOv4-Tiny), reduce input resolution, and apply inference optimizations.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Applications</a:t>
            </a:r>
            <a:endParaRPr lang="en-US" sz="139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Applied in surveillance, autonomous driving, and industrial robotics where fast decisions are crucial.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6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Performance Optimization Techniques</a:t>
            </a:r>
            <a:endParaRPr lang="en-US" sz="176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Hardware Acceleration</a:t>
            </a:r>
            <a:endParaRPr lang="en-US" sz="14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Use GPUs or TPUs for faster computation, especially for deep learning models.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Quantization</a:t>
            </a:r>
            <a:endParaRPr lang="en-US" sz="14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Convert models to lower-precision formats (e.g., INT8) to speed up inference with minimal accuracy loss.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Batching and Parallelism</a:t>
            </a:r>
            <a:endParaRPr lang="en-US" sz="14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Process multiple images in batches and leverage multiprocessing to improve throughput.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3" name="Title"/>
          <p:cNvSpPr/>
          <p:nvPr/>
        </p:nvSpPr>
        <p:spPr>
          <a:xfrm>
            <a:off x="2590800" y="1371600"/>
            <a:ext cx="5017485" cy="162310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8000" b="1" dirty="0" smtClean="0"/>
              <a:t>Thank You!</a:t>
            </a:r>
            <a:endParaRPr lang="en-US" sz="8000" b="1" dirty="0"/>
          </a:p>
        </p:txBody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852805" y="636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Chapter Objectives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US" sz="1500" dirty="0"/>
              <a:t>Understand components of vision systems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US" sz="1500" dirty="0"/>
              <a:t>Explore applications of computer vision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US" sz="1500" dirty="0"/>
              <a:t>Learn the computer vision pipeline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US" sz="1500" dirty="0"/>
              <a:t>Discuss image preprocessing and feature extraction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US" sz="1500" dirty="0"/>
              <a:t>Introduce classifier learning algorithms</a:t>
            </a:r>
            <a:endParaRPr lang="en-US" alt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45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7" name="TextBox 16"/>
          <p:cNvSpPr txBox="1"/>
          <p:nvPr/>
        </p:nvSpPr>
        <p:spPr>
          <a:xfrm>
            <a:off x="383858" y="255793"/>
            <a:ext cx="286702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852805" y="636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Computer Vision Matters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830580"/>
            <a:ext cx="5238750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 algn="l">
              <a:buFont typeface="Wingdings" panose="05000000000000000000" charset="0"/>
              <a:buNone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US" sz="1500" dirty="0"/>
              <a:t>CV transforms industries: automotive, healthcare, security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US" sz="1500" dirty="0"/>
              <a:t>Neural networks enhance visual perception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US" sz="1500" dirty="0"/>
              <a:t>Everyday applications: smartphone unlocking, smart locks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US" sz="1500" dirty="0"/>
              <a:t>Future potential: Personalized smart devices (e.g., TVs, couches)</a:t>
            </a:r>
            <a:endParaRPr lang="en-US" alt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45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7" name="TextBox 16"/>
          <p:cNvSpPr txBox="1"/>
          <p:nvPr/>
        </p:nvSpPr>
        <p:spPr>
          <a:xfrm>
            <a:off x="383858" y="255793"/>
            <a:ext cx="286702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852805" y="636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Visual Perception Defined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830580"/>
            <a:ext cx="5238750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Visual Perception</a:t>
            </a:r>
            <a:r>
              <a:rPr lang="en-US" altLang="en-US" sz="1500" dirty="0"/>
              <a:t>: Observing patterns/objects through sight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Example:</a:t>
            </a:r>
            <a:r>
              <a:rPr lang="en-US" altLang="en-US" sz="1500" dirty="0"/>
              <a:t> Autonomous vehicles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Detect pedestrians, lanes, traffic signs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Understand environment for safe navigation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CV mimics human ability to interpret visual input</a:t>
            </a:r>
            <a:endParaRPr lang="en-US" altLang="en-US" sz="150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7" name="TextBox 16"/>
          <p:cNvSpPr txBox="1"/>
          <p:nvPr/>
        </p:nvSpPr>
        <p:spPr>
          <a:xfrm>
            <a:off x="383858" y="255793"/>
            <a:ext cx="286702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852805" y="636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Vision Systems Overview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830580"/>
            <a:ext cx="5238750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Two main components: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Sensing Device:</a:t>
            </a:r>
            <a:r>
              <a:rPr lang="en-US" altLang="en-US" sz="1500" dirty="0"/>
              <a:t> Captures visual data (e.g., eye, camera)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Interpreting Device:</a:t>
            </a:r>
            <a:r>
              <a:rPr lang="en-US" altLang="en-US" sz="1500" dirty="0"/>
              <a:t> Processes and understands data (e.g., brain, algorithm)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Human vs. Machine</a:t>
            </a:r>
            <a:r>
              <a:rPr lang="en-US" altLang="en-US" sz="1500" dirty="0"/>
              <a:t>: Similar structure, different execution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Goal:</a:t>
            </a:r>
            <a:r>
              <a:rPr lang="en-US" altLang="en-US" sz="1500" dirty="0"/>
              <a:t> Replicate human vision capabilities</a:t>
            </a:r>
            <a:endParaRPr lang="en-US" altLang="en-US" sz="150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7" name="TextBox 16"/>
          <p:cNvSpPr txBox="1"/>
          <p:nvPr/>
        </p:nvSpPr>
        <p:spPr>
          <a:xfrm>
            <a:off x="383858" y="255793"/>
            <a:ext cx="286702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852805" y="6365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Human Vision System</a:t>
            </a:r>
            <a:endParaRPr lang="en-US" sz="190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17" name="TextBox 16"/>
          <p:cNvSpPr txBox="1"/>
          <p:nvPr/>
        </p:nvSpPr>
        <p:spPr>
          <a:xfrm>
            <a:off x="383858" y="255793"/>
            <a:ext cx="286702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2870" y="2994660"/>
            <a:ext cx="4975860" cy="2148840"/>
          </a:xfrm>
          <a:prstGeom prst="rect">
            <a:avLst/>
          </a:prstGeom>
        </p:spPr>
      </p:pic>
      <p:sp>
        <p:nvSpPr>
          <p:cNvPr id="4" name="Subtitle 1"/>
          <p:cNvSpPr/>
          <p:nvPr/>
        </p:nvSpPr>
        <p:spPr>
          <a:xfrm>
            <a:off x="714375" y="830580"/>
            <a:ext cx="5238750" cy="34823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Components</a:t>
            </a:r>
            <a:r>
              <a:rPr lang="en-US" altLang="en-US" sz="1500" dirty="0"/>
              <a:t>: Eye (sensor) and brain (interpreter)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r>
              <a:rPr lang="en-US" altLang="en-US" sz="1500" b="1" dirty="0"/>
              <a:t>Example:</a:t>
            </a:r>
            <a:r>
              <a:rPr lang="en-US" altLang="en-US" sz="1500" dirty="0"/>
              <a:t> Identifying dogs in an image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Natural for humans due to years of training</a:t>
            </a:r>
            <a:endParaRPr lang="en-US" altLang="en-US" sz="1500" dirty="0"/>
          </a:p>
          <a:p>
            <a:pPr marL="285750" indent="-285750" algn="l">
              <a:buFont typeface="Wingdings" panose="05000000000000000000" charset="0"/>
              <a:buChar char="v"/>
            </a:pPr>
            <a:endParaRPr lang="en-US" altLang="en-US" sz="1500" dirty="0"/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 sz="1500" dirty="0"/>
              <a:t>Brain classifies objects based on learned features</a:t>
            </a:r>
            <a:endParaRPr lang="en-US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392*98"/>
  <p:tag name="TABLE_ENDDRAG_RECT" val="26*84*392*98"/>
</p:tagLst>
</file>

<file path=ppt/tags/tag2.xml><?xml version="1.0" encoding="utf-8"?>
<p:tagLst xmlns:p="http://schemas.openxmlformats.org/presentationml/2006/main">
  <p:tag name="TABLE_ENDDRAG_ORIGIN_RECT" val="392*98"/>
  <p:tag name="TABLE_ENDDRAG_RECT" val="26*84*392*9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12930</Words>
  <Application>WPS Slides</Application>
  <PresentationFormat>On-screen Show (16:9)</PresentationFormat>
  <Paragraphs>708</Paragraphs>
  <Slides>46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72" baseType="lpstr">
      <vt:lpstr>Arial</vt:lpstr>
      <vt:lpstr>SimSun</vt:lpstr>
      <vt:lpstr>Wingdings</vt:lpstr>
      <vt:lpstr>OpenSans-Bold</vt:lpstr>
      <vt:lpstr>Siyam Rupali</vt:lpstr>
      <vt:lpstr>OpenSans-Bold</vt:lpstr>
      <vt:lpstr>OpenSans-Regular</vt:lpstr>
      <vt:lpstr>OpenSans-Bold</vt:lpstr>
      <vt:lpstr>OpenSans-Bold</vt:lpstr>
      <vt:lpstr>Crimson Pro Semi Bold</vt:lpstr>
      <vt:lpstr>Crimson Pro Semi Bold</vt:lpstr>
      <vt:lpstr>Heebo</vt:lpstr>
      <vt:lpstr>Heebo</vt:lpstr>
      <vt:lpstr>Heebo</vt:lpstr>
      <vt:lpstr>Prompt-Bold</vt:lpstr>
      <vt:lpstr>Prompt-Bold</vt:lpstr>
      <vt:lpstr>Prompt-Bold</vt:lpstr>
      <vt:lpstr>OpenSans-Regular</vt:lpstr>
      <vt:lpstr>OpenSans-Regular</vt:lpstr>
      <vt:lpstr>OpenSans-Regular</vt:lpstr>
      <vt:lpstr>Calibri</vt:lpstr>
      <vt:lpstr>Microsoft YaHei</vt:lpstr>
      <vt:lpstr>Arial Unicode MS</vt:lpstr>
      <vt:lpstr>MingLiU-ExtB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 Presentation</dc:title>
  <dc:creator>Akila Nipo</dc:creator>
  <dc:subject>PptxGenJS Presentation</dc:subject>
  <cp:lastModifiedBy>rubay</cp:lastModifiedBy>
  <cp:revision>69</cp:revision>
  <dcterms:created xsi:type="dcterms:W3CDTF">2025-04-09T15:18:00Z</dcterms:created>
  <dcterms:modified xsi:type="dcterms:W3CDTF">2025-04-25T05:11:12Z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27268539D4934BAA84BBF9B7154AB8C6_12</vt:lpwstr>
  </property>
  <property fmtid="{D5CDD505-2E9C-101B-9397-08002B2CF9AE}" pid="3" name="KSOProductBuildVer">
    <vt:lpwstr>1033-12.2.0.20795</vt:lpwstr>
  </property>
</Properties>
</file>