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oiret One"/>
      <p:regular r:id="rId18"/>
    </p:embeddedFont>
    <p:embeddedFont>
      <p:font typeface="Oxygen Light"/>
      <p:regular r:id="rId19"/>
      <p:bold r:id="rId20"/>
    </p:embeddedFont>
    <p:embeddedFont>
      <p:font typeface="Oxygen"/>
      <p:regular r:id="rId21"/>
      <p:bold r:id="rId22"/>
    </p:embeddedFont>
    <p:embeddedFont>
      <p:font typeface="Anaheim"/>
      <p:regular r:id="rId23"/>
    </p:embeddedFont>
    <p:embeddedFont>
      <p:font typeface="Bebas Neu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xygenLight-bold.fntdata"/><Relationship Id="rId22" Type="http://schemas.openxmlformats.org/officeDocument/2006/relationships/font" Target="fonts/Oxygen-bold.fntdata"/><Relationship Id="rId21" Type="http://schemas.openxmlformats.org/officeDocument/2006/relationships/font" Target="fonts/Oxygen-regular.fntdata"/><Relationship Id="rId24" Type="http://schemas.openxmlformats.org/officeDocument/2006/relationships/font" Target="fonts/BebasNeue-regular.fntdata"/><Relationship Id="rId23" Type="http://schemas.openxmlformats.org/officeDocument/2006/relationships/font" Target="fonts/Anahei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OxygenLight-regular.fntdata"/><Relationship Id="rId18" Type="http://schemas.openxmlformats.org/officeDocument/2006/relationships/font" Target="fonts/Poiret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25f85ca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25f85ca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406a364a4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9406a364a4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9406a364a4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9406a364a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61a7676ae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61a7676ae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c8787dcf5_1_24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c8787dcf5_1_24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d20d076ce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d20d076ce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406a364a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406a364a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c439249f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c439249f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406a364a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9406a364a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406a364a4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406a364a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406a364a4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9406a364a4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406a364a4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9406a364a4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c439249f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c439249f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Relationship Id="rId6" Type="http://schemas.openxmlformats.org/officeDocument/2006/relationships/hyperlink" Target="https://www.freepik.com/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400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1" sz="4400"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type="title"/>
          </p:nvPr>
        </p:nvSpPr>
        <p:spPr>
          <a:xfrm>
            <a:off x="720000" y="28044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13"/>
          <p:cNvSpPr txBox="1"/>
          <p:nvPr>
            <p:ph hasCustomPrompt="1" idx="2" type="title"/>
          </p:nvPr>
        </p:nvSpPr>
        <p:spPr>
          <a:xfrm>
            <a:off x="720000" y="1589526"/>
            <a:ext cx="2336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20000" y="3177110"/>
            <a:ext cx="2336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title"/>
          </p:nvPr>
        </p:nvSpPr>
        <p:spPr>
          <a:xfrm>
            <a:off x="3403800" y="28044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13"/>
          <p:cNvSpPr txBox="1"/>
          <p:nvPr>
            <p:ph hasCustomPrompt="1" idx="4" type="title"/>
          </p:nvPr>
        </p:nvSpPr>
        <p:spPr>
          <a:xfrm>
            <a:off x="3403800" y="1589526"/>
            <a:ext cx="2336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5" type="subTitle"/>
          </p:nvPr>
        </p:nvSpPr>
        <p:spPr>
          <a:xfrm>
            <a:off x="3403800" y="3177110"/>
            <a:ext cx="2336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title"/>
          </p:nvPr>
        </p:nvSpPr>
        <p:spPr>
          <a:xfrm>
            <a:off x="6087600" y="28044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3"/>
          <p:cNvSpPr txBox="1"/>
          <p:nvPr>
            <p:ph hasCustomPrompt="1" idx="7" type="title"/>
          </p:nvPr>
        </p:nvSpPr>
        <p:spPr>
          <a:xfrm>
            <a:off x="6087600" y="1589526"/>
            <a:ext cx="2336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8" type="subTitle"/>
          </p:nvPr>
        </p:nvSpPr>
        <p:spPr>
          <a:xfrm>
            <a:off x="6087600" y="3177110"/>
            <a:ext cx="2336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title"/>
          </p:nvPr>
        </p:nvSpPr>
        <p:spPr>
          <a:xfrm>
            <a:off x="720000" y="685600"/>
            <a:ext cx="4211100" cy="3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720000" y="1452575"/>
            <a:ext cx="4461600" cy="28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type="title"/>
          </p:nvPr>
        </p:nvSpPr>
        <p:spPr>
          <a:xfrm>
            <a:off x="2290025" y="335347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1454700" y="2052475"/>
            <a:ext cx="6234600" cy="12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8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1057950" y="3689600"/>
            <a:ext cx="27858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2" type="subTitle"/>
          </p:nvPr>
        </p:nvSpPr>
        <p:spPr>
          <a:xfrm>
            <a:off x="5275850" y="3689600"/>
            <a:ext cx="27858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3" type="subTitle"/>
          </p:nvPr>
        </p:nvSpPr>
        <p:spPr>
          <a:xfrm>
            <a:off x="1057800" y="3128600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4" type="subTitle"/>
          </p:nvPr>
        </p:nvSpPr>
        <p:spPr>
          <a:xfrm>
            <a:off x="5275850" y="3128600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2" type="title"/>
          </p:nvPr>
        </p:nvSpPr>
        <p:spPr>
          <a:xfrm>
            <a:off x="720000" y="29485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720000" y="3315275"/>
            <a:ext cx="23364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3" type="title"/>
          </p:nvPr>
        </p:nvSpPr>
        <p:spPr>
          <a:xfrm>
            <a:off x="3403800" y="29485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8"/>
          <p:cNvSpPr txBox="1"/>
          <p:nvPr>
            <p:ph idx="4" type="subTitle"/>
          </p:nvPr>
        </p:nvSpPr>
        <p:spPr>
          <a:xfrm>
            <a:off x="3403800" y="3315275"/>
            <a:ext cx="23364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5" type="title"/>
          </p:nvPr>
        </p:nvSpPr>
        <p:spPr>
          <a:xfrm>
            <a:off x="6087600" y="29485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18"/>
          <p:cNvSpPr txBox="1"/>
          <p:nvPr>
            <p:ph idx="6" type="subTitle"/>
          </p:nvPr>
        </p:nvSpPr>
        <p:spPr>
          <a:xfrm>
            <a:off x="6087600" y="3315275"/>
            <a:ext cx="23364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2" type="title"/>
          </p:nvPr>
        </p:nvSpPr>
        <p:spPr>
          <a:xfrm>
            <a:off x="1811453" y="1479425"/>
            <a:ext cx="2480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9"/>
          <p:cNvSpPr txBox="1"/>
          <p:nvPr>
            <p:ph idx="1" type="subTitle"/>
          </p:nvPr>
        </p:nvSpPr>
        <p:spPr>
          <a:xfrm>
            <a:off x="1811453" y="1851750"/>
            <a:ext cx="24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3" type="title"/>
          </p:nvPr>
        </p:nvSpPr>
        <p:spPr>
          <a:xfrm>
            <a:off x="5749500" y="1479425"/>
            <a:ext cx="2480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idx="4" type="subTitle"/>
          </p:nvPr>
        </p:nvSpPr>
        <p:spPr>
          <a:xfrm>
            <a:off x="5749500" y="1851752"/>
            <a:ext cx="2480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5" type="title"/>
          </p:nvPr>
        </p:nvSpPr>
        <p:spPr>
          <a:xfrm>
            <a:off x="1811450" y="3091625"/>
            <a:ext cx="2480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9"/>
          <p:cNvSpPr txBox="1"/>
          <p:nvPr>
            <p:ph idx="6" type="subTitle"/>
          </p:nvPr>
        </p:nvSpPr>
        <p:spPr>
          <a:xfrm>
            <a:off x="1811450" y="3463950"/>
            <a:ext cx="2480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7" type="title"/>
          </p:nvPr>
        </p:nvSpPr>
        <p:spPr>
          <a:xfrm>
            <a:off x="5749500" y="3091623"/>
            <a:ext cx="2480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9"/>
          <p:cNvSpPr txBox="1"/>
          <p:nvPr>
            <p:ph idx="8" type="subTitle"/>
          </p:nvPr>
        </p:nvSpPr>
        <p:spPr>
          <a:xfrm>
            <a:off x="5749500" y="3463950"/>
            <a:ext cx="2480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 rotWithShape="1">
          <a:blip r:embed="rId2">
            <a:alphaModFix/>
          </a:blip>
          <a:srcRect b="10" l="0" r="0" t="0"/>
          <a:stretch/>
        </p:blipFill>
        <p:spPr>
          <a:xfrm>
            <a:off x="0" y="0"/>
            <a:ext cx="9143999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2" type="title"/>
          </p:nvPr>
        </p:nvSpPr>
        <p:spPr>
          <a:xfrm>
            <a:off x="788550" y="1881312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720013" y="2193175"/>
            <a:ext cx="24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3" type="title"/>
          </p:nvPr>
        </p:nvSpPr>
        <p:spPr>
          <a:xfrm>
            <a:off x="3419250" y="1881312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0"/>
          <p:cNvSpPr txBox="1"/>
          <p:nvPr>
            <p:ph idx="4" type="subTitle"/>
          </p:nvPr>
        </p:nvSpPr>
        <p:spPr>
          <a:xfrm>
            <a:off x="3331962" y="2193175"/>
            <a:ext cx="24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5" type="title"/>
          </p:nvPr>
        </p:nvSpPr>
        <p:spPr>
          <a:xfrm>
            <a:off x="788550" y="3749587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" name="Google Shape;109;p20"/>
          <p:cNvSpPr txBox="1"/>
          <p:nvPr>
            <p:ph idx="6" type="subTitle"/>
          </p:nvPr>
        </p:nvSpPr>
        <p:spPr>
          <a:xfrm>
            <a:off x="720000" y="4061350"/>
            <a:ext cx="24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7" type="title"/>
          </p:nvPr>
        </p:nvSpPr>
        <p:spPr>
          <a:xfrm>
            <a:off x="3419250" y="3749587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" name="Google Shape;111;p20"/>
          <p:cNvSpPr txBox="1"/>
          <p:nvPr>
            <p:ph idx="8" type="subTitle"/>
          </p:nvPr>
        </p:nvSpPr>
        <p:spPr>
          <a:xfrm>
            <a:off x="3331950" y="4061350"/>
            <a:ext cx="24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9" type="title"/>
          </p:nvPr>
        </p:nvSpPr>
        <p:spPr>
          <a:xfrm>
            <a:off x="6049924" y="1881312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20"/>
          <p:cNvSpPr txBox="1"/>
          <p:nvPr>
            <p:ph idx="13" type="subTitle"/>
          </p:nvPr>
        </p:nvSpPr>
        <p:spPr>
          <a:xfrm>
            <a:off x="5981387" y="2193175"/>
            <a:ext cx="24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4" type="title"/>
          </p:nvPr>
        </p:nvSpPr>
        <p:spPr>
          <a:xfrm>
            <a:off x="6049924" y="3749587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20"/>
          <p:cNvSpPr txBox="1"/>
          <p:nvPr>
            <p:ph idx="15" type="subTitle"/>
          </p:nvPr>
        </p:nvSpPr>
        <p:spPr>
          <a:xfrm>
            <a:off x="5981374" y="4061350"/>
            <a:ext cx="24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5139007" y="2342625"/>
            <a:ext cx="3285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5138900" y="1106175"/>
            <a:ext cx="32850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b="1"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5139001" y="3323950"/>
            <a:ext cx="3285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e text 3">
  <p:cSld name="CUSTOM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1759800" y="2006750"/>
            <a:ext cx="26598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Oxygen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idx="1" type="subTitle"/>
          </p:nvPr>
        </p:nvSpPr>
        <p:spPr>
          <a:xfrm>
            <a:off x="4281625" y="2006750"/>
            <a:ext cx="26598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xygen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" type="subTitle"/>
          </p:nvPr>
        </p:nvSpPr>
        <p:spPr>
          <a:xfrm>
            <a:off x="1759800" y="2006750"/>
            <a:ext cx="26598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xygen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0"/>
            <a:ext cx="91440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>
            <p:ph hasCustomPrompt="1" type="title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4" name="Google Shape;134;p25"/>
          <p:cNvSpPr txBox="1"/>
          <p:nvPr>
            <p:ph idx="1" type="subTitle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hasCustomPrompt="1" idx="2" type="title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6" name="Google Shape;136;p25"/>
          <p:cNvSpPr txBox="1"/>
          <p:nvPr>
            <p:ph idx="3" type="subTitle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hasCustomPrompt="1" idx="4" type="title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8" name="Google Shape;138;p25"/>
          <p:cNvSpPr txBox="1"/>
          <p:nvPr>
            <p:ph idx="5" type="subTitle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9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>
            <p:ph type="title"/>
          </p:nvPr>
        </p:nvSpPr>
        <p:spPr>
          <a:xfrm>
            <a:off x="720107" y="2342625"/>
            <a:ext cx="3285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2" name="Google Shape;142;p26"/>
          <p:cNvSpPr txBox="1"/>
          <p:nvPr>
            <p:ph hasCustomPrompt="1" idx="2" type="title"/>
          </p:nvPr>
        </p:nvSpPr>
        <p:spPr>
          <a:xfrm>
            <a:off x="720000" y="1106175"/>
            <a:ext cx="32850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3" name="Google Shape;143;p26"/>
          <p:cNvSpPr txBox="1"/>
          <p:nvPr>
            <p:ph idx="1" type="subTitle"/>
          </p:nvPr>
        </p:nvSpPr>
        <p:spPr>
          <a:xfrm>
            <a:off x="720101" y="3323950"/>
            <a:ext cx="3285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0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>
            <p:ph type="title"/>
          </p:nvPr>
        </p:nvSpPr>
        <p:spPr>
          <a:xfrm>
            <a:off x="2929500" y="2342625"/>
            <a:ext cx="3285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27"/>
          <p:cNvSpPr txBox="1"/>
          <p:nvPr>
            <p:ph hasCustomPrompt="1" idx="2" type="title"/>
          </p:nvPr>
        </p:nvSpPr>
        <p:spPr>
          <a:xfrm>
            <a:off x="2929500" y="1106175"/>
            <a:ext cx="32850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8" name="Google Shape;148;p27"/>
          <p:cNvSpPr txBox="1"/>
          <p:nvPr>
            <p:ph idx="1" type="subTitle"/>
          </p:nvPr>
        </p:nvSpPr>
        <p:spPr>
          <a:xfrm>
            <a:off x="2929500" y="3323950"/>
            <a:ext cx="3285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/>
          <p:nvPr>
            <p:ph type="ctrTitle"/>
          </p:nvPr>
        </p:nvSpPr>
        <p:spPr>
          <a:xfrm>
            <a:off x="4096775" y="540100"/>
            <a:ext cx="43257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2" name="Google Shape;152;p28"/>
          <p:cNvSpPr txBox="1"/>
          <p:nvPr>
            <p:ph idx="1" type="subTitle"/>
          </p:nvPr>
        </p:nvSpPr>
        <p:spPr>
          <a:xfrm>
            <a:off x="4096775" y="1524100"/>
            <a:ext cx="4325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3" name="Google Shape;153;p28"/>
          <p:cNvSpPr txBox="1"/>
          <p:nvPr/>
        </p:nvSpPr>
        <p:spPr>
          <a:xfrm>
            <a:off x="4409075" y="3137600"/>
            <a:ext cx="37011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CREDITS: This presentation template was created by </a:t>
            </a:r>
            <a:r>
              <a:rPr lang="en" u="sng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, including icons by </a:t>
            </a:r>
            <a:r>
              <a:rPr lang="en" u="sng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, infographics &amp; images by</a:t>
            </a:r>
            <a:r>
              <a:rPr lang="en">
                <a:solidFill>
                  <a:schemeClr val="lt2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.</a:t>
            </a:r>
            <a:endParaRPr>
              <a:solidFill>
                <a:schemeClr val="lt2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3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xygen"/>
              <a:buChar char="●"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703800" y="2491350"/>
            <a:ext cx="3494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4913600" y="2491350"/>
            <a:ext cx="35103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703800" y="3001175"/>
            <a:ext cx="34941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4913600" y="3001175"/>
            <a:ext cx="35103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>
            <p:ph type="title"/>
          </p:nvPr>
        </p:nvSpPr>
        <p:spPr>
          <a:xfrm>
            <a:off x="2433000" y="1371169"/>
            <a:ext cx="42780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2433000" y="2441425"/>
            <a:ext cx="42780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/>
          <p:nvPr>
            <p:ph type="title"/>
          </p:nvPr>
        </p:nvSpPr>
        <p:spPr>
          <a:xfrm>
            <a:off x="1388100" y="1693050"/>
            <a:ext cx="6367800" cy="17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/>
          <p:nvPr>
            <p:ph type="title"/>
          </p:nvPr>
        </p:nvSpPr>
        <p:spPr>
          <a:xfrm>
            <a:off x="2433000" y="1330038"/>
            <a:ext cx="4278000" cy="16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8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775600" y="3100075"/>
            <a:ext cx="35928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0"/>
          <p:cNvPicPr preferRelativeResize="0"/>
          <p:nvPr/>
        </p:nvPicPr>
        <p:blipFill rotWithShape="1">
          <a:blip r:embed="rId2">
            <a:alphaModFix/>
          </a:blip>
          <a:srcRect b="10" l="56623" r="0" t="0"/>
          <a:stretch/>
        </p:blipFill>
        <p:spPr>
          <a:xfrm>
            <a:off x="5177825" y="0"/>
            <a:ext cx="3966179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0"/>
          <p:cNvSpPr txBox="1"/>
          <p:nvPr>
            <p:ph type="title"/>
          </p:nvPr>
        </p:nvSpPr>
        <p:spPr>
          <a:xfrm>
            <a:off x="4781550" y="1416450"/>
            <a:ext cx="3642600" cy="18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" type="subTitle"/>
          </p:nvPr>
        </p:nvSpPr>
        <p:spPr>
          <a:xfrm>
            <a:off x="5452800" y="3276450"/>
            <a:ext cx="29712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8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ctrTitle"/>
          </p:nvPr>
        </p:nvSpPr>
        <p:spPr>
          <a:xfrm>
            <a:off x="2768200" y="1549900"/>
            <a:ext cx="7314600" cy="33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CSE424: Pattern Recognition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latin typeface="Arial"/>
                <a:ea typeface="Arial"/>
                <a:cs typeface="Arial"/>
                <a:sym typeface="Arial"/>
              </a:rPr>
              <a:t>Bangla Grammar Pattern Recognition Using Shift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Reduce Parser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latin typeface="Arial"/>
                <a:ea typeface="Arial"/>
                <a:cs typeface="Arial"/>
                <a:sym typeface="Arial"/>
              </a:rPr>
              <a:t>Authors: Rafsan Zani Rabbi, Mohammad Insanur Rahman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Shuvo, K.M. Azharul Hasan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latin typeface="Arial"/>
                <a:ea typeface="Arial"/>
                <a:cs typeface="Arial"/>
                <a:sym typeface="Arial"/>
              </a:rPr>
              <a:t>Venue: 2016 5th International Conference on Informatics, Electronics and Vision (ICIEV)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2"/>
          <p:cNvSpPr txBox="1"/>
          <p:nvPr>
            <p:ph idx="1" type="subTitle"/>
          </p:nvPr>
        </p:nvSpPr>
        <p:spPr>
          <a:xfrm>
            <a:off x="4499500" y="4027300"/>
            <a:ext cx="38520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Rubayet Mahjabin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- 20101011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title"/>
          </p:nvPr>
        </p:nvSpPr>
        <p:spPr>
          <a:xfrm>
            <a:off x="1388100" y="1693050"/>
            <a:ext cx="6367800" cy="17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Appreciation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 txBox="1"/>
          <p:nvPr>
            <p:ph type="title"/>
          </p:nvPr>
        </p:nvSpPr>
        <p:spPr>
          <a:xfrm>
            <a:off x="1749350" y="502650"/>
            <a:ext cx="57804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Future Work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2"/>
          <p:cNvSpPr txBox="1"/>
          <p:nvPr>
            <p:ph idx="1" type="subTitle"/>
          </p:nvPr>
        </p:nvSpPr>
        <p:spPr>
          <a:xfrm>
            <a:off x="1206250" y="1799100"/>
            <a:ext cx="6986700" cy="20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b="1" lang="en" sz="2500">
                <a:latin typeface="Arial"/>
                <a:ea typeface="Arial"/>
                <a:cs typeface="Arial"/>
                <a:sym typeface="Arial"/>
              </a:rPr>
              <a:t>Expand the grammar with more rules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b="1" lang="en" sz="2500">
                <a:latin typeface="Arial"/>
                <a:ea typeface="Arial"/>
                <a:cs typeface="Arial"/>
                <a:sym typeface="Arial"/>
              </a:rPr>
              <a:t>Incorporate disambiguation techniques 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b="1" lang="en" sz="2500">
                <a:latin typeface="Arial"/>
                <a:ea typeface="Arial"/>
                <a:cs typeface="Arial"/>
                <a:sym typeface="Arial"/>
              </a:rPr>
              <a:t>Integrate parser into NLP applications like MT, chatbots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2"/>
          <p:cNvSpPr txBox="1"/>
          <p:nvPr/>
        </p:nvSpPr>
        <p:spPr>
          <a:xfrm>
            <a:off x="2161625" y="2675000"/>
            <a:ext cx="55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xygen Light"/>
              <a:ea typeface="Oxygen Light"/>
              <a:cs typeface="Oxygen Light"/>
              <a:sym typeface="Oxygen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type="title"/>
          </p:nvPr>
        </p:nvSpPr>
        <p:spPr>
          <a:xfrm>
            <a:off x="1749350" y="502650"/>
            <a:ext cx="57804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3"/>
          <p:cNvSpPr txBox="1"/>
          <p:nvPr>
            <p:ph idx="1" type="subTitle"/>
          </p:nvPr>
        </p:nvSpPr>
        <p:spPr>
          <a:xfrm>
            <a:off x="1196450" y="1642350"/>
            <a:ext cx="6986700" cy="20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●"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Parsing Natural Language Complexity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●"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CFG's Applicability and Future Directions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3"/>
          <p:cNvSpPr txBox="1"/>
          <p:nvPr/>
        </p:nvSpPr>
        <p:spPr>
          <a:xfrm>
            <a:off x="2161625" y="2675000"/>
            <a:ext cx="55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xygen Light"/>
              <a:ea typeface="Oxygen Light"/>
              <a:cs typeface="Oxygen Light"/>
              <a:sym typeface="Oxygen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200" y="445825"/>
            <a:ext cx="7218275" cy="411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2142325" y="203500"/>
            <a:ext cx="52014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INTRODUCTION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3"/>
          <p:cNvSpPr txBox="1"/>
          <p:nvPr>
            <p:ph idx="1" type="subTitle"/>
          </p:nvPr>
        </p:nvSpPr>
        <p:spPr>
          <a:xfrm>
            <a:off x="270200" y="1497700"/>
            <a:ext cx="8800800" cy="24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Today's Objective: Critically examine its merits and shortcomings.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Subject: Evaluating  Bangla Grammar Pattern Recognition Using Shift Reduce Parser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Let's Examine the Claims, Methods and accomplishments of this work 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244950" y="565400"/>
            <a:ext cx="8268900" cy="13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Main contributions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4"/>
          <p:cNvSpPr txBox="1"/>
          <p:nvPr>
            <p:ph idx="1" type="subTitle"/>
          </p:nvPr>
        </p:nvSpPr>
        <p:spPr>
          <a:xfrm>
            <a:off x="891575" y="1775250"/>
            <a:ext cx="7102800" cy="22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A shift-reduce parser for bottom-up parsing of Bangla sentences 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Context-free grammar rules defined for Bangla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A technique to handle inflected word forms by reducing them to root forms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4"/>
          <p:cNvSpPr txBox="1"/>
          <p:nvPr/>
        </p:nvSpPr>
        <p:spPr>
          <a:xfrm>
            <a:off x="2102850" y="2635800"/>
            <a:ext cx="55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xygen Light"/>
              <a:ea typeface="Oxygen Light"/>
              <a:cs typeface="Oxygen Light"/>
              <a:sym typeface="Oxygen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idx="1" type="subTitle"/>
          </p:nvPr>
        </p:nvSpPr>
        <p:spPr>
          <a:xfrm>
            <a:off x="215550" y="1949700"/>
            <a:ext cx="6015300" cy="31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Defined a context-free grammar for Bangla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Generate FIRST and FOLLOW sets 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Build LR(0) item sets 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Construct parse table for shift-reduce actions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Handle inflections by reducing words to root forms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5"/>
          <p:cNvSpPr txBox="1"/>
          <p:nvPr>
            <p:ph type="title"/>
          </p:nvPr>
        </p:nvSpPr>
        <p:spPr>
          <a:xfrm>
            <a:off x="156750" y="153675"/>
            <a:ext cx="82287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Arial"/>
                <a:ea typeface="Arial"/>
                <a:cs typeface="Arial"/>
                <a:sym typeface="Arial"/>
              </a:rPr>
              <a:t>The parser is constructed using these steps:</a:t>
            </a:r>
            <a:endParaRPr sz="4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>
            <p:ph idx="1" type="subTitle"/>
          </p:nvPr>
        </p:nvSpPr>
        <p:spPr>
          <a:xfrm>
            <a:off x="3358225" y="2803600"/>
            <a:ext cx="160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Designing the CFG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6"/>
          <p:cNvSpPr/>
          <p:nvPr/>
        </p:nvSpPr>
        <p:spPr>
          <a:xfrm>
            <a:off x="202625" y="445025"/>
            <a:ext cx="2383500" cy="416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Designing the CFG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Input Grammar Design</a:t>
            </a:r>
            <a:endParaRPr b="1"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Calculating FIRST and FOLLOW</a:t>
            </a:r>
            <a:endParaRPr b="1"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Generating Item Sets and CLOSURE Sets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xygen Light"/>
              <a:ea typeface="Oxygen Light"/>
              <a:cs typeface="Oxygen Light"/>
              <a:sym typeface="Oxygen Light"/>
            </a:endParaRPr>
          </a:p>
        </p:txBody>
      </p:sp>
      <p:sp>
        <p:nvSpPr>
          <p:cNvPr id="191" name="Google Shape;191;p36"/>
          <p:cNvSpPr/>
          <p:nvPr/>
        </p:nvSpPr>
        <p:spPr>
          <a:xfrm>
            <a:off x="2967475" y="486900"/>
            <a:ext cx="2383500" cy="416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LR Parsing Strategy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Input, Output, and Stack Usage</a:t>
            </a:r>
            <a:endParaRPr b="1"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Item Sets and CLOSURE</a:t>
            </a:r>
            <a:endParaRPr b="1"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Canonical Set and Parse Table</a:t>
            </a:r>
            <a:endParaRPr b="1"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xygen Light"/>
              <a:ea typeface="Oxygen Light"/>
              <a:cs typeface="Oxygen Light"/>
              <a:sym typeface="Oxygen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>
            <p:ph idx="1" type="subTitle"/>
          </p:nvPr>
        </p:nvSpPr>
        <p:spPr>
          <a:xfrm>
            <a:off x="3358225" y="2803600"/>
            <a:ext cx="160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Designing the CFG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7"/>
          <p:cNvSpPr/>
          <p:nvPr/>
        </p:nvSpPr>
        <p:spPr>
          <a:xfrm>
            <a:off x="202625" y="445025"/>
            <a:ext cx="2383500" cy="416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Context-Free Grammar (CFG)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Language's Foundation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Sentence Structures: Simple, Complex, Compound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Non-terminals: NP, VP, AD</a:t>
            </a:r>
            <a:endParaRPr b="1"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xygen Light"/>
              <a:ea typeface="Oxygen Light"/>
              <a:cs typeface="Oxygen Light"/>
              <a:sym typeface="Oxygen Light"/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2967475" y="486900"/>
            <a:ext cx="2383500" cy="416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CFG Tag Set Description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List of Parts of Speech</a:t>
            </a:r>
            <a:endParaRPr b="1" sz="12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Mapping Bangla Words to POS Tags</a:t>
            </a:r>
            <a:endParaRPr b="1" sz="12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xygen Light"/>
              <a:ea typeface="Oxygen Light"/>
              <a:cs typeface="Oxygen Light"/>
              <a:sym typeface="Oxygen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idx="1" type="subTitle"/>
          </p:nvPr>
        </p:nvSpPr>
        <p:spPr>
          <a:xfrm>
            <a:off x="3358225" y="2803600"/>
            <a:ext cx="160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Designing the CFG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Oxygen Light"/>
              <a:ea typeface="Oxygen Light"/>
              <a:cs typeface="Oxygen Light"/>
              <a:sym typeface="Oxyge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8"/>
          <p:cNvSpPr/>
          <p:nvPr/>
        </p:nvSpPr>
        <p:spPr>
          <a:xfrm>
            <a:off x="202625" y="445025"/>
            <a:ext cx="2383500" cy="416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Example Grammar and Canonical LR(0) Set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Simplified Grammar Example</a:t>
            </a:r>
            <a:endParaRPr b="1"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Corresponding Canonical LR(0) Items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xygen Light"/>
              <a:ea typeface="Oxygen Light"/>
              <a:cs typeface="Oxygen Light"/>
              <a:sym typeface="Oxygen Light"/>
            </a:endParaRPr>
          </a:p>
        </p:txBody>
      </p:sp>
      <p:sp>
        <p:nvSpPr>
          <p:cNvPr id="207" name="Google Shape;207;p38"/>
          <p:cNvSpPr/>
          <p:nvPr/>
        </p:nvSpPr>
        <p:spPr>
          <a:xfrm>
            <a:off x="2967475" y="486900"/>
            <a:ext cx="2383500" cy="416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Parse Table Construction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Action and Goto Functions</a:t>
            </a:r>
            <a:endParaRPr b="1"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Action Types: Shift, Reduce, Accept, Error</a:t>
            </a:r>
            <a:endParaRPr b="1"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Goto: Replacing Terminals with Non-terminals</a:t>
            </a:r>
            <a:endParaRPr b="1"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xygen Light"/>
              <a:ea typeface="Oxygen Light"/>
              <a:cs typeface="Oxygen Light"/>
              <a:sym typeface="Oxygen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idx="1" type="subTitle"/>
          </p:nvPr>
        </p:nvSpPr>
        <p:spPr>
          <a:xfrm>
            <a:off x="241250" y="1845100"/>
            <a:ext cx="5307600" cy="28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●"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Development of Bangla Grammar Checker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●"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Parsing Steps: Complex, Compound, Simple Sentences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9"/>
          <p:cNvSpPr txBox="1"/>
          <p:nvPr>
            <p:ph type="title"/>
          </p:nvPr>
        </p:nvSpPr>
        <p:spPr>
          <a:xfrm>
            <a:off x="569350" y="330025"/>
            <a:ext cx="78258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Arial"/>
                <a:ea typeface="Arial"/>
                <a:cs typeface="Arial"/>
                <a:sym typeface="Arial"/>
              </a:rPr>
              <a:t> Experimental Results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title"/>
          </p:nvPr>
        </p:nvSpPr>
        <p:spPr>
          <a:xfrm>
            <a:off x="1280325" y="223475"/>
            <a:ext cx="6367800" cy="17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Limitations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0"/>
          <p:cNvSpPr txBox="1"/>
          <p:nvPr/>
        </p:nvSpPr>
        <p:spPr>
          <a:xfrm>
            <a:off x="1851650" y="2078950"/>
            <a:ext cx="53493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b="1" lang="en" sz="2000">
                <a:solidFill>
                  <a:schemeClr val="lt2"/>
                </a:solidFill>
              </a:rPr>
              <a:t>Grammar rules are predefined - may miss some constructs</a:t>
            </a:r>
            <a:endParaRPr b="1" sz="2000">
              <a:solidFill>
                <a:schemeClr val="lt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b="1" lang="en" sz="2000">
                <a:solidFill>
                  <a:schemeClr val="lt2"/>
                </a:solidFill>
              </a:rPr>
              <a:t>Does not address ambiguity challenges</a:t>
            </a:r>
            <a:endParaRPr b="1" sz="2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Aesthetic Slideshow by Slidesgo">
  <a:themeElements>
    <a:clrScheme name="Simple Light">
      <a:dk1>
        <a:srgbClr val="6D5B57"/>
      </a:dk1>
      <a:lt1>
        <a:srgbClr val="F2E1D8"/>
      </a:lt1>
      <a:dk2>
        <a:srgbClr val="595959"/>
      </a:dk2>
      <a:lt2>
        <a:srgbClr val="B08980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F2E1D8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