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ammersmith One"/>
      <p:regular r:id="rId18"/>
    </p:embeddedFont>
    <p:embeddedFont>
      <p:font typeface="Outfi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-regular.fntdata"/><Relationship Id="rId6" Type="http://schemas.openxmlformats.org/officeDocument/2006/relationships/slide" Target="slides/slide1.xml"/><Relationship Id="rId18" Type="http://schemas.openxmlformats.org/officeDocument/2006/relationships/font" Target="fonts/Hammersmith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47f21f0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47f21f0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47f21f0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47f21f0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47f21f0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47f21f0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974563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974563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974563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974563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74563f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974563f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974563f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974563f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871ee9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871ee9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44dc77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44dc77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44dc770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44dc770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47f21f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47f21f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48550" y="1040350"/>
            <a:ext cx="5446800" cy="23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848550" y="3638150"/>
            <a:ext cx="54468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 amt="50000"/>
          </a:blip>
          <a:srcRect b="5666" l="5674" r="5665" t="5657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1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71" name="Google Shape;71;p11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274550" y="1156075"/>
            <a:ext cx="6594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274672" y="2970625"/>
            <a:ext cx="65949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505375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1505375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4204650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4204650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6903925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6903925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000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3419275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9" type="subTitle"/>
          </p:nvPr>
        </p:nvSpPr>
        <p:spPr>
          <a:xfrm>
            <a:off x="6118550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20000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3419275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6118550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93" name="Google Shape;93;p13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hasCustomPrompt="1" type="title"/>
          </p:nvPr>
        </p:nvSpPr>
        <p:spPr>
          <a:xfrm>
            <a:off x="798375" y="2814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798388" y="358349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hasCustomPrompt="1" idx="2" type="title"/>
          </p:nvPr>
        </p:nvSpPr>
        <p:spPr>
          <a:xfrm>
            <a:off x="2825688" y="110361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/>
          <p:nvPr>
            <p:ph idx="3" type="subTitle"/>
          </p:nvPr>
        </p:nvSpPr>
        <p:spPr>
          <a:xfrm>
            <a:off x="2825700" y="1872501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4" type="title"/>
          </p:nvPr>
        </p:nvSpPr>
        <p:spPr>
          <a:xfrm>
            <a:off x="4853000" y="2814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5" type="subTitle"/>
          </p:nvPr>
        </p:nvSpPr>
        <p:spPr>
          <a:xfrm>
            <a:off x="4853100" y="358350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14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773761" y="1608602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2" type="subTitle"/>
          </p:nvPr>
        </p:nvSpPr>
        <p:spPr>
          <a:xfrm>
            <a:off x="1773761" y="2752101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3" type="subTitle"/>
          </p:nvPr>
        </p:nvSpPr>
        <p:spPr>
          <a:xfrm>
            <a:off x="1773761" y="3895600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1765775" y="1211225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subTitle"/>
          </p:nvPr>
        </p:nvSpPr>
        <p:spPr>
          <a:xfrm>
            <a:off x="1765775" y="2354729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1765775" y="3498232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937625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3484347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6031075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4" type="subTitle"/>
          </p:nvPr>
        </p:nvSpPr>
        <p:spPr>
          <a:xfrm>
            <a:off x="937625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subTitle"/>
          </p:nvPr>
        </p:nvSpPr>
        <p:spPr>
          <a:xfrm>
            <a:off x="3484350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subTitle"/>
          </p:nvPr>
        </p:nvSpPr>
        <p:spPr>
          <a:xfrm>
            <a:off x="6031075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2">
            <a:alphaModFix amt="50000"/>
          </a:blip>
          <a:srcRect b="10793" l="8260" r="2533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207012" y="1335024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1207013" y="1691640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4850892" y="1691640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4" type="subTitle"/>
          </p:nvPr>
        </p:nvSpPr>
        <p:spPr>
          <a:xfrm>
            <a:off x="1207013" y="3419856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4850892" y="3419856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6" type="subTitle"/>
          </p:nvPr>
        </p:nvSpPr>
        <p:spPr>
          <a:xfrm>
            <a:off x="1207012" y="3063240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7" type="subTitle"/>
          </p:nvPr>
        </p:nvSpPr>
        <p:spPr>
          <a:xfrm>
            <a:off x="4850898" y="1335024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8" type="subTitle"/>
          </p:nvPr>
        </p:nvSpPr>
        <p:spPr>
          <a:xfrm>
            <a:off x="4850898" y="3063240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2">
            <a:alphaModFix amt="50000"/>
          </a:blip>
          <a:srcRect b="16601" l="5923" r="13915" t="32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014150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2" type="subTitle"/>
          </p:nvPr>
        </p:nvSpPr>
        <p:spPr>
          <a:xfrm>
            <a:off x="3506850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1014150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3506850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subTitle"/>
          </p:nvPr>
        </p:nvSpPr>
        <p:spPr>
          <a:xfrm>
            <a:off x="5999549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999549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subTitle"/>
          </p:nvPr>
        </p:nvSpPr>
        <p:spPr>
          <a:xfrm>
            <a:off x="1014150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3506848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9" type="subTitle"/>
          </p:nvPr>
        </p:nvSpPr>
        <p:spPr>
          <a:xfrm>
            <a:off x="6001476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3" type="subTitle"/>
          </p:nvPr>
        </p:nvSpPr>
        <p:spPr>
          <a:xfrm>
            <a:off x="1014150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4" type="subTitle"/>
          </p:nvPr>
        </p:nvSpPr>
        <p:spPr>
          <a:xfrm>
            <a:off x="3506848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5" type="subTitle"/>
          </p:nvPr>
        </p:nvSpPr>
        <p:spPr>
          <a:xfrm>
            <a:off x="6001476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155" name="Google Shape;155;p18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rot="10800000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380050" y="2816538"/>
            <a:ext cx="43839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2815225" y="170747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2471250" y="3496925"/>
            <a:ext cx="4201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</a:t>
            </a: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71" name="Google Shape;171;p21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3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79" name="Google Shape;179;p23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3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1" name="Google Shape;181;p23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152475"/>
            <a:ext cx="77040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4950984" y="2701932"/>
            <a:ext cx="2704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488513" y="2701932"/>
            <a:ext cx="2704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488513" y="2303100"/>
            <a:ext cx="27045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950984" y="2303100"/>
            <a:ext cx="27045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 amt="50000"/>
          </a:blip>
          <a:srcRect b="20127" l="20127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1008450"/>
            <a:ext cx="40092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2095650"/>
            <a:ext cx="40092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563396" y="0"/>
            <a:ext cx="3580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8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52" name="Google Shape;52;p8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8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2096875" y="1307100"/>
            <a:ext cx="49503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 rot="10800000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flipH="1" rot="10800000">
            <a:off x="715100" y="535002"/>
            <a:ext cx="7717200" cy="4073500"/>
            <a:chOff x="715100" y="534998"/>
            <a:chExt cx="7717200" cy="4073500"/>
          </a:xfrm>
        </p:grpSpPr>
        <p:cxnSp>
          <p:nvCxnSpPr>
            <p:cNvPr id="59" name="Google Shape;59;p9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b="1" sz="30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ctrTitle"/>
          </p:nvPr>
        </p:nvSpPr>
        <p:spPr>
          <a:xfrm>
            <a:off x="675275" y="632150"/>
            <a:ext cx="7887600" cy="20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CSE424: Pattern Recognition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Pattern Recognition Approach for Bangla Question Answering System</a:t>
            </a:r>
            <a:br>
              <a:rPr lang="en" sz="2200"/>
            </a:br>
            <a:r>
              <a:rPr lang="en" sz="2200"/>
              <a:t>GROUP - 06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8" name="Google Shape;188;p24"/>
          <p:cNvSpPr txBox="1"/>
          <p:nvPr/>
        </p:nvSpPr>
        <p:spPr>
          <a:xfrm>
            <a:off x="5851625" y="2662475"/>
            <a:ext cx="4088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 :  Mehnaz Ara Fazal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RA:  Sabbir Hossain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1917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675275" y="2194975"/>
            <a:ext cx="493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Presented by 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1: Rubayet Mahjabin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- 20101011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2: Humayra Musarrat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- 20101089</a:t>
            </a:r>
            <a:b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3: Mubtasim Fuad Mozumder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- 20101463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52" name="Google Shape;252;p33"/>
          <p:cNvSpPr txBox="1"/>
          <p:nvPr/>
        </p:nvSpPr>
        <p:spPr>
          <a:xfrm>
            <a:off x="603350" y="699825"/>
            <a:ext cx="8186400" cy="5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Limitations include Insufficient labeled Bangla QA datasets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 in diverse question types and linguistic nuances.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Generalization Issues include ensuring adaptability to real-world scenarios.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Addressing the gap in model performance across varied domains.</a:t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Future Work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Overcoming Data Scarcity in Pattern Recognition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Implement active learning techniques to iteratively improve model understanding.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Investigate custom architectures for Bangla language details.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6D9EE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59" name="Google Shape;259;p34"/>
          <p:cNvSpPr txBox="1"/>
          <p:nvPr/>
        </p:nvSpPr>
        <p:spPr>
          <a:xfrm>
            <a:off x="603350" y="699825"/>
            <a:ext cx="81864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Conclusion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Modern Transformer models, particularly BERT and LSTM, show promise in Bangla QA.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Advancements in Bangla QA systems contribute to improved human-machine interaction.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Potential applications in information retrieval, customer support, and education.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Continuous research and adaptation are crucial for addressing language-specific challenges.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6D9EE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6" name="Google Shape;266;p35"/>
          <p:cNvSpPr txBox="1"/>
          <p:nvPr/>
        </p:nvSpPr>
        <p:spPr>
          <a:xfrm>
            <a:off x="603350" y="699825"/>
            <a:ext cx="81864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You!</a:t>
            </a:r>
            <a:endParaRPr b="1" sz="60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6D9EEB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6D9EE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sp>
        <p:nvSpPr>
          <p:cNvPr id="196" name="Google Shape;196;p25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3" name="Google Shape;203;p26"/>
          <p:cNvSpPr txBox="1"/>
          <p:nvPr/>
        </p:nvSpPr>
        <p:spPr>
          <a:xfrm>
            <a:off x="603350" y="699825"/>
            <a:ext cx="81864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Natural Language Processing (NLP) and its significance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Focus on Bangla question answering as a growing field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Background and Motivation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Unique challenges in Bangla question answering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Complexities of the Bangla language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Growing demand for robust solutions in digital communication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Objective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Utilizing pattern recognition for understanding Bangla questions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Analyzing patterns in questions and paragraphs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Addressing linguistic difficulties with effective pattern recognition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Proposed Solution</a:t>
            </a:r>
            <a:endParaRPr/>
          </a:p>
        </p:txBody>
      </p:sp>
      <p:sp>
        <p:nvSpPr>
          <p:cNvPr id="210" name="Google Shape;210;p27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7" name="Google Shape;217;p28"/>
          <p:cNvSpPr txBox="1"/>
          <p:nvPr/>
        </p:nvSpPr>
        <p:spPr>
          <a:xfrm>
            <a:off x="603350" y="699825"/>
            <a:ext cx="81864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Statement of the Problem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 in identifying patterns and objectives in Bangla questions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Spelling errors, polysemy, and nested named entities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Lack of large labeled Bangla QA datasets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Current Advances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Overview of transformer-based neural models (BERT, GPT-3)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Unparalleled multilingual pattern recognition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Self-attention architecture for modeling dependencies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Proposed Solution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Leveraging transformer-based models for Bangla Q&amp;A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Enhancing pattern recognition and contextual understanding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Potential advancements through model improvement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&amp; literature Insights</a:t>
            </a:r>
            <a:endParaRPr/>
          </a:p>
        </p:txBody>
      </p:sp>
      <p:sp>
        <p:nvSpPr>
          <p:cNvPr id="224" name="Google Shape;224;p29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Research Purpose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31" name="Google Shape;231;p30"/>
          <p:cNvSpPr txBox="1"/>
          <p:nvPr/>
        </p:nvSpPr>
        <p:spPr>
          <a:xfrm>
            <a:off x="603350" y="1301850"/>
            <a:ext cx="7959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Objective: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Evaluate mBERT for Bangla question pattern identification.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Metrics: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Pattern Accuracy, F1 Scores, Answerability, Efficiency, Uncertainty.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Techniques: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Bangla Corpus Synthesis, Self-supervised Fine-tuning.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Goals: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Optimal Fine-tuning, Architectural Enhancements.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Progression: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Highlight Strengths, Address Shortcomings.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38" name="Google Shape;238;p31"/>
          <p:cNvSpPr txBox="1"/>
          <p:nvPr/>
        </p:nvSpPr>
        <p:spPr>
          <a:xfrm>
            <a:off x="592200" y="1135925"/>
            <a:ext cx="7959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Evolution: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Rule-based to Data-driven QA Systems.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Transformer: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Vaswani et al. (2017), Surpassing CNNs/RNNs.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Advancements: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BERT, GPT-3, State-of-the-Art in QA.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Pattern Recognition: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Essential in QA, Addressing Human Language Complexities.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Architectural Trends: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Encoder-Decoder Models, Text-to-Text Format.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Achievements:</a:t>
            </a:r>
            <a:r>
              <a:rPr b="1"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BERT's Bidirectional Representations, GPT-3's Few-shot Generalization.</a:t>
            </a:r>
            <a:endParaRPr b="1"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</a:t>
            </a:r>
            <a:r>
              <a:rPr lang="en"/>
              <a:t>Future</a:t>
            </a:r>
            <a:r>
              <a:rPr lang="en"/>
              <a:t> Work and Conclusion</a:t>
            </a:r>
            <a:endParaRPr/>
          </a:p>
        </p:txBody>
      </p:sp>
      <p:sp>
        <p:nvSpPr>
          <p:cNvPr id="245" name="Google Shape;245;p32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ection by Leptospira Breakthrough by Slidesgo">
  <a:themeElements>
    <a:clrScheme name="Simple Light">
      <a:dk1>
        <a:srgbClr val="022A50"/>
      </a:dk1>
      <a:lt1>
        <a:srgbClr val="EBF4FF"/>
      </a:lt1>
      <a:dk2>
        <a:srgbClr val="B3C4DF"/>
      </a:dk2>
      <a:lt2>
        <a:srgbClr val="9FC5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2A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