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 Light"/>
      <p:regular r:id="rId23"/>
      <p:bold r:id="rId24"/>
    </p:embeddedFont>
    <p:embeddedFont>
      <p:font typeface="Dosis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Redressed"/>
      <p:regular r:id="rId35"/>
    </p:embeddedFont>
    <p:embeddedFont>
      <p:font typeface="Oswald"/>
      <p:regular r:id="rId36"/>
      <p:bold r:id="rId37"/>
    </p:embeddedFont>
    <p:embeddedFont>
      <p:font typeface="Titillium Web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italic.fntdata"/><Relationship Id="rId20" Type="http://schemas.openxmlformats.org/officeDocument/2006/relationships/slide" Target="slides/slide16.xml"/><Relationship Id="rId41" Type="http://schemas.openxmlformats.org/officeDocument/2006/relationships/font" Target="fonts/TitilliumWeb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Light-bold.fntdata"/><Relationship Id="rId23" Type="http://schemas.openxmlformats.org/officeDocument/2006/relationships/font" Target="fonts/Dosi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Redressed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bold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2a6ca4d9beb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2a6ca4d9b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a6ca4d9beb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a6ca4d9b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2aa5843964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2aa58439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264aa8f601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264aa8f6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2aa5843964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2aa584396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2aa58439643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2aa584396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2aa5843964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2aa584396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2aa58439643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2aa584396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2a6ca4d9beb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2a6ca4d9be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a6ca4d9be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2a6ca4d9b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2a6ca4d9be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2a6ca4d9b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a6ca4d9be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a6ca4d9b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a6ca4d9be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a6ca4d9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2a6ca4d9beb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2a6ca4d9b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2a6ca4d9be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2a6ca4d9b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a6ca4d9be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a6ca4d9b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176350" y="227300"/>
            <a:ext cx="7279200" cy="4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CSE424: Pattern Recognition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A Pattern Recognition Approach for Bangla Question Answering System</a:t>
            </a:r>
            <a:br>
              <a:rPr b="1" lang="en" sz="2400">
                <a:latin typeface="Redressed"/>
                <a:ea typeface="Redressed"/>
                <a:cs typeface="Redressed"/>
                <a:sym typeface="Redressed"/>
              </a:rPr>
            </a:b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Group: 06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Presented by 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Member 1: Rubayet Mahjabin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               ID - 20101011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Member 2: Humayra Musarrat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               ID - 20101089</a:t>
            </a:r>
            <a:br>
              <a:rPr b="1" lang="en" sz="2400">
                <a:latin typeface="Redressed"/>
                <a:ea typeface="Redressed"/>
                <a:cs typeface="Redressed"/>
                <a:sym typeface="Redressed"/>
              </a:rPr>
            </a:b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Member 3: Mubtasim Fuad Mozumder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               ID - 20101463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Member 4: Jamilatun Subarna 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edressed"/>
                <a:ea typeface="Redressed"/>
                <a:cs typeface="Redressed"/>
                <a:sym typeface="Redressed"/>
              </a:rPr>
              <a:t>               ID - 21101069</a:t>
            </a:r>
            <a:endParaRPr b="1" sz="2400"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3837" name="Google Shape;3837;p13"/>
          <p:cNvSpPr txBox="1"/>
          <p:nvPr/>
        </p:nvSpPr>
        <p:spPr>
          <a:xfrm>
            <a:off x="4947800" y="922775"/>
            <a:ext cx="36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Ssr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38" name="Google Shape;3838;p13"/>
          <p:cNvSpPr txBox="1"/>
          <p:nvPr/>
        </p:nvSpPr>
        <p:spPr>
          <a:xfrm>
            <a:off x="5064575" y="1147325"/>
            <a:ext cx="412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ssss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39" name="Google Shape;3839;p13"/>
          <p:cNvSpPr txBox="1"/>
          <p:nvPr/>
        </p:nvSpPr>
        <p:spPr>
          <a:xfrm>
            <a:off x="4810400" y="2274900"/>
            <a:ext cx="299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edressed"/>
                <a:ea typeface="Redressed"/>
                <a:cs typeface="Redressed"/>
                <a:sym typeface="Redressed"/>
              </a:rPr>
              <a:t>ST:Mehnaz</a:t>
            </a:r>
            <a:endParaRPr sz="2400">
              <a:solidFill>
                <a:schemeClr val="accent2"/>
              </a:solidFill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edressed"/>
                <a:ea typeface="Redressed"/>
                <a:cs typeface="Redressed"/>
                <a:sym typeface="Redressed"/>
              </a:rPr>
              <a:t>RA:Ehsanur Rahman Rhythm</a:t>
            </a:r>
            <a:endParaRPr sz="2400">
              <a:solidFill>
                <a:schemeClr val="accent2"/>
              </a:solidFill>
              <a:latin typeface="Redressed"/>
              <a:ea typeface="Redressed"/>
              <a:cs typeface="Redressed"/>
              <a:sym typeface="Redres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  <a:latin typeface="Redressed"/>
              <a:ea typeface="Redressed"/>
              <a:cs typeface="Redressed"/>
              <a:sym typeface="Redres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22"/>
          <p:cNvSpPr txBox="1"/>
          <p:nvPr>
            <p:ph type="title"/>
          </p:nvPr>
        </p:nvSpPr>
        <p:spPr>
          <a:xfrm>
            <a:off x="862050" y="1623500"/>
            <a:ext cx="76302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Bangla BERT: Bidirectional Encoder Representations from Transformers</a:t>
            </a:r>
            <a:endParaRPr b="1" sz="2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 txBox="1"/>
          <p:nvPr>
            <p:ph type="title"/>
          </p:nvPr>
        </p:nvSpPr>
        <p:spPr>
          <a:xfrm>
            <a:off x="833250" y="2104800"/>
            <a:ext cx="67611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Long Short-Term Memory (LSTM)</a:t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3909" name="Google Shape;390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4"/>
          <p:cNvSpPr txBox="1"/>
          <p:nvPr>
            <p:ph type="title"/>
          </p:nvPr>
        </p:nvSpPr>
        <p:spPr>
          <a:xfrm>
            <a:off x="1587625" y="1931975"/>
            <a:ext cx="6761100" cy="23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BERT + LSTM - Ensemble</a:t>
            </a:r>
            <a:endParaRPr b="1" sz="3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3915" name="Google Shape;3915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5"/>
          <p:cNvSpPr txBox="1"/>
          <p:nvPr>
            <p:ph type="title"/>
          </p:nvPr>
        </p:nvSpPr>
        <p:spPr>
          <a:xfrm>
            <a:off x="404800" y="729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Results</a:t>
            </a:r>
            <a:endParaRPr b="1" sz="2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1" name="Google Shape;3921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2" name="Google Shape;39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0" y="1540100"/>
            <a:ext cx="7627551" cy="29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26"/>
          <p:cNvSpPr txBox="1"/>
          <p:nvPr>
            <p:ph idx="1" type="body"/>
          </p:nvPr>
        </p:nvSpPr>
        <p:spPr>
          <a:xfrm>
            <a:off x="698725" y="2437300"/>
            <a:ext cx="67611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tillium Web"/>
                <a:ea typeface="Titillium Web"/>
                <a:cs typeface="Titillium Web"/>
                <a:sym typeface="Titillium Web"/>
              </a:rPr>
              <a:t>Challenges and Future Directions</a:t>
            </a:r>
            <a:endParaRPr b="1" sz="3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Google Shape;3928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7"/>
          <p:cNvSpPr txBox="1"/>
          <p:nvPr>
            <p:ph type="title"/>
          </p:nvPr>
        </p:nvSpPr>
        <p:spPr>
          <a:xfrm>
            <a:off x="640225" y="873925"/>
            <a:ext cx="6761100" cy="9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Challenges Encountered</a:t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7"/>
          <p:cNvSpPr txBox="1"/>
          <p:nvPr>
            <p:ph idx="1" type="body"/>
          </p:nvPr>
        </p:nvSpPr>
        <p:spPr>
          <a:xfrm>
            <a:off x="450700" y="1118825"/>
            <a:ext cx="70287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Limitations: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Insufficient labeled Bangla QA datasets.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Hindrance in training and evaluation due to the scarcity of comprehensive datasets in Bangla.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Diverse Question Types and Linguistic Nuances: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Rich tapestry of linguistic nuances and varied question types in Bangla.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Adaptation challenges for models to recognize and respond accurately to this linguistic diversity.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Generalization Issue: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Gap in model performance across varied domains.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Models need to comprehend general knowledge questions and exhibit domain-specific expertise.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Real-world Unpredictability: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Handling questions with deviations from standard linguistic structures.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Models need to be robust in dynamic, real-world scenarios.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8"/>
          <p:cNvSpPr txBox="1"/>
          <p:nvPr>
            <p:ph type="title"/>
          </p:nvPr>
        </p:nvSpPr>
        <p:spPr>
          <a:xfrm>
            <a:off x="718300" y="482025"/>
            <a:ext cx="6761100" cy="12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Recommendations for Future Research</a:t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1" name="Google Shape;3941;p28"/>
          <p:cNvSpPr txBox="1"/>
          <p:nvPr>
            <p:ph idx="1" type="body"/>
          </p:nvPr>
        </p:nvSpPr>
        <p:spPr>
          <a:xfrm>
            <a:off x="718300" y="1207000"/>
            <a:ext cx="67611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Overcoming Data Scarcity: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Collaborative creation of larger and more diverse Bangla QA datasets.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Partnerships between research institutions, industry experts, and linguistic communities.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Active Learning Techniques: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active learning to iteratively improve model understanding.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Allowing models to interactively query for new, informative data points.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b="1"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 Transformer Architectures:</a:t>
            </a:r>
            <a:endParaRPr b="1"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Exploration of novel transformer architectures tailored for Bangla language intricacies.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Designing architectures to capture Bangla grammar, syntax, and semantics effectively.</a:t>
            </a:r>
            <a:endParaRPr sz="14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42" name="Google Shape;3942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29"/>
          <p:cNvSpPr txBox="1"/>
          <p:nvPr>
            <p:ph idx="1" type="body"/>
          </p:nvPr>
        </p:nvSpPr>
        <p:spPr>
          <a:xfrm>
            <a:off x="2187825" y="1816050"/>
            <a:ext cx="40236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200"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b="1" sz="5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8" name="Google Shape;3948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30"/>
          <p:cNvSpPr txBox="1"/>
          <p:nvPr>
            <p:ph type="title"/>
          </p:nvPr>
        </p:nvSpPr>
        <p:spPr>
          <a:xfrm>
            <a:off x="2432125" y="2044475"/>
            <a:ext cx="67611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Thank You</a:t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3954" name="Google Shape;3954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title"/>
          </p:nvPr>
        </p:nvSpPr>
        <p:spPr>
          <a:xfrm>
            <a:off x="689550" y="581875"/>
            <a:ext cx="6761100" cy="1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 and Motivation</a:t>
            </a:r>
            <a:endParaRPr b="1" sz="2500">
              <a:solidFill>
                <a:schemeClr val="accent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45" name="Google Shape;3845;p14"/>
          <p:cNvSpPr txBox="1"/>
          <p:nvPr>
            <p:ph idx="1" type="body"/>
          </p:nvPr>
        </p:nvSpPr>
        <p:spPr>
          <a:xfrm>
            <a:off x="718300" y="1479825"/>
            <a:ext cx="67611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Natural Language Processing (NLP) in Bangla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Challenges unique to Bangla Q&amp;A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Growing demand for solutions in digital Bangla communication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6" name="Google Shape;3846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5"/>
          <p:cNvSpPr txBox="1"/>
          <p:nvPr>
            <p:ph type="title"/>
          </p:nvPr>
        </p:nvSpPr>
        <p:spPr>
          <a:xfrm>
            <a:off x="640225" y="574700"/>
            <a:ext cx="67611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Statement of the Problem</a:t>
            </a:r>
            <a:endParaRPr b="1" sz="25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2" name="Google Shape;3852;p15"/>
          <p:cNvSpPr txBox="1"/>
          <p:nvPr>
            <p:ph idx="1" type="body"/>
          </p:nvPr>
        </p:nvSpPr>
        <p:spPr>
          <a:xfrm>
            <a:off x="718300" y="1479825"/>
            <a:ext cx="67611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Difficulties in pattern recognition for Bangla Q&amp;A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Challenges: spelling errors, polysemy, nested entities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Potential with transformer-based models like BERT and GPT-3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title"/>
          </p:nvPr>
        </p:nvSpPr>
        <p:spPr>
          <a:xfrm>
            <a:off x="718300" y="761450"/>
            <a:ext cx="6761100" cy="25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Objectives of the Research</a:t>
            </a:r>
            <a:endParaRPr b="1" sz="2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9" name="Google Shape;3859;p16"/>
          <p:cNvSpPr txBox="1"/>
          <p:nvPr>
            <p:ph idx="1" type="body"/>
          </p:nvPr>
        </p:nvSpPr>
        <p:spPr>
          <a:xfrm>
            <a:off x="718300" y="1479825"/>
            <a:ext cx="67611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Assessing Transformer models for Bangla Q&amp;A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Metrics: pattern accuracy, F1 scores, answerability prediction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Addressing linguistic challenges through novel techniques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0" name="Google Shape;3860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/>
          <p:nvPr>
            <p:ph type="title"/>
          </p:nvPr>
        </p:nvSpPr>
        <p:spPr>
          <a:xfrm>
            <a:off x="775750" y="294550"/>
            <a:ext cx="67611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Literature Review</a:t>
            </a:r>
            <a:endParaRPr b="1" sz="2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6" name="Google Shape;3866;p17"/>
          <p:cNvSpPr txBox="1"/>
          <p:nvPr>
            <p:ph idx="1" type="body"/>
          </p:nvPr>
        </p:nvSpPr>
        <p:spPr>
          <a:xfrm>
            <a:off x="675175" y="141750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Evolution from rule-based to data-driven approaches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Transformer's impact on NLP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of BERT, GPT-3, and T5 models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Transformer's role in language modeling for NLP tasks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Transformer's rejection of recurrence for parallelization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BERT's bidirectional representations for better context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GPT-3's few-shot generalization capabilities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Encoder-decoder architectures like T5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7" name="Google Shape;3867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</a:t>
            </a:r>
            <a:endParaRPr b="1" sz="2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18"/>
          <p:cNvSpPr txBox="1"/>
          <p:nvPr>
            <p:ph idx="1" type="body"/>
          </p:nvPr>
        </p:nvSpPr>
        <p:spPr>
          <a:xfrm>
            <a:off x="718300" y="1027275"/>
            <a:ext cx="67611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Utilization of the Bangla-Dataset-for-Question-Answer-System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structure and content details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diverse sources for a comprehensive dataset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9"/>
          <p:cNvSpPr txBox="1"/>
          <p:nvPr>
            <p:ph type="title"/>
          </p:nvPr>
        </p:nvSpPr>
        <p:spPr>
          <a:xfrm>
            <a:off x="640225" y="524400"/>
            <a:ext cx="6761100" cy="13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Preprocessing and Exploratory Data Analysis</a:t>
            </a:r>
            <a:endParaRPr b="1" sz="2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Importing data into a Pandas DataFrame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Tokenization using NLTK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Histograms for token lengths and content relevance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b="1"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Insights from frequency distributions of top words</a:t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9" name="Google Shape;38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05950" cy="26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Google Shape;38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50" y="-29700"/>
            <a:ext cx="5194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" name="Google Shape;38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34875"/>
            <a:ext cx="3940626" cy="25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1"/>
          <p:cNvSpPr txBox="1"/>
          <p:nvPr>
            <p:ph idx="1" type="body"/>
          </p:nvPr>
        </p:nvSpPr>
        <p:spPr>
          <a:xfrm>
            <a:off x="1206775" y="2018600"/>
            <a:ext cx="6278700" cy="20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4800">
                <a:latin typeface="Titillium Web"/>
                <a:ea typeface="Titillium Web"/>
                <a:cs typeface="Titillium Web"/>
                <a:sym typeface="Titillium Web"/>
              </a:rPr>
              <a:t>Model Description</a:t>
            </a:r>
            <a:endParaRPr b="1" sz="4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