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ammersmith One"/>
      <p:regular r:id="rId11"/>
    </p:embeddedFont>
    <p:embeddedFont>
      <p:font typeface="Outfit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ammersmithOne-regular.fntdata"/><Relationship Id="rId10" Type="http://schemas.openxmlformats.org/officeDocument/2006/relationships/slide" Target="slides/slide5.xml"/><Relationship Id="rId13" Type="http://schemas.openxmlformats.org/officeDocument/2006/relationships/font" Target="fonts/Outfit-bold.fntdata"/><Relationship Id="rId12" Type="http://schemas.openxmlformats.org/officeDocument/2006/relationships/font" Target="fonts/Outfi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974563f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974563f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974563f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974563f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974563fb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974563fb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974563fb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974563fb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848550" y="1040350"/>
            <a:ext cx="5446800" cy="23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848550" y="3638150"/>
            <a:ext cx="5446800" cy="46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 amt="50000"/>
          </a:blip>
          <a:srcRect b="5666" l="5674" r="5665" t="5657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1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71" name="Google Shape;71;p11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274550" y="1156075"/>
            <a:ext cx="6594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274672" y="2970625"/>
            <a:ext cx="6594900" cy="7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2" type="title"/>
          </p:nvPr>
        </p:nvSpPr>
        <p:spPr>
          <a:xfrm>
            <a:off x="1505375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3" type="title"/>
          </p:nvPr>
        </p:nvSpPr>
        <p:spPr>
          <a:xfrm>
            <a:off x="1505375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4" type="title"/>
          </p:nvPr>
        </p:nvSpPr>
        <p:spPr>
          <a:xfrm>
            <a:off x="4204650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5" type="title"/>
          </p:nvPr>
        </p:nvSpPr>
        <p:spPr>
          <a:xfrm>
            <a:off x="4204650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6" type="title"/>
          </p:nvPr>
        </p:nvSpPr>
        <p:spPr>
          <a:xfrm>
            <a:off x="6903925" y="126534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7" type="title"/>
          </p:nvPr>
        </p:nvSpPr>
        <p:spPr>
          <a:xfrm>
            <a:off x="6903925" y="2927373"/>
            <a:ext cx="734700" cy="73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0000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3419275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9" type="subTitle"/>
          </p:nvPr>
        </p:nvSpPr>
        <p:spPr>
          <a:xfrm>
            <a:off x="6118550" y="20565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720000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3419275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6118550" y="37186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93" name="Google Shape;93;p13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hasCustomPrompt="1" type="title"/>
          </p:nvPr>
        </p:nvSpPr>
        <p:spPr>
          <a:xfrm>
            <a:off x="798375" y="2814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798388" y="3583497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hasCustomPrompt="1" idx="2" type="title"/>
          </p:nvPr>
        </p:nvSpPr>
        <p:spPr>
          <a:xfrm>
            <a:off x="2825688" y="1103614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4"/>
          <p:cNvSpPr txBox="1"/>
          <p:nvPr>
            <p:ph idx="3" type="subTitle"/>
          </p:nvPr>
        </p:nvSpPr>
        <p:spPr>
          <a:xfrm>
            <a:off x="2825700" y="1872501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4" type="title"/>
          </p:nvPr>
        </p:nvSpPr>
        <p:spPr>
          <a:xfrm>
            <a:off x="4853000" y="2814600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5" type="subTitle"/>
          </p:nvPr>
        </p:nvSpPr>
        <p:spPr>
          <a:xfrm>
            <a:off x="4853100" y="3583500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" name="Google Shape;103;p14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04" name="Google Shape;104;p14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5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1773761" y="1608602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2" type="subTitle"/>
          </p:nvPr>
        </p:nvSpPr>
        <p:spPr>
          <a:xfrm>
            <a:off x="1773761" y="2752101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3" type="subTitle"/>
          </p:nvPr>
        </p:nvSpPr>
        <p:spPr>
          <a:xfrm>
            <a:off x="1773761" y="3895600"/>
            <a:ext cx="66501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b="1" sz="2200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Hammersmith One"/>
              <a:buNone/>
              <a:defRPr sz="2200">
                <a:solidFill>
                  <a:srgbClr val="FF0000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4" type="subTitle"/>
          </p:nvPr>
        </p:nvSpPr>
        <p:spPr>
          <a:xfrm>
            <a:off x="1765775" y="1211225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5" type="subTitle"/>
          </p:nvPr>
        </p:nvSpPr>
        <p:spPr>
          <a:xfrm>
            <a:off x="1765775" y="2354729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1765775" y="3498232"/>
            <a:ext cx="66501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937625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3484347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6031075" y="3032760"/>
            <a:ext cx="2175300" cy="15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4" type="subTitle"/>
          </p:nvPr>
        </p:nvSpPr>
        <p:spPr>
          <a:xfrm>
            <a:off x="937625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subTitle"/>
          </p:nvPr>
        </p:nvSpPr>
        <p:spPr>
          <a:xfrm>
            <a:off x="3484350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6" type="subTitle"/>
          </p:nvPr>
        </p:nvSpPr>
        <p:spPr>
          <a:xfrm>
            <a:off x="6031075" y="236326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 rotWithShape="1">
          <a:blip r:embed="rId2">
            <a:alphaModFix amt="50000"/>
          </a:blip>
          <a:srcRect b="10793" l="8260" r="2533" t="0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207012" y="1335024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2" type="subTitle"/>
          </p:nvPr>
        </p:nvSpPr>
        <p:spPr>
          <a:xfrm>
            <a:off x="1207013" y="1691640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4850892" y="1691640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4" type="subTitle"/>
          </p:nvPr>
        </p:nvSpPr>
        <p:spPr>
          <a:xfrm>
            <a:off x="1207013" y="3419856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4850892" y="3419856"/>
            <a:ext cx="3086100" cy="88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6" type="subTitle"/>
          </p:nvPr>
        </p:nvSpPr>
        <p:spPr>
          <a:xfrm>
            <a:off x="1207012" y="3063240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7" type="subTitle"/>
          </p:nvPr>
        </p:nvSpPr>
        <p:spPr>
          <a:xfrm>
            <a:off x="4850898" y="1335024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8" type="subTitle"/>
          </p:nvPr>
        </p:nvSpPr>
        <p:spPr>
          <a:xfrm>
            <a:off x="4850898" y="3063240"/>
            <a:ext cx="30861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mmersmith One"/>
              <a:buNone/>
              <a:defRPr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8"/>
          <p:cNvPicPr preferRelativeResize="0"/>
          <p:nvPr/>
        </p:nvPicPr>
        <p:blipFill rotWithShape="1">
          <a:blip r:embed="rId2">
            <a:alphaModFix amt="50000"/>
          </a:blip>
          <a:srcRect b="16601" l="5923" r="13915" t="32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1014150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2" type="subTitle"/>
          </p:nvPr>
        </p:nvSpPr>
        <p:spPr>
          <a:xfrm>
            <a:off x="3506850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3" type="subTitle"/>
          </p:nvPr>
        </p:nvSpPr>
        <p:spPr>
          <a:xfrm>
            <a:off x="1014150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4" type="subTitle"/>
          </p:nvPr>
        </p:nvSpPr>
        <p:spPr>
          <a:xfrm>
            <a:off x="3506850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5" type="subTitle"/>
          </p:nvPr>
        </p:nvSpPr>
        <p:spPr>
          <a:xfrm>
            <a:off x="5999549" y="1690469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6" type="subTitle"/>
          </p:nvPr>
        </p:nvSpPr>
        <p:spPr>
          <a:xfrm>
            <a:off x="5999549" y="3414208"/>
            <a:ext cx="2130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7" type="subTitle"/>
          </p:nvPr>
        </p:nvSpPr>
        <p:spPr>
          <a:xfrm>
            <a:off x="1014150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8" type="subTitle"/>
          </p:nvPr>
        </p:nvSpPr>
        <p:spPr>
          <a:xfrm>
            <a:off x="3506848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9" type="subTitle"/>
          </p:nvPr>
        </p:nvSpPr>
        <p:spPr>
          <a:xfrm>
            <a:off x="6001476" y="1336275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3" type="subTitle"/>
          </p:nvPr>
        </p:nvSpPr>
        <p:spPr>
          <a:xfrm>
            <a:off x="1014150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14" type="subTitle"/>
          </p:nvPr>
        </p:nvSpPr>
        <p:spPr>
          <a:xfrm>
            <a:off x="3506848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15" type="subTitle"/>
          </p:nvPr>
        </p:nvSpPr>
        <p:spPr>
          <a:xfrm>
            <a:off x="6001476" y="3063349"/>
            <a:ext cx="21282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155" name="Google Shape;155;p18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 rotWithShape="1">
          <a:blip r:embed="rId2">
            <a:alphaModFix amt="50000"/>
          </a:blip>
          <a:srcRect b="0" l="3973" r="16554" t="20527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rot="10800000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380050" y="2816538"/>
            <a:ext cx="43839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1" name="Google Shape;21;p3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22" name="Google Shape;22;p3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1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2815225" y="1707475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2471250" y="3496925"/>
            <a:ext cx="42015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</a:t>
            </a: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170" name="Google Shape;170;p21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71" name="Google Shape;171;p21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3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179" name="Google Shape;179;p23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23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1" name="Google Shape;181;p23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152475"/>
            <a:ext cx="77040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4950984" y="2701932"/>
            <a:ext cx="27045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488513" y="2701932"/>
            <a:ext cx="27045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488513" y="2303100"/>
            <a:ext cx="27045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950984" y="2303100"/>
            <a:ext cx="2704500" cy="5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>
            <a:off x="715100" y="4608498"/>
            <a:ext cx="771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6"/>
          <p:cNvPicPr preferRelativeResize="0"/>
          <p:nvPr/>
        </p:nvPicPr>
        <p:blipFill rotWithShape="1">
          <a:blip r:embed="rId2">
            <a:alphaModFix amt="50000"/>
          </a:blip>
          <a:srcRect b="10793" l="10793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2">
            <a:alphaModFix amt="50000"/>
          </a:blip>
          <a:srcRect b="20127" l="20127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type="title"/>
          </p:nvPr>
        </p:nvSpPr>
        <p:spPr>
          <a:xfrm>
            <a:off x="720000" y="1008450"/>
            <a:ext cx="40092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0000" y="2095650"/>
            <a:ext cx="40092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5563396" y="0"/>
            <a:ext cx="3580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8"/>
          <p:cNvGrpSpPr/>
          <p:nvPr/>
        </p:nvGrpSpPr>
        <p:grpSpPr>
          <a:xfrm>
            <a:off x="715100" y="534998"/>
            <a:ext cx="7717200" cy="4073500"/>
            <a:chOff x="715100" y="534998"/>
            <a:chExt cx="7717200" cy="4073500"/>
          </a:xfrm>
        </p:grpSpPr>
        <p:cxnSp>
          <p:nvCxnSpPr>
            <p:cNvPr id="52" name="Google Shape;52;p8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8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2096875" y="1307100"/>
            <a:ext cx="4950300" cy="25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 rotWithShape="1">
          <a:blip r:embed="rId2">
            <a:alphaModFix amt="50000"/>
          </a:blip>
          <a:srcRect b="0" l="9" r="9" t="0"/>
          <a:stretch/>
        </p:blipFill>
        <p:spPr>
          <a:xfrm flipH="1" rot="10800000">
            <a:off x="714" y="0"/>
            <a:ext cx="914257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9"/>
          <p:cNvGrpSpPr/>
          <p:nvPr/>
        </p:nvGrpSpPr>
        <p:grpSpPr>
          <a:xfrm flipH="1" rot="10800000">
            <a:off x="715100" y="535002"/>
            <a:ext cx="7717200" cy="4073500"/>
            <a:chOff x="715100" y="534998"/>
            <a:chExt cx="7717200" cy="4073500"/>
          </a:xfrm>
        </p:grpSpPr>
        <p:cxnSp>
          <p:nvCxnSpPr>
            <p:cNvPr id="59" name="Google Shape;59;p9"/>
            <p:cNvCxnSpPr/>
            <p:nvPr/>
          </p:nvCxnSpPr>
          <p:spPr>
            <a:xfrm>
              <a:off x="715100" y="46084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715100" y="534998"/>
              <a:ext cx="7717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mmersmith One"/>
              <a:buNone/>
              <a:defRPr b="1" sz="30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ctrTitle"/>
          </p:nvPr>
        </p:nvSpPr>
        <p:spPr>
          <a:xfrm>
            <a:off x="675275" y="632150"/>
            <a:ext cx="7887600" cy="20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CSE424: Pattern Recognition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Pattern Recognition Approach for Bangla Question Answering System</a:t>
            </a:r>
            <a:br>
              <a:rPr lang="en" sz="2200"/>
            </a:br>
            <a:r>
              <a:rPr lang="en" sz="2200"/>
              <a:t>GROUP - 06</a:t>
            </a:r>
            <a:endParaRPr b="0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8" name="Google Shape;188;p24"/>
          <p:cNvSpPr txBox="1"/>
          <p:nvPr/>
        </p:nvSpPr>
        <p:spPr>
          <a:xfrm>
            <a:off x="5851625" y="2662475"/>
            <a:ext cx="40887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 :  Mehnaz Ara Fazal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RA:  Sabbir Hossain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C1917"/>
              </a:solidFill>
              <a:highlight>
                <a:srgbClr val="FFFFFF"/>
              </a:highlight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675275" y="2194975"/>
            <a:ext cx="4933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Presented by 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1: Rubayet Mahjabin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- 20101011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2: Humayra Musarrat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- 20101089</a:t>
            </a:r>
            <a:b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</a:b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3: Mubtasim Fuad Mozumder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- 20101463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Member 4:</a:t>
            </a: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Jamilatun Subarna 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              ID - </a:t>
            </a:r>
            <a:r>
              <a:rPr b="1" lang="en" sz="17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21101069</a:t>
            </a:r>
            <a:endParaRPr b="1" sz="170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Background</a:t>
            </a:r>
            <a:endParaRPr/>
          </a:p>
        </p:txBody>
      </p:sp>
      <p:sp>
        <p:nvSpPr>
          <p:cNvPr id="196" name="Google Shape;196;p25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3" name="Google Shape;203;p26"/>
          <p:cNvSpPr txBox="1"/>
          <p:nvPr/>
        </p:nvSpPr>
        <p:spPr>
          <a:xfrm>
            <a:off x="603350" y="699825"/>
            <a:ext cx="81864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Introduction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Natural Language Processing (NLP) and its significance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Focus on Bangla question answering as a growing field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Background and Motivation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Unique challenges in Bangla question answering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Complexities of the Bangla language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Growing demand for robust solutions in digital communication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Objective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Utilizing pattern recognition for understanding Bangla questions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Analyzing patterns in questions and paragraphs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Addressing linguistic difficulties with effective pattern recognition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727975" y="2816550"/>
            <a:ext cx="76428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Proposed Solution</a:t>
            </a:r>
            <a:endParaRPr/>
          </a:p>
        </p:txBody>
      </p:sp>
      <p:sp>
        <p:nvSpPr>
          <p:cNvPr id="210" name="Google Shape;210;p27"/>
          <p:cNvSpPr txBox="1"/>
          <p:nvPr>
            <p:ph idx="2" type="title"/>
          </p:nvPr>
        </p:nvSpPr>
        <p:spPr>
          <a:xfrm>
            <a:off x="3966000" y="1418863"/>
            <a:ext cx="1212000" cy="12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675275" y="579350"/>
            <a:ext cx="7887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7" name="Google Shape;217;p28"/>
          <p:cNvSpPr txBox="1"/>
          <p:nvPr/>
        </p:nvSpPr>
        <p:spPr>
          <a:xfrm>
            <a:off x="603350" y="699825"/>
            <a:ext cx="8186400" cy="4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Statement of the Problem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Challenges in identifying patterns and objectives in Bangla questions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Spelling errors, polysemy, and nested named entities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Lack of large labeled Bangla QA datasets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Current Advances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Overview of transformer-based neural models (BERT, GPT-3)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Unparalleled multilingual pattern recognition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Self-attention architecture for modeling dependencies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rPr b="1" lang="en" sz="1700">
                <a:solidFill>
                  <a:srgbClr val="1155CC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Proposed Solution</a:t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Leveraging transformer-based models for Bangla Q&amp;A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Enhancing pattern recognition and contextual understanding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5D73"/>
              </a:buClr>
              <a:buSzPts val="1700"/>
              <a:buFont typeface="Hammersmith One"/>
              <a:buChar char="●"/>
            </a:pPr>
            <a:r>
              <a:rPr lang="en" sz="1700">
                <a:solidFill>
                  <a:srgbClr val="445D7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Potential advancements through model improvement</a:t>
            </a:r>
            <a:endParaRPr sz="1700">
              <a:solidFill>
                <a:srgbClr val="445D7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Hammersmith One"/>
              <a:buNone/>
            </a:pPr>
            <a:r>
              <a:t/>
            </a:r>
            <a:endParaRPr b="1" sz="1700">
              <a:solidFill>
                <a:srgbClr val="1155CC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D85C6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ection by Leptospira Breakthrough by Slidesgo">
  <a:themeElements>
    <a:clrScheme name="Simple Light">
      <a:dk1>
        <a:srgbClr val="022A50"/>
      </a:dk1>
      <a:lt1>
        <a:srgbClr val="EBF4FF"/>
      </a:lt1>
      <a:dk2>
        <a:srgbClr val="B3C4DF"/>
      </a:dk2>
      <a:lt2>
        <a:srgbClr val="9FC5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22A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