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11951add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11951ad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0d8fa8f3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0d8fa8f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0d8fa8f30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0d8fa8f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0d8fa8f3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0d8fa8f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78125" y="7286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CSE431: Natural Language Processing </a:t>
            </a:r>
            <a:endParaRPr sz="3700"/>
          </a:p>
        </p:txBody>
      </p:sp>
      <p:sp>
        <p:nvSpPr>
          <p:cNvPr id="68" name="Google Shape;68;p13"/>
          <p:cNvSpPr txBox="1"/>
          <p:nvPr/>
        </p:nvSpPr>
        <p:spPr>
          <a:xfrm>
            <a:off x="508150" y="1772350"/>
            <a:ext cx="8031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Roboto"/>
                <a:ea typeface="Roboto"/>
                <a:cs typeface="Roboto"/>
                <a:sym typeface="Roboto"/>
              </a:rPr>
              <a:t>Visual Dialog</a:t>
            </a:r>
            <a:endParaRPr b="1" sz="2500">
              <a:solidFill>
                <a:schemeClr val="lt1"/>
              </a:solidFill>
              <a:latin typeface="Roboto"/>
              <a:ea typeface="Roboto"/>
              <a:cs typeface="Roboto"/>
              <a:sym typeface="Roboto"/>
            </a:endParaRPr>
          </a:p>
        </p:txBody>
      </p:sp>
      <p:sp>
        <p:nvSpPr>
          <p:cNvPr id="69" name="Google Shape;69;p13"/>
          <p:cNvSpPr txBox="1"/>
          <p:nvPr/>
        </p:nvSpPr>
        <p:spPr>
          <a:xfrm>
            <a:off x="656875" y="2503575"/>
            <a:ext cx="7770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Authors: </a:t>
            </a:r>
            <a:r>
              <a:rPr lang="en" sz="1600">
                <a:solidFill>
                  <a:schemeClr val="lt1"/>
                </a:solidFill>
                <a:latin typeface="Roboto"/>
                <a:ea typeface="Roboto"/>
                <a:cs typeface="Roboto"/>
                <a:sym typeface="Roboto"/>
              </a:rPr>
              <a:t>Abhishek Das , Satwik Kottur , Khushi Gupta, Avi Singh, Deshraj Yadav, José M.F. Moura, Devi Parikh, Dhruv Batra </a:t>
            </a:r>
            <a:endParaRPr sz="1600">
              <a:solidFill>
                <a:schemeClr val="lt1"/>
              </a:solidFill>
              <a:latin typeface="Roboto"/>
              <a:ea typeface="Roboto"/>
              <a:cs typeface="Roboto"/>
              <a:sym typeface="Roboto"/>
            </a:endParaRPr>
          </a:p>
        </p:txBody>
      </p:sp>
      <p:sp>
        <p:nvSpPr>
          <p:cNvPr id="70" name="Google Shape;70;p13"/>
          <p:cNvSpPr txBox="1"/>
          <p:nvPr/>
        </p:nvSpPr>
        <p:spPr>
          <a:xfrm>
            <a:off x="768425" y="3346375"/>
            <a:ext cx="74364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Submitted by Group 19</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Rubayet Mahjabin (ID:20101011)</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Nishat Zerin (ID: 20101136)</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Sameer Sadman Chowdhury (ID: 21101105)</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970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t>
            </a:r>
            <a:r>
              <a:rPr lang="en" sz="5000"/>
              <a:t>ntroduction</a:t>
            </a:r>
            <a:endParaRPr sz="5000"/>
          </a:p>
        </p:txBody>
      </p:sp>
      <p:sp>
        <p:nvSpPr>
          <p:cNvPr id="76" name="Google Shape;76;p14"/>
          <p:cNvSpPr txBox="1"/>
          <p:nvPr>
            <p:ph idx="1" type="subTitle"/>
          </p:nvPr>
        </p:nvSpPr>
        <p:spPr>
          <a:xfrm>
            <a:off x="390525" y="1398900"/>
            <a:ext cx="8222100" cy="282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What is Visual Dialog?</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n" sz="2800"/>
              <a:t>What the paper quantifies?</a:t>
            </a:r>
            <a:endParaRPr sz="28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nvSpPr>
        <p:spPr>
          <a:xfrm>
            <a:off x="749750" y="458575"/>
            <a:ext cx="7895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Roboto"/>
                <a:ea typeface="Roboto"/>
                <a:cs typeface="Roboto"/>
                <a:sym typeface="Roboto"/>
              </a:rPr>
              <a:t>Abstract</a:t>
            </a:r>
            <a:endParaRPr b="1" sz="2300">
              <a:solidFill>
                <a:schemeClr val="lt1"/>
              </a:solidFill>
              <a:latin typeface="Roboto"/>
              <a:ea typeface="Roboto"/>
              <a:cs typeface="Roboto"/>
              <a:sym typeface="Roboto"/>
            </a:endParaRPr>
          </a:p>
        </p:txBody>
      </p:sp>
      <p:sp>
        <p:nvSpPr>
          <p:cNvPr id="82" name="Google Shape;82;p15"/>
          <p:cNvSpPr txBox="1"/>
          <p:nvPr/>
        </p:nvSpPr>
        <p:spPr>
          <a:xfrm>
            <a:off x="917150" y="1142100"/>
            <a:ext cx="7560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What the paper proposed?</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What they developed?</a:t>
            </a:r>
            <a:endParaRPr sz="1800">
              <a:solidFill>
                <a:schemeClr val="lt1"/>
              </a:solidFill>
              <a:latin typeface="Roboto"/>
              <a:ea typeface="Roboto"/>
              <a:cs typeface="Roboto"/>
              <a:sym typeface="Roboto"/>
            </a:endParaRPr>
          </a:p>
        </p:txBody>
      </p:sp>
      <p:sp>
        <p:nvSpPr>
          <p:cNvPr id="83" name="Google Shape;83;p15"/>
          <p:cNvSpPr txBox="1"/>
          <p:nvPr/>
        </p:nvSpPr>
        <p:spPr>
          <a:xfrm>
            <a:off x="917150" y="1530800"/>
            <a:ext cx="7560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a:solidFill>
                <a:schemeClr val="lt1"/>
              </a:solidFill>
              <a:latin typeface="Roboto"/>
              <a:ea typeface="Roboto"/>
              <a:cs typeface="Roboto"/>
              <a:sym typeface="Roboto"/>
            </a:endParaRPr>
          </a:p>
          <a:p>
            <a:pPr indent="0" lvl="0" marL="0" rtl="0" algn="ctr">
              <a:spcBef>
                <a:spcPts val="0"/>
              </a:spcBef>
              <a:spcAft>
                <a:spcPts val="0"/>
              </a:spcAft>
              <a:buNone/>
            </a:pPr>
            <a:r>
              <a:t/>
            </a:r>
            <a:endParaRPr b="1" sz="1600">
              <a:solidFill>
                <a:schemeClr val="lt1"/>
              </a:solidFill>
              <a:latin typeface="Roboto"/>
              <a:ea typeface="Roboto"/>
              <a:cs typeface="Roboto"/>
              <a:sym typeface="Roboto"/>
            </a:endParaRPr>
          </a:p>
          <a:p>
            <a:pPr indent="0" lvl="0" marL="0" rtl="0" algn="ctr">
              <a:spcBef>
                <a:spcPts val="0"/>
              </a:spcBef>
              <a:spcAft>
                <a:spcPts val="0"/>
              </a:spcAft>
              <a:buNone/>
            </a:pPr>
            <a:r>
              <a:rPr b="1" lang="en" sz="1600">
                <a:solidFill>
                  <a:schemeClr val="lt1"/>
                </a:solidFill>
                <a:latin typeface="Roboto"/>
                <a:ea typeface="Roboto"/>
                <a:cs typeface="Roboto"/>
                <a:sym typeface="Roboto"/>
              </a:rPr>
              <a:t>Related Papers</a:t>
            </a:r>
            <a:endParaRPr b="1" sz="1600">
              <a:solidFill>
                <a:schemeClr val="lt1"/>
              </a:solidFill>
              <a:latin typeface="Roboto"/>
              <a:ea typeface="Roboto"/>
              <a:cs typeface="Roboto"/>
              <a:sym typeface="Roboto"/>
            </a:endParaRPr>
          </a:p>
        </p:txBody>
      </p:sp>
      <p:sp>
        <p:nvSpPr>
          <p:cNvPr id="84" name="Google Shape;84;p15"/>
          <p:cNvSpPr txBox="1"/>
          <p:nvPr/>
        </p:nvSpPr>
        <p:spPr>
          <a:xfrm>
            <a:off x="851200" y="2454200"/>
            <a:ext cx="78951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Paper:  </a:t>
            </a:r>
            <a:r>
              <a:rPr lang="en" sz="1500">
                <a:solidFill>
                  <a:schemeClr val="lt1"/>
                </a:solidFill>
                <a:latin typeface="Roboto"/>
                <a:ea typeface="Roboto"/>
                <a:cs typeface="Roboto"/>
                <a:sym typeface="Roboto"/>
              </a:rPr>
              <a:t>Visual Dialogue without Vision or Dialogue</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Author Names: </a:t>
            </a:r>
            <a:r>
              <a:rPr lang="en" sz="1500">
                <a:solidFill>
                  <a:schemeClr val="lt1"/>
                </a:solidFill>
                <a:latin typeface="Roboto"/>
                <a:ea typeface="Roboto"/>
                <a:cs typeface="Roboto"/>
                <a:sym typeface="Roboto"/>
              </a:rPr>
              <a:t>Daniela Massiceti Puneet K. Dokania  N. Siddharth Philip H.S. Torr</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Purpose: </a:t>
            </a:r>
            <a:r>
              <a:rPr lang="en">
                <a:solidFill>
                  <a:schemeClr val="lt1"/>
                </a:solidFill>
                <a:latin typeface="Roboto"/>
                <a:ea typeface="Roboto"/>
                <a:cs typeface="Roboto"/>
                <a:sym typeface="Roboto"/>
              </a:rPr>
              <a:t>Eliminate </a:t>
            </a:r>
            <a:r>
              <a:rPr lang="en">
                <a:solidFill>
                  <a:schemeClr val="lt1"/>
                </a:solidFill>
                <a:latin typeface="Roboto"/>
                <a:ea typeface="Roboto"/>
                <a:cs typeface="Roboto"/>
                <a:sym typeface="Roboto"/>
              </a:rPr>
              <a:t>the</a:t>
            </a:r>
            <a:r>
              <a:rPr lang="en">
                <a:solidFill>
                  <a:schemeClr val="lt1"/>
                </a:solidFill>
                <a:latin typeface="Roboto"/>
                <a:ea typeface="Roboto"/>
                <a:cs typeface="Roboto"/>
                <a:sym typeface="Roboto"/>
              </a:rPr>
              <a:t> shortcomings</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Result: </a:t>
            </a:r>
            <a:r>
              <a:rPr lang="en">
                <a:solidFill>
                  <a:schemeClr val="lt1"/>
                </a:solidFill>
                <a:latin typeface="Roboto"/>
                <a:ea typeface="Roboto"/>
                <a:cs typeface="Roboto"/>
                <a:sym typeface="Roboto"/>
              </a:rPr>
              <a:t>The results are indicative of issues in current approaches to Visual Dialogue and conduct analyses to highlight implicit dataset biases and effects of over-constrained evaluation metrics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Paper: </a:t>
            </a:r>
            <a:r>
              <a:rPr lang="en">
                <a:solidFill>
                  <a:schemeClr val="lt1"/>
                </a:solidFill>
                <a:latin typeface="Roboto"/>
                <a:ea typeface="Roboto"/>
                <a:cs typeface="Roboto"/>
                <a:sym typeface="Roboto"/>
              </a:rPr>
              <a:t>History for Visual Dialog: Do we really need it?</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Author Names:</a:t>
            </a:r>
            <a:r>
              <a:rPr lang="en">
                <a:solidFill>
                  <a:schemeClr val="lt1"/>
                </a:solidFill>
                <a:latin typeface="Roboto"/>
                <a:ea typeface="Roboto"/>
                <a:cs typeface="Roboto"/>
                <a:sym typeface="Roboto"/>
              </a:rPr>
              <a:t> </a:t>
            </a:r>
            <a:r>
              <a:rPr lang="en" sz="1200">
                <a:solidFill>
                  <a:schemeClr val="lt1"/>
                </a:solidFill>
              </a:rPr>
              <a:t>Shubham Agarwal , Trung Bui , Joon-Young Lee , Ioannis Konstas and Verena Rieser</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Purpose:</a:t>
            </a:r>
            <a:r>
              <a:rPr lang="en">
                <a:solidFill>
                  <a:schemeClr val="lt1"/>
                </a:solidFill>
                <a:latin typeface="Roboto"/>
                <a:ea typeface="Roboto"/>
                <a:cs typeface="Roboto"/>
                <a:sym typeface="Roboto"/>
              </a:rPr>
              <a:t> Exposed the shortcomings and also showed co - attention models</a:t>
            </a:r>
            <a:endParaRPr>
              <a:solidFill>
                <a:schemeClr val="lt1"/>
              </a:solidFill>
            </a:endParaRPr>
          </a:p>
          <a:p>
            <a:pPr indent="0" lvl="0" marL="0" rtl="0" algn="l">
              <a:spcBef>
                <a:spcPts val="0"/>
              </a:spcBef>
              <a:spcAft>
                <a:spcPts val="0"/>
              </a:spcAft>
              <a:buNone/>
            </a:pPr>
            <a:r>
              <a:rPr b="1" lang="en">
                <a:solidFill>
                  <a:schemeClr val="lt1"/>
                </a:solidFill>
                <a:latin typeface="Roboto"/>
                <a:ea typeface="Roboto"/>
                <a:cs typeface="Roboto"/>
                <a:sym typeface="Roboto"/>
              </a:rPr>
              <a:t>Result: </a:t>
            </a:r>
            <a:r>
              <a:rPr lang="en" sz="1300">
                <a:solidFill>
                  <a:schemeClr val="lt1"/>
                </a:solidFill>
                <a:latin typeface="Roboto"/>
                <a:ea typeface="Roboto"/>
                <a:cs typeface="Roboto"/>
                <a:sym typeface="Roboto"/>
              </a:rPr>
              <a:t>Provide a benchmark of 63% NDCG.</a:t>
            </a:r>
            <a:endParaRPr sz="13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Dataset and Preprocessing </a:t>
            </a:r>
            <a:endParaRPr b="1"/>
          </a:p>
        </p:txBody>
      </p:sp>
      <p:sp>
        <p:nvSpPr>
          <p:cNvPr id="90" name="Google Shape;90;p16"/>
          <p:cNvSpPr txBox="1"/>
          <p:nvPr>
            <p:ph idx="1" type="body"/>
          </p:nvPr>
        </p:nvSpPr>
        <p:spPr>
          <a:xfrm>
            <a:off x="471900" y="2404450"/>
            <a:ext cx="8222100" cy="17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123K images from COCO-train/val</a:t>
            </a:r>
            <a:endParaRPr/>
          </a:p>
          <a:p>
            <a:pPr indent="-342900" lvl="0" marL="457200" rtl="0" algn="l">
              <a:spcBef>
                <a:spcPts val="0"/>
              </a:spcBef>
              <a:spcAft>
                <a:spcPts val="0"/>
              </a:spcAft>
              <a:buSzPts val="1800"/>
              <a:buChar char="●"/>
            </a:pPr>
            <a:r>
              <a:rPr lang="en"/>
              <a:t>80K split for training, 3K for validation and 40K for testing</a:t>
            </a:r>
            <a:endParaRPr/>
          </a:p>
          <a:p>
            <a:pPr indent="-342900" lvl="0" marL="457200" rtl="0" algn="l">
              <a:spcBef>
                <a:spcPts val="0"/>
              </a:spcBef>
              <a:spcAft>
                <a:spcPts val="0"/>
              </a:spcAft>
              <a:buSzPts val="1800"/>
              <a:buChar char="●"/>
            </a:pPr>
            <a:r>
              <a:rPr lang="en"/>
              <a:t>Using the Visual Dialog Dataset (VisDial)  </a:t>
            </a:r>
            <a:endParaRPr/>
          </a:p>
          <a:p>
            <a:pPr indent="-342900" lvl="0" marL="457200" rtl="0" algn="l">
              <a:spcBef>
                <a:spcPts val="0"/>
              </a:spcBef>
              <a:spcAft>
                <a:spcPts val="0"/>
              </a:spcAft>
              <a:buSzPts val="1800"/>
              <a:buChar char="●"/>
            </a:pPr>
            <a:r>
              <a:rPr lang="en"/>
              <a:t>For good data they used live chat interface </a:t>
            </a:r>
            <a:endParaRPr/>
          </a:p>
          <a:p>
            <a:pPr indent="-342900" lvl="0" marL="457200" rtl="0" algn="l">
              <a:spcBef>
                <a:spcPts val="0"/>
              </a:spcBef>
              <a:spcAft>
                <a:spcPts val="0"/>
              </a:spcAft>
              <a:buSzPts val="1800"/>
              <a:buChar char="●"/>
            </a:pPr>
            <a:r>
              <a:rPr lang="en"/>
              <a:t>Building 2 person chat on AMT</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Live Chat Interface</a:t>
            </a:r>
            <a:endParaRPr/>
          </a:p>
        </p:txBody>
      </p:sp>
      <p:sp>
        <p:nvSpPr>
          <p:cNvPr id="96" name="Google Shape;96;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2 workers were paired on AMT to chat with each other in real time. </a:t>
            </a:r>
            <a:endParaRPr/>
          </a:p>
          <a:p>
            <a:pPr indent="0" lvl="0" marL="0" rtl="0" algn="l">
              <a:spcBef>
                <a:spcPts val="1600"/>
              </a:spcBef>
              <a:spcAft>
                <a:spcPts val="0"/>
              </a:spcAft>
              <a:buNone/>
            </a:pPr>
            <a:r>
              <a:rPr lang="en"/>
              <a:t>Each worker was assigned a specific role. One worker (Questioner) can only see a single line of text describing an image which remains hidden to the worker. Their job is to ask questions to imagine the scene better. The other worker, who has access to the image, answers the questions </a:t>
            </a:r>
            <a:r>
              <a:rPr lang="en"/>
              <a:t>accordingly.</a:t>
            </a:r>
            <a:endParaRPr/>
          </a:p>
          <a:p>
            <a:pPr indent="0" lvl="0" marL="0" rtl="0" algn="l">
              <a:spcBef>
                <a:spcPts val="1600"/>
              </a:spcBef>
              <a:spcAft>
                <a:spcPts val="1600"/>
              </a:spcAft>
              <a:buNone/>
            </a:pPr>
            <a:r>
              <a:rPr lang="en"/>
              <a:t>The workers are allowed to end the conversation after 20 messages (10 pairs of questions and answers)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2 person chat on AMT</a:t>
            </a:r>
            <a:endParaRPr/>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AMT is not designed for multi-user Human Intelligence Tasks (HIT), hosting a live 2 person chat required the development of certain tools because Amazon didn’t have the appropriate ones for the task. </a:t>
            </a:r>
            <a:endParaRPr/>
          </a:p>
          <a:p>
            <a:pPr indent="0" lvl="0" marL="0" rtl="0" algn="l">
              <a:spcBef>
                <a:spcPts val="1600"/>
              </a:spcBef>
              <a:spcAft>
                <a:spcPts val="1600"/>
              </a:spcAft>
              <a:buNone/>
            </a:pPr>
            <a:r>
              <a:rPr lang="en"/>
              <a:t>The authors developed their own backend messaging and data storage infrastructure using Redis messaging queues and Node.js.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Distinction</a:t>
            </a:r>
            <a:endParaRPr/>
          </a:p>
        </p:txBody>
      </p:sp>
      <p:sp>
        <p:nvSpPr>
          <p:cNvPr id="108" name="Google Shape;108;p19"/>
          <p:cNvSpPr txBox="1"/>
          <p:nvPr>
            <p:ph idx="1" type="body"/>
          </p:nvPr>
        </p:nvSpPr>
        <p:spPr>
          <a:xfrm>
            <a:off x="471900" y="1919075"/>
            <a:ext cx="3506700" cy="27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700"/>
              <a:t>Neural Visual Dialog Models</a:t>
            </a:r>
            <a:endParaRPr b="1" sz="1700"/>
          </a:p>
          <a:p>
            <a:pPr indent="0" lvl="0" marL="0" rtl="0" algn="l">
              <a:spcBef>
                <a:spcPts val="1600"/>
              </a:spcBef>
              <a:spcAft>
                <a:spcPts val="0"/>
              </a:spcAft>
              <a:buNone/>
            </a:pPr>
            <a:r>
              <a:rPr b="1" lang="en" sz="1500"/>
              <a:t>2 decoders used: </a:t>
            </a:r>
            <a:endParaRPr sz="1500"/>
          </a:p>
          <a:p>
            <a:pPr indent="0" lvl="0" marL="0" rtl="0" algn="l">
              <a:spcBef>
                <a:spcPts val="1600"/>
              </a:spcBef>
              <a:spcAft>
                <a:spcPts val="0"/>
              </a:spcAft>
              <a:buNone/>
            </a:pPr>
            <a:r>
              <a:rPr lang="en" sz="1500"/>
              <a:t>Generative Long Short Term Memory decoder </a:t>
            </a:r>
            <a:endParaRPr sz="1500"/>
          </a:p>
          <a:p>
            <a:pPr indent="0" lvl="0" marL="0" rtl="0" algn="l">
              <a:spcBef>
                <a:spcPts val="1600"/>
              </a:spcBef>
              <a:spcAft>
                <a:spcPts val="1600"/>
              </a:spcAft>
              <a:buNone/>
            </a:pPr>
            <a:r>
              <a:rPr lang="en" sz="1500"/>
              <a:t>Discriminative softmax decoder</a:t>
            </a:r>
            <a:endParaRPr sz="1500"/>
          </a:p>
        </p:txBody>
      </p:sp>
      <p:sp>
        <p:nvSpPr>
          <p:cNvPr id="109" name="Google Shape;109;p19"/>
          <p:cNvSpPr txBox="1"/>
          <p:nvPr/>
        </p:nvSpPr>
        <p:spPr>
          <a:xfrm>
            <a:off x="4957625" y="2571750"/>
            <a:ext cx="3396000" cy="156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2"/>
                </a:solidFill>
                <a:latin typeface="Roboto"/>
                <a:ea typeface="Roboto"/>
                <a:cs typeface="Roboto"/>
                <a:sym typeface="Roboto"/>
              </a:rPr>
              <a:t>3 encoders used: </a:t>
            </a:r>
            <a:r>
              <a:rPr lang="en" sz="1500">
                <a:solidFill>
                  <a:schemeClr val="lt2"/>
                </a:solidFill>
                <a:latin typeface="Roboto"/>
                <a:ea typeface="Roboto"/>
                <a:cs typeface="Roboto"/>
                <a:sym typeface="Roboto"/>
              </a:rPr>
              <a:t>Late Fusion Encoder</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Hierarchical Recurrent Encoder</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Memory Network Encoder</a:t>
            </a:r>
            <a:endParaRPr sz="15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213675" y="474275"/>
            <a:ext cx="2808000" cy="39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Result Analysis</a:t>
            </a:r>
            <a:endParaRPr b="1" sz="2200"/>
          </a:p>
          <a:p>
            <a:pPr indent="0" lvl="0" marL="0" rtl="0" algn="l">
              <a:spcBef>
                <a:spcPts val="1600"/>
              </a:spcBef>
              <a:spcAft>
                <a:spcPts val="0"/>
              </a:spcAft>
              <a:buNone/>
            </a:pPr>
            <a:r>
              <a:rPr b="1" lang="en" sz="1800"/>
              <a:t>The two best models:</a:t>
            </a:r>
            <a:endParaRPr b="1" sz="1800"/>
          </a:p>
          <a:p>
            <a:pPr indent="0" lvl="0" marL="0" rtl="0" algn="l">
              <a:spcBef>
                <a:spcPts val="1600"/>
              </a:spcBef>
              <a:spcAft>
                <a:spcPts val="0"/>
              </a:spcAft>
              <a:buNone/>
            </a:pPr>
            <a:r>
              <a:rPr lang="en" sz="1450">
                <a:highlight>
                  <a:schemeClr val="dk1"/>
                </a:highlight>
              </a:rPr>
              <a:t>MN-QIH-G -&gt; 0.526 mean       reciprocal rank, </a:t>
            </a:r>
            <a:endParaRPr sz="1450">
              <a:highlight>
                <a:schemeClr val="dk1"/>
              </a:highlight>
            </a:endParaRPr>
          </a:p>
          <a:p>
            <a:pPr indent="0" lvl="0" marL="0" rtl="0" algn="ctr">
              <a:spcBef>
                <a:spcPts val="1600"/>
              </a:spcBef>
              <a:spcAft>
                <a:spcPts val="0"/>
              </a:spcAft>
              <a:buNone/>
            </a:pPr>
            <a:r>
              <a:rPr lang="en" sz="2050">
                <a:highlight>
                  <a:schemeClr val="dk1"/>
                </a:highlight>
              </a:rPr>
              <a:t>&amp;</a:t>
            </a:r>
            <a:endParaRPr sz="2050">
              <a:highlight>
                <a:schemeClr val="dk1"/>
              </a:highlight>
            </a:endParaRPr>
          </a:p>
          <a:p>
            <a:pPr indent="0" lvl="0" marL="0" rtl="0" algn="l">
              <a:spcBef>
                <a:spcPts val="1600"/>
              </a:spcBef>
              <a:spcAft>
                <a:spcPts val="1600"/>
              </a:spcAft>
              <a:buNone/>
            </a:pPr>
            <a:r>
              <a:rPr lang="en" sz="1450">
                <a:highlight>
                  <a:schemeClr val="dk1"/>
                </a:highlight>
              </a:rPr>
              <a:t>MN-QIH-D -&gt; 0.597 mean reciprocal rank</a:t>
            </a:r>
            <a:endParaRPr b="1" sz="2100">
              <a:highlight>
                <a:schemeClr val="dk1"/>
              </a:highlight>
            </a:endParaRPr>
          </a:p>
        </p:txBody>
      </p:sp>
      <p:sp>
        <p:nvSpPr>
          <p:cNvPr id="115" name="Google Shape;115;p20"/>
          <p:cNvSpPr txBox="1"/>
          <p:nvPr/>
        </p:nvSpPr>
        <p:spPr>
          <a:xfrm>
            <a:off x="3643825" y="235475"/>
            <a:ext cx="52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4116025" y="366675"/>
            <a:ext cx="4125976" cy="4429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2" name="Google Shape;122;p21"/>
          <p:cNvSpPr txBox="1"/>
          <p:nvPr/>
        </p:nvSpPr>
        <p:spPr>
          <a:xfrm>
            <a:off x="543900" y="2181350"/>
            <a:ext cx="8056200" cy="17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050505"/>
                </a:solidFill>
                <a:highlight>
                  <a:schemeClr val="accent4"/>
                </a:highlight>
                <a:latin typeface="Roboto"/>
                <a:ea typeface="Roboto"/>
                <a:cs typeface="Roboto"/>
                <a:sym typeface="Roboto"/>
              </a:rPr>
              <a:t>MN-QIH-D is the best model</a:t>
            </a:r>
            <a:endParaRPr sz="2500">
              <a:solidFill>
                <a:srgbClr val="050505"/>
              </a:solidFill>
              <a:highlight>
                <a:schemeClr val="accent4"/>
              </a:highlight>
              <a:latin typeface="Roboto"/>
              <a:ea typeface="Roboto"/>
              <a:cs typeface="Roboto"/>
              <a:sym typeface="Roboto"/>
            </a:endParaRPr>
          </a:p>
          <a:p>
            <a:pPr indent="0" lvl="0" marL="0" rtl="0" algn="l">
              <a:lnSpc>
                <a:spcPct val="115000"/>
              </a:lnSpc>
              <a:spcBef>
                <a:spcPts val="1600"/>
              </a:spcBef>
              <a:spcAft>
                <a:spcPts val="0"/>
              </a:spcAft>
              <a:buNone/>
            </a:pPr>
            <a:r>
              <a:rPr lang="en" sz="2500">
                <a:solidFill>
                  <a:srgbClr val="050505"/>
                </a:solidFill>
                <a:highlight>
                  <a:schemeClr val="accent4"/>
                </a:highlight>
                <a:latin typeface="Roboto"/>
                <a:ea typeface="Roboto"/>
                <a:cs typeface="Roboto"/>
                <a:sym typeface="Roboto"/>
              </a:rPr>
              <a:t>Try this experiment with a bigger dataset and more question answer sessions</a:t>
            </a:r>
            <a:endParaRPr sz="2500">
              <a:solidFill>
                <a:srgbClr val="050505"/>
              </a:solidFill>
              <a:highlight>
                <a:schemeClr val="accent4"/>
              </a:highlight>
              <a:latin typeface="Roboto"/>
              <a:ea typeface="Roboto"/>
              <a:cs typeface="Roboto"/>
              <a:sym typeface="Roboto"/>
            </a:endParaRPr>
          </a:p>
          <a:p>
            <a:pPr indent="0" lvl="0" marL="0" rtl="0" algn="l">
              <a:lnSpc>
                <a:spcPct val="115000"/>
              </a:lnSpc>
              <a:spcBef>
                <a:spcPts val="1600"/>
              </a:spcBef>
              <a:spcAft>
                <a:spcPts val="1600"/>
              </a:spcAft>
              <a:buNone/>
            </a:pPr>
            <a:r>
              <a:t/>
            </a:r>
            <a:endParaRPr sz="2500">
              <a:solidFill>
                <a:srgbClr val="050505"/>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