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8"/>
  </p:notesMasterIdLst>
  <p:sldIdLst>
    <p:sldId id="256" r:id="rId2"/>
    <p:sldId id="283" r:id="rId3"/>
    <p:sldId id="263" r:id="rId4"/>
    <p:sldId id="262" r:id="rId5"/>
    <p:sldId id="277" r:id="rId6"/>
    <p:sldId id="259" r:id="rId7"/>
    <p:sldId id="278" r:id="rId8"/>
    <p:sldId id="285" r:id="rId9"/>
    <p:sldId id="286" r:id="rId10"/>
    <p:sldId id="281" r:id="rId11"/>
    <p:sldId id="282" r:id="rId12"/>
    <p:sldId id="287" r:id="rId13"/>
    <p:sldId id="274" r:id="rId14"/>
    <p:sldId id="275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8C264-1C60-481C-8779-61D0066E09B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BD12A8-D1B4-45EE-AF18-65BB27489125}">
      <dgm:prSet/>
      <dgm:spPr/>
      <dgm:t>
        <a:bodyPr/>
        <a:lstStyle/>
        <a:p>
          <a:r>
            <a:rPr lang="de-DE"/>
            <a:t>Power consumption can be reduced by:</a:t>
          </a:r>
          <a:endParaRPr lang="en-US"/>
        </a:p>
      </dgm:t>
    </dgm:pt>
    <dgm:pt modelId="{7D5FBB41-703F-4A87-A4CF-6F4864BCB8C1}" type="parTrans" cxnId="{70DA9369-AA7A-46CB-BE51-F6EEEA7D7DF5}">
      <dgm:prSet/>
      <dgm:spPr/>
      <dgm:t>
        <a:bodyPr/>
        <a:lstStyle/>
        <a:p>
          <a:endParaRPr lang="en-US"/>
        </a:p>
      </dgm:t>
    </dgm:pt>
    <dgm:pt modelId="{783B0AEC-6CD1-4596-8337-8A067E23FCBE}" type="sibTrans" cxnId="{70DA9369-AA7A-46CB-BE51-F6EEEA7D7DF5}">
      <dgm:prSet/>
      <dgm:spPr/>
      <dgm:t>
        <a:bodyPr/>
        <a:lstStyle/>
        <a:p>
          <a:endParaRPr lang="en-US"/>
        </a:p>
      </dgm:t>
    </dgm:pt>
    <dgm:pt modelId="{36800D4C-EB3B-42A6-AA55-2D49B464D905}">
      <dgm:prSet/>
      <dgm:spPr/>
      <dgm:t>
        <a:bodyPr/>
        <a:lstStyle/>
        <a:p>
          <a:r>
            <a:rPr lang="de-DE"/>
            <a:t>Reducing chip and package capacitance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Expensive. </a:t>
          </a:r>
          <a:endParaRPr lang="en-US"/>
        </a:p>
      </dgm:t>
    </dgm:pt>
    <dgm:pt modelId="{9A8F4223-D44A-4111-B742-240CEE0A8CD5}" type="parTrans" cxnId="{348DFC91-0811-4E84-80B6-E0542CC83433}">
      <dgm:prSet/>
      <dgm:spPr/>
      <dgm:t>
        <a:bodyPr/>
        <a:lstStyle/>
        <a:p>
          <a:endParaRPr lang="en-US"/>
        </a:p>
      </dgm:t>
    </dgm:pt>
    <dgm:pt modelId="{421260E6-40B6-4FA0-B55F-2118E7E4804C}" type="sibTrans" cxnId="{348DFC91-0811-4E84-80B6-E0542CC83433}">
      <dgm:prSet/>
      <dgm:spPr/>
      <dgm:t>
        <a:bodyPr/>
        <a:lstStyle/>
        <a:p>
          <a:endParaRPr lang="en-US"/>
        </a:p>
      </dgm:t>
    </dgm:pt>
    <dgm:pt modelId="{D9C9452D-103F-41A3-863E-F24EA9EC8E88}">
      <dgm:prSet/>
      <dgm:spPr/>
      <dgm:t>
        <a:bodyPr/>
        <a:lstStyle/>
        <a:p>
          <a:r>
            <a:rPr lang="de-DE" dirty="0"/>
            <a:t>Scaling the supply voltage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Need extra circuits.</a:t>
          </a:r>
          <a:endParaRPr lang="en-US" dirty="0"/>
        </a:p>
      </dgm:t>
    </dgm:pt>
    <dgm:pt modelId="{5D6A9FAF-C5FE-454E-8FE4-0D7B84367183}" type="parTrans" cxnId="{592B04CA-2450-48D4-A00F-E5ADD10A40A2}">
      <dgm:prSet/>
      <dgm:spPr/>
      <dgm:t>
        <a:bodyPr/>
        <a:lstStyle/>
        <a:p>
          <a:endParaRPr lang="en-US"/>
        </a:p>
      </dgm:t>
    </dgm:pt>
    <dgm:pt modelId="{0A3B737E-C7AE-4F15-B1D3-2E9EAD9ED871}" type="sibTrans" cxnId="{592B04CA-2450-48D4-A00F-E5ADD10A40A2}">
      <dgm:prSet/>
      <dgm:spPr/>
      <dgm:t>
        <a:bodyPr/>
        <a:lstStyle/>
        <a:p>
          <a:endParaRPr lang="en-US"/>
        </a:p>
      </dgm:t>
    </dgm:pt>
    <dgm:pt modelId="{F677E61A-557E-4BC0-8485-1D16D0A06315}">
      <dgm:prSet/>
      <dgm:spPr/>
      <dgm:t>
        <a:bodyPr/>
        <a:lstStyle/>
        <a:p>
          <a:r>
            <a:rPr lang="de-DE" dirty="0"/>
            <a:t>Better design techniques </a:t>
          </a:r>
          <a:r>
            <a:rPr lang="de-DE" dirty="0">
              <a:sym typeface="Wingdings" panose="05000000000000000000" pitchFamily="2" charset="2"/>
            </a:rPr>
            <a:t></a:t>
          </a:r>
          <a:r>
            <a:rPr lang="de-DE" dirty="0"/>
            <a:t> Cost-effective.</a:t>
          </a:r>
          <a:endParaRPr lang="en-US" dirty="0"/>
        </a:p>
      </dgm:t>
    </dgm:pt>
    <dgm:pt modelId="{F78B72CD-9EF5-4F0B-943D-A68174559F14}" type="parTrans" cxnId="{BA375F76-570A-4375-A38E-4B9B660E046B}">
      <dgm:prSet/>
      <dgm:spPr/>
      <dgm:t>
        <a:bodyPr/>
        <a:lstStyle/>
        <a:p>
          <a:endParaRPr lang="en-US"/>
        </a:p>
      </dgm:t>
    </dgm:pt>
    <dgm:pt modelId="{330F312D-A3D6-4E90-ADC6-FBFA9C6C2CB1}" type="sibTrans" cxnId="{BA375F76-570A-4375-A38E-4B9B660E046B}">
      <dgm:prSet/>
      <dgm:spPr/>
      <dgm:t>
        <a:bodyPr/>
        <a:lstStyle/>
        <a:p>
          <a:endParaRPr lang="en-US"/>
        </a:p>
      </dgm:t>
    </dgm:pt>
    <dgm:pt modelId="{3DD5E093-E380-4BF4-AFA7-90FAE51DBB76}">
      <dgm:prSet/>
      <dgm:spPr/>
      <dgm:t>
        <a:bodyPr/>
        <a:lstStyle/>
        <a:p>
          <a:r>
            <a:rPr lang="de-DE"/>
            <a:t>Power management strategies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significant power savings.</a:t>
          </a:r>
          <a:endParaRPr lang="en-US"/>
        </a:p>
      </dgm:t>
    </dgm:pt>
    <dgm:pt modelId="{66DD1137-9F6F-41CC-A183-3D718871CADE}" type="parTrans" cxnId="{F25096A2-1DFB-4792-9225-6086C2C9144A}">
      <dgm:prSet/>
      <dgm:spPr/>
      <dgm:t>
        <a:bodyPr/>
        <a:lstStyle/>
        <a:p>
          <a:endParaRPr lang="en-US"/>
        </a:p>
      </dgm:t>
    </dgm:pt>
    <dgm:pt modelId="{4CB92D2C-BF7F-4FAA-A59B-B0EB9845D4DF}" type="sibTrans" cxnId="{F25096A2-1DFB-4792-9225-6086C2C9144A}">
      <dgm:prSet/>
      <dgm:spPr/>
      <dgm:t>
        <a:bodyPr/>
        <a:lstStyle/>
        <a:p>
          <a:endParaRPr lang="en-US"/>
        </a:p>
      </dgm:t>
    </dgm:pt>
    <dgm:pt modelId="{256402C1-8AC2-4C2A-8693-604412E93DBA}">
      <dgm:prSet/>
      <dgm:spPr/>
      <dgm:t>
        <a:bodyPr/>
        <a:lstStyle/>
        <a:p>
          <a:r>
            <a:rPr lang="de-DE"/>
            <a:t>Solution: Integrate power scheduler in High Level Synthesis (HLS) [1].</a:t>
          </a:r>
          <a:endParaRPr lang="en-US"/>
        </a:p>
      </dgm:t>
    </dgm:pt>
    <dgm:pt modelId="{774129DF-4D38-4917-9E81-D0542BCB00DD}" type="parTrans" cxnId="{3A50C823-96B5-4FB3-9C78-42F3E3A4E654}">
      <dgm:prSet/>
      <dgm:spPr/>
      <dgm:t>
        <a:bodyPr/>
        <a:lstStyle/>
        <a:p>
          <a:endParaRPr lang="en-US"/>
        </a:p>
      </dgm:t>
    </dgm:pt>
    <dgm:pt modelId="{F3A86663-549A-4B40-A15A-D19B66848300}" type="sibTrans" cxnId="{3A50C823-96B5-4FB3-9C78-42F3E3A4E654}">
      <dgm:prSet/>
      <dgm:spPr/>
      <dgm:t>
        <a:bodyPr/>
        <a:lstStyle/>
        <a:p>
          <a:endParaRPr lang="en-US"/>
        </a:p>
      </dgm:t>
    </dgm:pt>
    <dgm:pt modelId="{7BB6A7C1-F4E2-4653-9A38-C3BDB73517FE}" type="pres">
      <dgm:prSet presAssocID="{9898C264-1C60-481C-8779-61D0066E09BB}" presName="Name0" presStyleCnt="0">
        <dgm:presLayoutVars>
          <dgm:dir/>
          <dgm:animLvl val="lvl"/>
          <dgm:resizeHandles val="exact"/>
        </dgm:presLayoutVars>
      </dgm:prSet>
      <dgm:spPr/>
    </dgm:pt>
    <dgm:pt modelId="{4D9A091D-4690-40F0-98C1-516F2834267F}" type="pres">
      <dgm:prSet presAssocID="{256402C1-8AC2-4C2A-8693-604412E93DBA}" presName="boxAndChildren" presStyleCnt="0"/>
      <dgm:spPr/>
    </dgm:pt>
    <dgm:pt modelId="{A6A000EE-3B17-4B94-999A-7A458398081E}" type="pres">
      <dgm:prSet presAssocID="{256402C1-8AC2-4C2A-8693-604412E93DBA}" presName="parentTextBox" presStyleLbl="node1" presStyleIdx="0" presStyleCnt="2"/>
      <dgm:spPr/>
    </dgm:pt>
    <dgm:pt modelId="{ECA89B9B-9F1B-4178-8624-3FB433C258F0}" type="pres">
      <dgm:prSet presAssocID="{783B0AEC-6CD1-4596-8337-8A067E23FCBE}" presName="sp" presStyleCnt="0"/>
      <dgm:spPr/>
    </dgm:pt>
    <dgm:pt modelId="{37E296DD-22EA-48A2-96A3-C21DDFE03182}" type="pres">
      <dgm:prSet presAssocID="{A2BD12A8-D1B4-45EE-AF18-65BB27489125}" presName="arrowAndChildren" presStyleCnt="0"/>
      <dgm:spPr/>
    </dgm:pt>
    <dgm:pt modelId="{61ACA9EB-1B44-4B66-88DE-B3A4F6155754}" type="pres">
      <dgm:prSet presAssocID="{A2BD12A8-D1B4-45EE-AF18-65BB27489125}" presName="parentTextArrow" presStyleLbl="node1" presStyleIdx="0" presStyleCnt="2"/>
      <dgm:spPr/>
    </dgm:pt>
    <dgm:pt modelId="{207661D8-C90C-4DFC-BB71-4376AF0729B6}" type="pres">
      <dgm:prSet presAssocID="{A2BD12A8-D1B4-45EE-AF18-65BB27489125}" presName="arrow" presStyleLbl="node1" presStyleIdx="1" presStyleCnt="2"/>
      <dgm:spPr/>
    </dgm:pt>
    <dgm:pt modelId="{633C4C9A-55C4-42BE-AD5B-035863BF1D26}" type="pres">
      <dgm:prSet presAssocID="{A2BD12A8-D1B4-45EE-AF18-65BB27489125}" presName="descendantArrow" presStyleCnt="0"/>
      <dgm:spPr/>
    </dgm:pt>
    <dgm:pt modelId="{B9564DB6-9260-4862-B6E3-859BD4E1CAB4}" type="pres">
      <dgm:prSet presAssocID="{36800D4C-EB3B-42A6-AA55-2D49B464D905}" presName="childTextArrow" presStyleLbl="fgAccFollowNode1" presStyleIdx="0" presStyleCnt="4">
        <dgm:presLayoutVars>
          <dgm:bulletEnabled val="1"/>
        </dgm:presLayoutVars>
      </dgm:prSet>
      <dgm:spPr/>
    </dgm:pt>
    <dgm:pt modelId="{C0413650-48CC-4FCD-8F63-E5F83082503C}" type="pres">
      <dgm:prSet presAssocID="{D9C9452D-103F-41A3-863E-F24EA9EC8E88}" presName="childTextArrow" presStyleLbl="fgAccFollowNode1" presStyleIdx="1" presStyleCnt="4">
        <dgm:presLayoutVars>
          <dgm:bulletEnabled val="1"/>
        </dgm:presLayoutVars>
      </dgm:prSet>
      <dgm:spPr/>
    </dgm:pt>
    <dgm:pt modelId="{5CDBED0B-CA6D-4146-8D7E-3545BA4A5A44}" type="pres">
      <dgm:prSet presAssocID="{F677E61A-557E-4BC0-8485-1D16D0A06315}" presName="childTextArrow" presStyleLbl="fgAccFollowNode1" presStyleIdx="2" presStyleCnt="4">
        <dgm:presLayoutVars>
          <dgm:bulletEnabled val="1"/>
        </dgm:presLayoutVars>
      </dgm:prSet>
      <dgm:spPr/>
    </dgm:pt>
    <dgm:pt modelId="{7C20A445-EF0F-4F12-A30B-316E665B4D36}" type="pres">
      <dgm:prSet presAssocID="{3DD5E093-E380-4BF4-AFA7-90FAE51DBB76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5E985102-A511-42AD-9380-8313C3156BE3}" type="presOf" srcId="{F677E61A-557E-4BC0-8485-1D16D0A06315}" destId="{5CDBED0B-CA6D-4146-8D7E-3545BA4A5A44}" srcOrd="0" destOrd="0" presId="urn:microsoft.com/office/officeart/2005/8/layout/process4"/>
    <dgm:cxn modelId="{B9DB311B-DED5-449A-8CF0-9E7CBFA7FEE0}" type="presOf" srcId="{256402C1-8AC2-4C2A-8693-604412E93DBA}" destId="{A6A000EE-3B17-4B94-999A-7A458398081E}" srcOrd="0" destOrd="0" presId="urn:microsoft.com/office/officeart/2005/8/layout/process4"/>
    <dgm:cxn modelId="{3A50C823-96B5-4FB3-9C78-42F3E3A4E654}" srcId="{9898C264-1C60-481C-8779-61D0066E09BB}" destId="{256402C1-8AC2-4C2A-8693-604412E93DBA}" srcOrd="1" destOrd="0" parTransId="{774129DF-4D38-4917-9E81-D0542BCB00DD}" sibTransId="{F3A86663-549A-4B40-A15A-D19B66848300}"/>
    <dgm:cxn modelId="{7BE3E23E-BF17-424E-8B97-2AFE7E5603D9}" type="presOf" srcId="{9898C264-1C60-481C-8779-61D0066E09BB}" destId="{7BB6A7C1-F4E2-4653-9A38-C3BDB73517FE}" srcOrd="0" destOrd="0" presId="urn:microsoft.com/office/officeart/2005/8/layout/process4"/>
    <dgm:cxn modelId="{70DA9369-AA7A-46CB-BE51-F6EEEA7D7DF5}" srcId="{9898C264-1C60-481C-8779-61D0066E09BB}" destId="{A2BD12A8-D1B4-45EE-AF18-65BB27489125}" srcOrd="0" destOrd="0" parTransId="{7D5FBB41-703F-4A87-A4CF-6F4864BCB8C1}" sibTransId="{783B0AEC-6CD1-4596-8337-8A067E23FCBE}"/>
    <dgm:cxn modelId="{6746D06E-FCE2-4D1A-81AD-F10FB5178A60}" type="presOf" srcId="{A2BD12A8-D1B4-45EE-AF18-65BB27489125}" destId="{207661D8-C90C-4DFC-BB71-4376AF0729B6}" srcOrd="1" destOrd="0" presId="urn:microsoft.com/office/officeart/2005/8/layout/process4"/>
    <dgm:cxn modelId="{BA375F76-570A-4375-A38E-4B9B660E046B}" srcId="{A2BD12A8-D1B4-45EE-AF18-65BB27489125}" destId="{F677E61A-557E-4BC0-8485-1D16D0A06315}" srcOrd="2" destOrd="0" parTransId="{F78B72CD-9EF5-4F0B-943D-A68174559F14}" sibTransId="{330F312D-A3D6-4E90-ADC6-FBFA9C6C2CB1}"/>
    <dgm:cxn modelId="{7E677F7C-8822-4BBF-9223-E232EE432B5D}" type="presOf" srcId="{3DD5E093-E380-4BF4-AFA7-90FAE51DBB76}" destId="{7C20A445-EF0F-4F12-A30B-316E665B4D36}" srcOrd="0" destOrd="0" presId="urn:microsoft.com/office/officeart/2005/8/layout/process4"/>
    <dgm:cxn modelId="{80FCAA8B-94DC-469E-B8E1-E7F4C23B73B7}" type="presOf" srcId="{D9C9452D-103F-41A3-863E-F24EA9EC8E88}" destId="{C0413650-48CC-4FCD-8F63-E5F83082503C}" srcOrd="0" destOrd="0" presId="urn:microsoft.com/office/officeart/2005/8/layout/process4"/>
    <dgm:cxn modelId="{348DFC91-0811-4E84-80B6-E0542CC83433}" srcId="{A2BD12A8-D1B4-45EE-AF18-65BB27489125}" destId="{36800D4C-EB3B-42A6-AA55-2D49B464D905}" srcOrd="0" destOrd="0" parTransId="{9A8F4223-D44A-4111-B742-240CEE0A8CD5}" sibTransId="{421260E6-40B6-4FA0-B55F-2118E7E4804C}"/>
    <dgm:cxn modelId="{F25096A2-1DFB-4792-9225-6086C2C9144A}" srcId="{A2BD12A8-D1B4-45EE-AF18-65BB27489125}" destId="{3DD5E093-E380-4BF4-AFA7-90FAE51DBB76}" srcOrd="3" destOrd="0" parTransId="{66DD1137-9F6F-41CC-A183-3D718871CADE}" sibTransId="{4CB92D2C-BF7F-4FAA-A59B-B0EB9845D4DF}"/>
    <dgm:cxn modelId="{592B04CA-2450-48D4-A00F-E5ADD10A40A2}" srcId="{A2BD12A8-D1B4-45EE-AF18-65BB27489125}" destId="{D9C9452D-103F-41A3-863E-F24EA9EC8E88}" srcOrd="1" destOrd="0" parTransId="{5D6A9FAF-C5FE-454E-8FE4-0D7B84367183}" sibTransId="{0A3B737E-C7AE-4F15-B1D3-2E9EAD9ED871}"/>
    <dgm:cxn modelId="{F35D42DC-30F0-4AE4-BAC0-7E6FD96A598D}" type="presOf" srcId="{36800D4C-EB3B-42A6-AA55-2D49B464D905}" destId="{B9564DB6-9260-4862-B6E3-859BD4E1CAB4}" srcOrd="0" destOrd="0" presId="urn:microsoft.com/office/officeart/2005/8/layout/process4"/>
    <dgm:cxn modelId="{4A72AEF7-7078-45B7-9985-A5AD57A4F659}" type="presOf" srcId="{A2BD12A8-D1B4-45EE-AF18-65BB27489125}" destId="{61ACA9EB-1B44-4B66-88DE-B3A4F6155754}" srcOrd="0" destOrd="0" presId="urn:microsoft.com/office/officeart/2005/8/layout/process4"/>
    <dgm:cxn modelId="{34B37587-BE15-45CE-8A3B-143392241343}" type="presParOf" srcId="{7BB6A7C1-F4E2-4653-9A38-C3BDB73517FE}" destId="{4D9A091D-4690-40F0-98C1-516F2834267F}" srcOrd="0" destOrd="0" presId="urn:microsoft.com/office/officeart/2005/8/layout/process4"/>
    <dgm:cxn modelId="{9656F4D8-9485-47B0-9CFE-10BFE02CF064}" type="presParOf" srcId="{4D9A091D-4690-40F0-98C1-516F2834267F}" destId="{A6A000EE-3B17-4B94-999A-7A458398081E}" srcOrd="0" destOrd="0" presId="urn:microsoft.com/office/officeart/2005/8/layout/process4"/>
    <dgm:cxn modelId="{E93146A9-23E3-4B5B-A43D-D737F8059A71}" type="presParOf" srcId="{7BB6A7C1-F4E2-4653-9A38-C3BDB73517FE}" destId="{ECA89B9B-9F1B-4178-8624-3FB433C258F0}" srcOrd="1" destOrd="0" presId="urn:microsoft.com/office/officeart/2005/8/layout/process4"/>
    <dgm:cxn modelId="{D66E24D8-1443-43F6-8A7B-110B602D4B3F}" type="presParOf" srcId="{7BB6A7C1-F4E2-4653-9A38-C3BDB73517FE}" destId="{37E296DD-22EA-48A2-96A3-C21DDFE03182}" srcOrd="2" destOrd="0" presId="urn:microsoft.com/office/officeart/2005/8/layout/process4"/>
    <dgm:cxn modelId="{0ECC04AD-8EE2-47B8-918D-5335822262A7}" type="presParOf" srcId="{37E296DD-22EA-48A2-96A3-C21DDFE03182}" destId="{61ACA9EB-1B44-4B66-88DE-B3A4F6155754}" srcOrd="0" destOrd="0" presId="urn:microsoft.com/office/officeart/2005/8/layout/process4"/>
    <dgm:cxn modelId="{68FCD4FF-BEFB-45EC-B957-12F9C0A1C6B7}" type="presParOf" srcId="{37E296DD-22EA-48A2-96A3-C21DDFE03182}" destId="{207661D8-C90C-4DFC-BB71-4376AF0729B6}" srcOrd="1" destOrd="0" presId="urn:microsoft.com/office/officeart/2005/8/layout/process4"/>
    <dgm:cxn modelId="{D6E11E21-4A6D-4204-BD83-DAEF13E564C4}" type="presParOf" srcId="{37E296DD-22EA-48A2-96A3-C21DDFE03182}" destId="{633C4C9A-55C4-42BE-AD5B-035863BF1D26}" srcOrd="2" destOrd="0" presId="urn:microsoft.com/office/officeart/2005/8/layout/process4"/>
    <dgm:cxn modelId="{1919C02C-DF71-4C88-9BE3-A337BC23F0D1}" type="presParOf" srcId="{633C4C9A-55C4-42BE-AD5B-035863BF1D26}" destId="{B9564DB6-9260-4862-B6E3-859BD4E1CAB4}" srcOrd="0" destOrd="0" presId="urn:microsoft.com/office/officeart/2005/8/layout/process4"/>
    <dgm:cxn modelId="{5073749D-F7C7-40D6-A495-8F0AF0F268DA}" type="presParOf" srcId="{633C4C9A-55C4-42BE-AD5B-035863BF1D26}" destId="{C0413650-48CC-4FCD-8F63-E5F83082503C}" srcOrd="1" destOrd="0" presId="urn:microsoft.com/office/officeart/2005/8/layout/process4"/>
    <dgm:cxn modelId="{0A28B16F-A8FA-44C8-96FF-164B1FE209F5}" type="presParOf" srcId="{633C4C9A-55C4-42BE-AD5B-035863BF1D26}" destId="{5CDBED0B-CA6D-4146-8D7E-3545BA4A5A44}" srcOrd="2" destOrd="0" presId="urn:microsoft.com/office/officeart/2005/8/layout/process4"/>
    <dgm:cxn modelId="{F64458C4-F153-4BF7-93FE-0AA5FF299162}" type="presParOf" srcId="{633C4C9A-55C4-42BE-AD5B-035863BF1D26}" destId="{7C20A445-EF0F-4F12-A30B-316E665B4D36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000EE-3B17-4B94-999A-7A458398081E}">
      <dsp:nvSpPr>
        <dsp:cNvPr id="0" name=""/>
        <dsp:cNvSpPr/>
      </dsp:nvSpPr>
      <dsp:spPr>
        <a:xfrm>
          <a:off x="0" y="3259357"/>
          <a:ext cx="7442201" cy="21384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Solution: Integrate power scheduler in High Level Synthesis (HLS) [1].</a:t>
          </a:r>
          <a:endParaRPr lang="en-US" sz="3300" kern="1200"/>
        </a:p>
      </dsp:txBody>
      <dsp:txXfrm>
        <a:off x="0" y="3259357"/>
        <a:ext cx="7442201" cy="2138491"/>
      </dsp:txXfrm>
    </dsp:sp>
    <dsp:sp modelId="{207661D8-C90C-4DFC-BB71-4376AF0729B6}">
      <dsp:nvSpPr>
        <dsp:cNvPr id="0" name=""/>
        <dsp:cNvSpPr/>
      </dsp:nvSpPr>
      <dsp:spPr>
        <a:xfrm rot="10800000">
          <a:off x="0" y="2435"/>
          <a:ext cx="7442201" cy="3288999"/>
        </a:xfrm>
        <a:prstGeom prst="upArrowCallou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Power consumption can be reduced by:</a:t>
          </a:r>
          <a:endParaRPr lang="en-US" sz="3300" kern="1200"/>
        </a:p>
      </dsp:txBody>
      <dsp:txXfrm rot="-10800000">
        <a:off x="0" y="2435"/>
        <a:ext cx="7442201" cy="1154438"/>
      </dsp:txXfrm>
    </dsp:sp>
    <dsp:sp modelId="{B9564DB6-9260-4862-B6E3-859BD4E1CAB4}">
      <dsp:nvSpPr>
        <dsp:cNvPr id="0" name=""/>
        <dsp:cNvSpPr/>
      </dsp:nvSpPr>
      <dsp:spPr>
        <a:xfrm>
          <a:off x="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Reducing chip and package capacitance </a:t>
          </a:r>
          <a:r>
            <a:rPr lang="de-DE" sz="1500" kern="1200">
              <a:sym typeface="Wingdings" panose="05000000000000000000" pitchFamily="2" charset="2"/>
            </a:rPr>
            <a:t></a:t>
          </a:r>
          <a:r>
            <a:rPr lang="de-DE" sz="1500" kern="1200"/>
            <a:t> Expensive. </a:t>
          </a:r>
          <a:endParaRPr lang="en-US" sz="1500" kern="1200"/>
        </a:p>
      </dsp:txBody>
      <dsp:txXfrm>
        <a:off x="0" y="1156874"/>
        <a:ext cx="1860550" cy="983410"/>
      </dsp:txXfrm>
    </dsp:sp>
    <dsp:sp modelId="{C0413650-48CC-4FCD-8F63-E5F83082503C}">
      <dsp:nvSpPr>
        <dsp:cNvPr id="0" name=""/>
        <dsp:cNvSpPr/>
      </dsp:nvSpPr>
      <dsp:spPr>
        <a:xfrm>
          <a:off x="186055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-104898"/>
            <a:satOff val="-3213"/>
            <a:lumOff val="-170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4898"/>
              <a:satOff val="-3213"/>
              <a:lumOff val="-17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Scaling the supply voltage </a:t>
          </a:r>
          <a:r>
            <a:rPr lang="de-DE" sz="1500" kern="1200" dirty="0">
              <a:sym typeface="Wingdings" panose="05000000000000000000" pitchFamily="2" charset="2"/>
            </a:rPr>
            <a:t></a:t>
          </a:r>
          <a:r>
            <a:rPr lang="de-DE" sz="1500" kern="1200" dirty="0"/>
            <a:t> Need extra circuits.</a:t>
          </a:r>
          <a:endParaRPr lang="en-US" sz="1500" kern="1200" dirty="0"/>
        </a:p>
      </dsp:txBody>
      <dsp:txXfrm>
        <a:off x="1860550" y="1156874"/>
        <a:ext cx="1860550" cy="983410"/>
      </dsp:txXfrm>
    </dsp:sp>
    <dsp:sp modelId="{5CDBED0B-CA6D-4146-8D7E-3545BA4A5A44}">
      <dsp:nvSpPr>
        <dsp:cNvPr id="0" name=""/>
        <dsp:cNvSpPr/>
      </dsp:nvSpPr>
      <dsp:spPr>
        <a:xfrm>
          <a:off x="372110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-209797"/>
            <a:satOff val="-6425"/>
            <a:lumOff val="-34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09797"/>
              <a:satOff val="-6425"/>
              <a:lumOff val="-34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Better design techniques </a:t>
          </a:r>
          <a:r>
            <a:rPr lang="de-DE" sz="1500" kern="1200" dirty="0">
              <a:sym typeface="Wingdings" panose="05000000000000000000" pitchFamily="2" charset="2"/>
            </a:rPr>
            <a:t></a:t>
          </a:r>
          <a:r>
            <a:rPr lang="de-DE" sz="1500" kern="1200" dirty="0"/>
            <a:t> Cost-effective.</a:t>
          </a:r>
          <a:endParaRPr lang="en-US" sz="1500" kern="1200" dirty="0"/>
        </a:p>
      </dsp:txBody>
      <dsp:txXfrm>
        <a:off x="3721100" y="1156874"/>
        <a:ext cx="1860550" cy="983410"/>
      </dsp:txXfrm>
    </dsp:sp>
    <dsp:sp modelId="{7C20A445-EF0F-4F12-A30B-316E665B4D36}">
      <dsp:nvSpPr>
        <dsp:cNvPr id="0" name=""/>
        <dsp:cNvSpPr/>
      </dsp:nvSpPr>
      <dsp:spPr>
        <a:xfrm>
          <a:off x="5581650" y="1156874"/>
          <a:ext cx="1860550" cy="983410"/>
        </a:xfrm>
        <a:prstGeom prst="rect">
          <a:avLst/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Power management strategies </a:t>
          </a:r>
          <a:r>
            <a:rPr lang="de-DE" sz="1500" kern="1200">
              <a:sym typeface="Wingdings" panose="05000000000000000000" pitchFamily="2" charset="2"/>
            </a:rPr>
            <a:t></a:t>
          </a:r>
          <a:r>
            <a:rPr lang="de-DE" sz="1500" kern="1200"/>
            <a:t> significant power savings.</a:t>
          </a:r>
          <a:endParaRPr lang="en-US" sz="1500" kern="1200"/>
        </a:p>
      </dsp:txBody>
      <dsp:txXfrm>
        <a:off x="5581650" y="1156874"/>
        <a:ext cx="1860550" cy="983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A2567C-7130-4FE2-AC27-796EC75BB984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F228-0017-4C36-BC0B-349A26AFD0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481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2F33A-EAF2-4875-BE2C-1B4E518226F5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D233-B455-4E3D-BB4E-14763B9DBC41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5F71-A215-4CF3-BB3D-6421AF013841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45697-1E5A-4D2B-8990-E6D73CCD9BE4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EF70-7CFD-4F19-9D3F-568D33BC05BC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3D43-2D75-41A4-8D65-32349BBF52A5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CF43-26A1-4DEB-8660-79A4CE95FC37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942BD-B340-422B-819D-086F8E9E97BD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A9D2-0D52-4C50-AC05-129A3F676A33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C638-4E7F-4718-A52E-54DE2CEFA02D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9B7-8149-4335-B4BC-C037526A08C8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0B85EBA-9AD0-4E5F-8BF2-57A227B290AD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/>
              <a:t>Low Power Scheduling For High Level 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Hardware Software Co-Design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A6D4-CACF-23CA-A486-0255BDB9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DD17-785E-5207-BA45-876B3BE43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7474-0C8E-62A7-96C5-7183E8839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Control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FA28B8-3CDE-5DD5-F25B-CADF8FAA4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634" y="898522"/>
            <a:ext cx="4776038" cy="5195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19C78-EFFA-6B4E-F535-A63BD5EF66F3}"/>
              </a:ext>
            </a:extLst>
          </p:cNvPr>
          <p:cNvSpPr txBox="1"/>
          <p:nvPr/>
        </p:nvSpPr>
        <p:spPr>
          <a:xfrm>
            <a:off x="1540979" y="6217850"/>
            <a:ext cx="2345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7: Control path analysis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E6935-763E-4E33-7A23-D9BBBC8A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5BCE75-E11D-F712-7B02-79687362A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3440"/>
                  </p:ext>
                </p:extLst>
              </p:nvPr>
            </p:nvGraphicFramePr>
            <p:xfrm>
              <a:off x="5875911" y="2394734"/>
              <a:ext cx="5116749" cy="2392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b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5BCE75-E11D-F712-7B02-79687362A9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63440"/>
                  </p:ext>
                </p:extLst>
              </p:nvPr>
            </p:nvGraphicFramePr>
            <p:xfrm>
              <a:off x="5875911" y="2394734"/>
              <a:ext cx="5116749" cy="23921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94872" r="-201786" b="-3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85366" r="-201786" b="-20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81928" r="-20178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+, 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86585" r="-2017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{+}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F56C16-C1A9-BD61-F339-071E6FD82180}"/>
              </a:ext>
            </a:extLst>
          </p:cNvPr>
          <p:cNvSpPr txBox="1">
            <a:spLocks/>
          </p:cNvSpPr>
          <p:nvPr/>
        </p:nvSpPr>
        <p:spPr>
          <a:xfrm>
            <a:off x="5922948" y="1088948"/>
            <a:ext cx="6700576" cy="248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 :   2 timesteps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: 1 timestep.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D38DE9-BD21-49B1-3408-EDDCB1869C0A}"/>
              </a:ext>
            </a:extLst>
          </p:cNvPr>
          <p:cNvSpPr txBox="1"/>
          <p:nvPr/>
        </p:nvSpPr>
        <p:spPr>
          <a:xfrm>
            <a:off x="6922407" y="4806842"/>
            <a:ext cx="3429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3: Determined path from control paths [1].</a:t>
            </a:r>
          </a:p>
        </p:txBody>
      </p:sp>
    </p:spTree>
    <p:extLst>
      <p:ext uri="{BB962C8B-B14F-4D97-AF65-F5344CB8AC3E}">
        <p14:creationId xmlns:p14="http://schemas.microsoft.com/office/powerpoint/2010/main" val="3086664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0B80-BAB7-C5EF-A73B-87EDE90C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EC18-7F4E-1620-4D8E-3BDBE04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Compatibility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BD0D9-1CE4-319D-4864-6BBA7CBB9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2398" y="800282"/>
            <a:ext cx="4832592" cy="525743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C98B6E-2F2C-0133-9216-E8F667387DB4}"/>
              </a:ext>
            </a:extLst>
          </p:cNvPr>
          <p:cNvSpPr txBox="1"/>
          <p:nvPr/>
        </p:nvSpPr>
        <p:spPr>
          <a:xfrm>
            <a:off x="3402398" y="6217850"/>
            <a:ext cx="3097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8: Formation of compatibility graph [1].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A89E0-F793-9CD2-DE33-D7C7BC05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7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FB3F7-47DB-171E-9790-8658FCD5F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E678-0640-4366-391F-5BA5BC88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Clique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A03EF-885D-E253-A11C-47E7699B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663" y="773236"/>
            <a:ext cx="4882312" cy="53115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126DAB-93E1-A195-E385-5DCBE47F9537}"/>
              </a:ext>
            </a:extLst>
          </p:cNvPr>
          <p:cNvSpPr txBox="1"/>
          <p:nvPr/>
        </p:nvSpPr>
        <p:spPr>
          <a:xfrm>
            <a:off x="1616846" y="6217850"/>
            <a:ext cx="3552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11: Clique search from compatibility graph[1].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CCB30-6C63-A587-DBC3-A253C122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42C2744-6549-DAAE-A60B-99046140A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112406"/>
                  </p:ext>
                </p:extLst>
              </p:nvPr>
            </p:nvGraphicFramePr>
            <p:xfrm>
              <a:off x="7130238" y="1865008"/>
              <a:ext cx="4572136" cy="23168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476">
                      <a:extLst>
                        <a:ext uri="{9D8B030D-6E8A-4147-A177-3AD203B41FA5}">
                          <a16:colId xmlns:a16="http://schemas.microsoft.com/office/drawing/2014/main" val="1453117889"/>
                        </a:ext>
                      </a:extLst>
                    </a:gridCol>
                    <a:gridCol w="3424660">
                      <a:extLst>
                        <a:ext uri="{9D8B030D-6E8A-4147-A177-3AD203B41FA5}">
                          <a16:colId xmlns:a16="http://schemas.microsoft.com/office/drawing/2014/main" val="1563852180"/>
                        </a:ext>
                      </a:extLst>
                    </a:gridCol>
                  </a:tblGrid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Partition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649993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de-DE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6100992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des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de-DE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9799687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´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de-DE" sz="1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9153324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613976"/>
                      </a:ext>
                    </a:extLst>
                  </a:tr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join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 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src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600" dirty="0">
                                      <a:latin typeface="Arial" panose="020B0604020202020204" pitchFamily="34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de-DE" sz="1600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64843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42C2744-6549-DAAE-A60B-99046140AD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9112406"/>
                  </p:ext>
                </p:extLst>
              </p:nvPr>
            </p:nvGraphicFramePr>
            <p:xfrm>
              <a:off x="7130238" y="1865008"/>
              <a:ext cx="4572136" cy="23168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476">
                      <a:extLst>
                        <a:ext uri="{9D8B030D-6E8A-4147-A177-3AD203B41FA5}">
                          <a16:colId xmlns:a16="http://schemas.microsoft.com/office/drawing/2014/main" val="1453117889"/>
                        </a:ext>
                      </a:extLst>
                    </a:gridCol>
                    <a:gridCol w="3424660">
                      <a:extLst>
                        <a:ext uri="{9D8B030D-6E8A-4147-A177-3AD203B41FA5}">
                          <a16:colId xmlns:a16="http://schemas.microsoft.com/office/drawing/2014/main" val="1563852180"/>
                        </a:ext>
                      </a:extLst>
                    </a:gridCol>
                  </a:tblGrid>
                  <a:tr h="37334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Partition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1649993"/>
                      </a:ext>
                    </a:extLst>
                  </a:tr>
                  <a:tr h="38335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106349" r="-710" b="-4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6100992"/>
                      </a:ext>
                    </a:extLst>
                  </a:tr>
                  <a:tr h="38335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206349" r="-710" b="-32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9799687"/>
                      </a:ext>
                    </a:extLst>
                  </a:tr>
                  <a:tr h="3950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296923" r="-710" b="-2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9153324"/>
                      </a:ext>
                    </a:extLst>
                  </a:tr>
                  <a:tr h="38677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403125" r="-710" b="-1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613976"/>
                      </a:ext>
                    </a:extLst>
                  </a:tr>
                  <a:tr h="39503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3570" t="-495385" r="-710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4843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08BDDED-1932-F999-363E-CD98EB8F02B3}"/>
              </a:ext>
            </a:extLst>
          </p:cNvPr>
          <p:cNvSpPr txBox="1"/>
          <p:nvPr/>
        </p:nvSpPr>
        <p:spPr>
          <a:xfrm>
            <a:off x="7693430" y="4181899"/>
            <a:ext cx="3769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4: Partitions determined from clique search [1].</a:t>
            </a:r>
          </a:p>
        </p:txBody>
      </p:sp>
    </p:spTree>
    <p:extLst>
      <p:ext uri="{BB962C8B-B14F-4D97-AF65-F5344CB8AC3E}">
        <p14:creationId xmlns:p14="http://schemas.microsoft.com/office/powerpoint/2010/main" val="3497628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745" y="16218"/>
            <a:ext cx="10691265" cy="1307592"/>
          </a:xfrm>
        </p:spPr>
        <p:txBody>
          <a:bodyPr/>
          <a:lstStyle/>
          <a:p>
            <a:r>
              <a:rPr lang="de-DE" dirty="0"/>
              <a:t>Overview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1DF24-8D40-8511-CB8C-3D35E2FB2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45" y="2269897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Low power driven synthesis is discussed.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 developed power scheduler is the focus.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Scheduler produces partitioned CDFG.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Partition allows for dedicated turn-on and turn-off mechanism.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Part of MPEG-2 algorithm is used as an example.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Energy saving of 15% achieved [4].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4BAD-35CC-ADE1-4778-9FDA6179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0C685D-D873-5C1D-8CC6-91F6537B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42348"/>
              </p:ext>
            </p:extLst>
          </p:nvPr>
        </p:nvGraphicFramePr>
        <p:xfrm>
          <a:off x="2032000" y="105517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37176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1453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5579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Partitioned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Unpartitioned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78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consumption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1008000 </a:t>
                      </a:r>
                      <a:r>
                        <a:rPr lang="el-GR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de-DE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de-DE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1180000 </a:t>
                      </a:r>
                      <a:r>
                        <a:rPr lang="el-GR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μ</a:t>
                      </a:r>
                      <a:r>
                        <a:rPr lang="de-DE" u="none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J</a:t>
                      </a:r>
                      <a:endParaRPr lang="de-DE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2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872587"/>
            <a:ext cx="10691265" cy="3739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/>
              <a:t>[1]	</a:t>
            </a:r>
            <a:r>
              <a:rPr lang="en-US" dirty="0"/>
              <a:t>Achim Rettberg, Bernd </a:t>
            </a:r>
            <a:r>
              <a:rPr lang="en-US" dirty="0" err="1"/>
              <a:t>Kleinjohann</a:t>
            </a:r>
            <a:r>
              <a:rPr lang="en-US" dirty="0"/>
              <a:t>, and Franz </a:t>
            </a:r>
            <a:r>
              <a:rPr lang="en-US" dirty="0" err="1"/>
              <a:t>Rammig</a:t>
            </a:r>
            <a:r>
              <a:rPr lang="en-US" dirty="0"/>
              <a:t>. “Low Power Driven High-Level 	Synthesis for Dedicated Architectures”. In: (Jan. 2006).</a:t>
            </a:r>
          </a:p>
          <a:p>
            <a:pPr marL="0" indent="0">
              <a:buNone/>
            </a:pPr>
            <a:r>
              <a:rPr lang="en-US" dirty="0"/>
              <a:t>[2]	Achim Rettberg and Franz </a:t>
            </a:r>
            <a:r>
              <a:rPr lang="en-US" dirty="0" err="1"/>
              <a:t>Rammig</a:t>
            </a:r>
            <a:r>
              <a:rPr lang="en-US" dirty="0"/>
              <a:t>. “Integration of Energy Reduction into High-Level 	Synthesis by Partitioning”. In: From Model-Driven Design to Resource Management for 	Distributed Embedded Systems. Ed. by Bernd </a:t>
            </a:r>
            <a:r>
              <a:rPr lang="en-US" dirty="0" err="1"/>
              <a:t>Kleinjohann</a:t>
            </a:r>
            <a:r>
              <a:rPr lang="en-US" dirty="0"/>
              <a:t> et al. Boston, MA: Springer US, 	2006, pp. 225–234. ISBN: 978-0-387-39362-9.</a:t>
            </a:r>
          </a:p>
          <a:p>
            <a:pPr marL="0" indent="0">
              <a:buNone/>
            </a:pPr>
            <a:r>
              <a:rPr lang="en-US" dirty="0"/>
              <a:t>[3]	M.C. McFarland, A.C. Parker, and R. Camposano. “The high-level synthesis of digital 	systems”. In: Proceedings of the IEEE 78.2 (1990), pp. 301–318. DOI: 10.1109/5. 52214.</a:t>
            </a:r>
          </a:p>
          <a:p>
            <a:pPr marL="0" indent="0">
              <a:buNone/>
            </a:pPr>
            <a:r>
              <a:rPr lang="en-US" dirty="0"/>
              <a:t>[4]	A. Rettberg and F.J. </a:t>
            </a:r>
            <a:r>
              <a:rPr lang="en-US" dirty="0" err="1"/>
              <a:t>Rammig</a:t>
            </a:r>
            <a:r>
              <a:rPr lang="en-US" dirty="0"/>
              <a:t>. “A new design partitioning approach for low power high-level 	synthesis”. In: Third IEEE International Workshop on Electronic Design, Test and 	Applications (DELTA’06). 2006, 6 pp.–148. DOI: 10. 1109/DELTA.2006.8.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8A9A1-5B77-814F-EBC3-013B3E4A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BD59-7D39-7C4D-5C73-0E8C01B7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18288"/>
            <a:ext cx="10691265" cy="1307592"/>
          </a:xfrm>
        </p:spPr>
        <p:txBody>
          <a:bodyPr/>
          <a:lstStyle/>
          <a:p>
            <a:r>
              <a:rPr lang="de-DE" dirty="0"/>
              <a:t>Mathematical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01913-E4E7-9781-770D-1352F66CE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634" y="970910"/>
                <a:ext cx="10691265" cy="3739896"/>
              </a:xfrm>
            </p:spPr>
            <p:txBody>
              <a:bodyPr>
                <a:noAutofit/>
              </a:bodyPr>
              <a:lstStyle/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Dynamic power of all nodes: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Dynamic power for a partition: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dynamic power dissipation (with control unit):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/>
                            <m:aln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𝑑𝑦𝑛</m:t>
                            </m:r>
                            <m:r>
                              <a:rPr lang="de-DE" sz="2400" i="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gc</m:t>
                        </m:r>
                        <m:r>
                          <a:rPr lang="de-DE" sz="240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Power Delay of a partition (with run-time):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de-DE" sz="2400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sz="2400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dyn</m:t>
                            </m:r>
                            <m:r>
                              <a:rPr lang="de-DE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dirty="0" smtClean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de-DE" sz="240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sz="2400" dirty="0">
                    <a:solidFill>
                      <a:srgbClr val="83696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latin typeface="Cambria Math" panose="02040503050406030204" pitchFamily="18" charset="0"/>
                              </a:rPr>
                              <m:t>gc</m:t>
                            </m:r>
                            <m:r>
                              <a:rPr lang="de-DE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 ∗</m:t>
                        </m:r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400" b="0" i="0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power delay: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de-DE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400" i="0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DE" sz="2400" i="1" dirty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sSub>
                          <m:sSubPr>
                            <m:ctrlPr>
                              <a:rPr lang="de-DE" sz="24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endParaRPr lang="de-DE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A01913-E4E7-9781-770D-1352F66CE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634" y="970910"/>
                <a:ext cx="10691265" cy="3739896"/>
              </a:xfrm>
              <a:blipFill>
                <a:blip r:embed="rId2"/>
                <a:stretch>
                  <a:fillRect l="-798" b="-86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69E46-E9A4-C80F-E845-07CF2DA4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5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BC50-A54B-6D47-3B9B-BC7E2F63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Power scheduler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CF586-3890-B7D0-BAC8-72E1BADF8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176" y="1902734"/>
            <a:ext cx="4241753" cy="3545944"/>
          </a:xfrm>
          <a:prstGeom prst="rect">
            <a:avLst/>
          </a:prstGeom>
        </p:spPr>
      </p:pic>
      <p:pic>
        <p:nvPicPr>
          <p:cNvPr id="13" name="Picture 12" descr="A diagram of a power scheduler&#10;&#10;AI-generated content may be incorrect.">
            <a:extLst>
              <a:ext uri="{FF2B5EF4-FFF2-40B4-BE49-F238E27FC236}">
                <a16:creationId xmlns:a16="http://schemas.microsoft.com/office/drawing/2014/main" id="{3C9EDD88-25E6-FA7D-A487-18F05D458D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094" y="2109150"/>
            <a:ext cx="5183347" cy="2908114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22B7B6C-C20F-FFEA-52B6-2AF4EE370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91" y="845953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Alternative scheduling technique for power reduction.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Path-based scheduling technique.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66C1F0-0585-ECE4-28F7-9D1647230A29}"/>
              </a:ext>
            </a:extLst>
          </p:cNvPr>
          <p:cNvSpPr txBox="1"/>
          <p:nvPr/>
        </p:nvSpPr>
        <p:spPr>
          <a:xfrm>
            <a:off x="834422" y="5504130"/>
            <a:ext cx="4299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4: Integration of Power scheduler in HLS design flow. 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673408-9547-9D42-6498-E00585CA9BF6}"/>
              </a:ext>
            </a:extLst>
          </p:cNvPr>
          <p:cNvSpPr txBox="1"/>
          <p:nvPr/>
        </p:nvSpPr>
        <p:spPr>
          <a:xfrm>
            <a:off x="7308073" y="5448678"/>
            <a:ext cx="3549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5: Input and output of Power Scheduler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31B3E-5B6E-10FB-D855-F405C8530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4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DE850-B990-E55F-27CF-193A910D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3C5AEA0-F3D5-4C00-996B-F05AF2D4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43AF18-A98F-087B-A058-490E3AE2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8"/>
            <a:ext cx="10744200" cy="1721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Motivation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106CD6-FEEC-42CF-942F-A572AFB8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square with a black lightning bolt in it&#10;&#10;AI-generated content may be incorrect.">
            <a:extLst>
              <a:ext uri="{FF2B5EF4-FFF2-40B4-BE49-F238E27FC236}">
                <a16:creationId xmlns:a16="http://schemas.microsoft.com/office/drawing/2014/main" id="{4FFD68F1-EC0C-89FC-5121-AAABB92AF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54" y="2785737"/>
            <a:ext cx="2331492" cy="2331492"/>
          </a:xfrm>
          <a:prstGeom prst="rect">
            <a:avLst/>
          </a:prstGeom>
        </p:spPr>
      </p:pic>
      <p:pic>
        <p:nvPicPr>
          <p:cNvPr id="13" name="Picture 12" descr="A computer chip with a square green and orange center&#10;&#10;AI-generated content may be incorrect.">
            <a:extLst>
              <a:ext uri="{FF2B5EF4-FFF2-40B4-BE49-F238E27FC236}">
                <a16:creationId xmlns:a16="http://schemas.microsoft.com/office/drawing/2014/main" id="{07866E11-0870-2BC5-72E9-568EE678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64" y="2785736"/>
            <a:ext cx="2467749" cy="2467749"/>
          </a:xfrm>
          <a:prstGeom prst="rect">
            <a:avLst/>
          </a:prstGeom>
        </p:spPr>
      </p:pic>
      <p:pic>
        <p:nvPicPr>
          <p:cNvPr id="11" name="Picture 10" descr="A group of colorful squares&#10;&#10;AI-generated content may be incorrect.">
            <a:extLst>
              <a:ext uri="{FF2B5EF4-FFF2-40B4-BE49-F238E27FC236}">
                <a16:creationId xmlns:a16="http://schemas.microsoft.com/office/drawing/2014/main" id="{D1D5ADAC-2119-17EC-96C0-7CF142FDAD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022" y="3131763"/>
            <a:ext cx="3278878" cy="163943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88BA8A-48D5-4F69-BF14-3C1F56EA1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88A2BAC-9209-4E00-D84A-E59984D39488}"/>
              </a:ext>
            </a:extLst>
          </p:cNvPr>
          <p:cNvSpPr/>
          <p:nvPr/>
        </p:nvSpPr>
        <p:spPr>
          <a:xfrm>
            <a:off x="7824158" y="2785736"/>
            <a:ext cx="4140680" cy="23314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AF9E-FB5B-3541-9C56-6CC4A01B5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47987-69F9-70FF-954A-73D338E76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de-DE" sz="3200" dirty="0"/>
              <a:t>Why High Level Synthesis (HLS)?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C76CCA-B9B4-9468-9FF3-7BE1C338B1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177846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88CE38-B7C8-C6D3-EB7E-0FBAC89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4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C7A9-8018-BBF3-1071-5AC6B848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What is HLS?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6750-A27B-EC34-A636-25F1C1FDE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0" y="797607"/>
            <a:ext cx="11491365" cy="3739896"/>
          </a:xfrm>
        </p:spPr>
        <p:txBody>
          <a:bodyPr>
            <a:normAutofit/>
          </a:bodyPr>
          <a:lstStyle/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High Level Synthesis: Translation function from behavioural to structural description [3]. </a:t>
            </a:r>
          </a:p>
          <a:p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HLS consists of three phases [1]: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Scheduling: which clock cycle?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Allocation: how many resources?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Binding: which operation to which resource?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E8C93-CF7D-4EA7-938E-208381E78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3144" y="2212168"/>
            <a:ext cx="4125157" cy="344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8A5F1-4971-3248-08C3-8CB4F02CECFD}"/>
              </a:ext>
            </a:extLst>
          </p:cNvPr>
          <p:cNvSpPr txBox="1"/>
          <p:nvPr/>
        </p:nvSpPr>
        <p:spPr>
          <a:xfrm>
            <a:off x="7285379" y="5783394"/>
            <a:ext cx="4305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1: HLS Design Flow with Power Scheduler integrated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68784-9C07-A20D-70B0-575E573B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7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6E9AF-9565-89F5-434F-C77F77E21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01589-01D1-2ED4-E75E-447F84F6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/>
              <a:t>Source of power dissipation</a:t>
            </a:r>
          </a:p>
        </p:txBody>
      </p:sp>
      <p:pic>
        <p:nvPicPr>
          <p:cNvPr id="6" name="Picture 5" descr="A diagram of a power supply system&#10;&#10;AI-generated content may be incorrect.">
            <a:extLst>
              <a:ext uri="{FF2B5EF4-FFF2-40B4-BE49-F238E27FC236}">
                <a16:creationId xmlns:a16="http://schemas.microsoft.com/office/drawing/2014/main" id="{F616ECFC-404D-B9AD-19FF-3CCD9F622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4" y="1628271"/>
            <a:ext cx="6131552" cy="30657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81A75D-CF3C-9DBA-2D10-B2BEA6C17A5C}"/>
              </a:ext>
            </a:extLst>
          </p:cNvPr>
          <p:cNvSpPr txBox="1"/>
          <p:nvPr/>
        </p:nvSpPr>
        <p:spPr>
          <a:xfrm>
            <a:off x="2056527" y="5690123"/>
            <a:ext cx="2831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2: Sources of power dissipation [1]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6E2B0-7C61-57E4-3A4A-B64849F78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06" y="1215081"/>
            <a:ext cx="5245893" cy="3892157"/>
          </a:xfrm>
          <a:prstGeom prst="rect">
            <a:avLst/>
          </a:prstGeom>
        </p:spPr>
      </p:pic>
      <p:sp>
        <p:nvSpPr>
          <p:cNvPr id="9" name="TextBox 17">
            <a:extLst>
              <a:ext uri="{FF2B5EF4-FFF2-40B4-BE49-F238E27FC236}">
                <a16:creationId xmlns:a16="http://schemas.microsoft.com/office/drawing/2014/main" id="{D962783D-7B7E-80AD-FFC6-B3D0FDE7410F}"/>
              </a:ext>
            </a:extLst>
          </p:cNvPr>
          <p:cNvSpPr txBox="1"/>
          <p:nvPr/>
        </p:nvSpPr>
        <p:spPr>
          <a:xfrm>
            <a:off x="8265810" y="5685538"/>
            <a:ext cx="1869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3: Power down [1]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2006FD-F86C-3ADD-A702-92335D32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419-E6C1-2023-7D51-2408F96F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3" y="1786986"/>
            <a:ext cx="10691265" cy="3739896"/>
          </a:xfrm>
        </p:spPr>
        <p:txBody>
          <a:bodyPr>
            <a:normAutofit/>
          </a:bodyPr>
          <a:lstStyle/>
          <a:p>
            <a:r>
              <a:rPr lang="de-DE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Goal 1</a:t>
            </a:r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Dedicated turn-on and turn-off mechanisms.</a:t>
            </a:r>
          </a:p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Goal 2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Minimizing control components for those mechanisms.</a:t>
            </a:r>
            <a:endParaRPr lang="de-DE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Technique</a:t>
            </a:r>
            <a:r>
              <a:rPr lang="de-DE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Power down.</a:t>
            </a:r>
          </a:p>
          <a:p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Scheduling method</a:t>
            </a:r>
            <a:r>
              <a:rPr lang="de-DE" sz="2400" dirty="0">
                <a:latin typeface="Arial" panose="020B0604020202020204" pitchFamily="34" charset="0"/>
                <a:cs typeface="Arial" panose="020B0604020202020204" pitchFamily="34" charset="0"/>
              </a:rPr>
              <a:t>: Partitioning.</a:t>
            </a:r>
            <a:endParaRPr lang="de-DE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055DA-CCE4-4D6C-F1CB-5090AD86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1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99C93-7633-5EF3-6290-22515752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E247-6DB0-4A47-E3D1-95FBBAFC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83" y="-16876"/>
            <a:ext cx="10691265" cy="1307592"/>
          </a:xfrm>
        </p:spPr>
        <p:txBody>
          <a:bodyPr/>
          <a:lstStyle/>
          <a:p>
            <a:r>
              <a:rPr lang="de-DE" dirty="0"/>
              <a:t>Flow of Power scheduler</a:t>
            </a:r>
          </a:p>
        </p:txBody>
      </p:sp>
      <p:pic>
        <p:nvPicPr>
          <p:cNvPr id="6" name="Picture 5" descr="A diagram of a software program&#10;&#10;AI-generated content may be incorrect.">
            <a:extLst>
              <a:ext uri="{FF2B5EF4-FFF2-40B4-BE49-F238E27FC236}">
                <a16:creationId xmlns:a16="http://schemas.microsoft.com/office/drawing/2014/main" id="{A69B4302-FBF9-B188-961D-0F0A496F77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559" y="918656"/>
            <a:ext cx="7346881" cy="40674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FAB81C-8058-DF33-A305-7455F30B7356}"/>
              </a:ext>
            </a:extLst>
          </p:cNvPr>
          <p:cNvSpPr/>
          <p:nvPr/>
        </p:nvSpPr>
        <p:spPr>
          <a:xfrm>
            <a:off x="6095999" y="2484615"/>
            <a:ext cx="1892060" cy="1307592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365AD-5D9A-D41E-41BA-1EAE67433060}"/>
              </a:ext>
            </a:extLst>
          </p:cNvPr>
          <p:cNvSpPr txBox="1"/>
          <p:nvPr/>
        </p:nvSpPr>
        <p:spPr>
          <a:xfrm>
            <a:off x="5099572" y="4986106"/>
            <a:ext cx="2688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4: Steps of Power Scheduler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B0C23-0C25-D3C3-F07F-8BE0A921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D3C2F-A958-1BA2-93DE-DCFE4BD5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3D8BD-CD7A-C916-07D0-BF8D768B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DISJOIN path calculation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A8866-C595-C2E1-CEA2-CA3F4FE04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634" y="753444"/>
            <a:ext cx="4824678" cy="5248826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E17757-CE8A-876D-B78A-974DA588705C}"/>
              </a:ext>
            </a:extLst>
          </p:cNvPr>
          <p:cNvSpPr txBox="1">
            <a:spLocks/>
          </p:cNvSpPr>
          <p:nvPr/>
        </p:nvSpPr>
        <p:spPr>
          <a:xfrm>
            <a:off x="5922948" y="1088948"/>
            <a:ext cx="6700576" cy="248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 :   2 timesteps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: 1 timestep.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0687D-0DDA-7B20-4245-65C3DC3C6A5F}"/>
              </a:ext>
            </a:extLst>
          </p:cNvPr>
          <p:cNvSpPr txBox="1"/>
          <p:nvPr/>
        </p:nvSpPr>
        <p:spPr>
          <a:xfrm>
            <a:off x="1502068" y="6333174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5: Fork-join path analysis [1].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E35C8-3346-F6A9-3554-2CECC75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904AA98-103F-A881-7B3D-B3678258E6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509086"/>
                  </p:ext>
                </p:extLst>
              </p:nvPr>
            </p:nvGraphicFramePr>
            <p:xfrm>
              <a:off x="5680952" y="2521194"/>
              <a:ext cx="5116749" cy="3172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{*cm5,*cm6, +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{*cm0,*cm1 , *cm2, + +, +, join a,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{*cm3,*cm4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{*cm7, *cm8, + , +, +, join b,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src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des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{*cm9,*cm10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0886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D904AA98-103F-A881-7B3D-B3678258E6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8509086"/>
                  </p:ext>
                </p:extLst>
              </p:nvPr>
            </p:nvGraphicFramePr>
            <p:xfrm>
              <a:off x="5680952" y="2521194"/>
              <a:ext cx="5116749" cy="31727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5583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2671865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739301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41673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7687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94872" r="-201786" b="-4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{*cm5,*cm6, +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44762" r="-201786" b="-2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{*cm0,*cm1 , *cm2, + +, +, join a,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9639" r="-201786" b="-227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{*cm3,*cm4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23810" r="-201786" b="-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{*cm7, *cm8, + , +, +, join b, 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484472"/>
                      </a:ext>
                    </a:extLst>
                  </a:tr>
                  <a:tr h="49950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42683" r="-20178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{*cm9,*cm10 , +,*c_s}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00886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55140E5-DE56-93A1-A5ED-29893A21B6E8}"/>
              </a:ext>
            </a:extLst>
          </p:cNvPr>
          <p:cNvSpPr txBox="1"/>
          <p:nvPr/>
        </p:nvSpPr>
        <p:spPr>
          <a:xfrm>
            <a:off x="6825130" y="5769052"/>
            <a:ext cx="3445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1: Determined path from disjoint paths [1].</a:t>
            </a:r>
          </a:p>
        </p:txBody>
      </p:sp>
    </p:spTree>
    <p:extLst>
      <p:ext uri="{BB962C8B-B14F-4D97-AF65-F5344CB8AC3E}">
        <p14:creationId xmlns:p14="http://schemas.microsoft.com/office/powerpoint/2010/main" val="335873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3651B-5F53-B2FD-3D60-F12B47215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7D0D-784C-707E-0B6D-F9F09992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-533"/>
            <a:ext cx="10691265" cy="1307592"/>
          </a:xfrm>
        </p:spPr>
        <p:txBody>
          <a:bodyPr/>
          <a:lstStyle/>
          <a:p>
            <a:r>
              <a:rPr lang="de-DE" dirty="0"/>
              <a:t>Fork-Join path calculation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00848BB2-1503-A64F-84D3-76037C181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4" y="1011604"/>
            <a:ext cx="4444101" cy="4834792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C285BE-0585-7BFC-7494-77353DD00CCD}"/>
              </a:ext>
            </a:extLst>
          </p:cNvPr>
          <p:cNvSpPr txBox="1">
            <a:spLocks/>
          </p:cNvSpPr>
          <p:nvPr/>
        </p:nvSpPr>
        <p:spPr>
          <a:xfrm>
            <a:off x="5922948" y="1088948"/>
            <a:ext cx="6700576" cy="2487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* :   2 timesteps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+ : 1 timestep.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FAB01-724A-51DC-1C33-2B6FD903F156}"/>
              </a:ext>
            </a:extLst>
          </p:cNvPr>
          <p:cNvSpPr txBox="1"/>
          <p:nvPr/>
        </p:nvSpPr>
        <p:spPr>
          <a:xfrm>
            <a:off x="1268604" y="6217850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Fig. 6: Fork-join path analysis [2].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3E9212-2E71-D4E7-2229-3832FA3A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D5E999-FF23-82C9-4206-46D4619C03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5943" y="2868981"/>
              <a:ext cx="5322228" cy="1680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076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326108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39087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fork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 , +}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39087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fork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{*cmo}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39087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fork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join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,</m:t>
                                    </m:r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de-DE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{*cm1,+,*cs}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1D5E999-FF23-82C9-4206-46D4619C03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815943" y="2868981"/>
              <a:ext cx="5322228" cy="16809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076">
                      <a:extLst>
                        <a:ext uri="{9D8B030D-6E8A-4147-A177-3AD203B41FA5}">
                          <a16:colId xmlns:a16="http://schemas.microsoft.com/office/drawing/2014/main" val="426208968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2803993873"/>
                        </a:ext>
                      </a:extLst>
                    </a:gridCol>
                    <a:gridCol w="1774076">
                      <a:extLst>
                        <a:ext uri="{9D8B030D-6E8A-4147-A177-3AD203B41FA5}">
                          <a16:colId xmlns:a16="http://schemas.microsoft.com/office/drawing/2014/main" val="144638583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Path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Time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6894600"/>
                      </a:ext>
                    </a:extLst>
                  </a:tr>
                  <a:tr h="4384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44" t="-89041" r="-201718" b="-210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{*cm2, + , +}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421831"/>
                      </a:ext>
                    </a:extLst>
                  </a:tr>
                  <a:tr h="4384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44" t="-191667" r="-201718" b="-1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{*cmo}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22456"/>
                      </a:ext>
                    </a:extLst>
                  </a:tr>
                  <a:tr h="43840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44" t="-291667" r="-201718" b="-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{*cm1,+,*cs}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6389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F18D42C-6E7A-3532-2EA9-DF2346ADC81F}"/>
              </a:ext>
            </a:extLst>
          </p:cNvPr>
          <p:cNvSpPr txBox="1"/>
          <p:nvPr/>
        </p:nvSpPr>
        <p:spPr>
          <a:xfrm>
            <a:off x="6754181" y="4666208"/>
            <a:ext cx="3514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Table 2: Determined path from fork-join paths [1].</a:t>
            </a:r>
          </a:p>
        </p:txBody>
      </p:sp>
    </p:spTree>
    <p:extLst>
      <p:ext uri="{BB962C8B-B14F-4D97-AF65-F5344CB8AC3E}">
        <p14:creationId xmlns:p14="http://schemas.microsoft.com/office/powerpoint/2010/main" val="38051652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861</Words>
  <Application>Microsoft Office PowerPoint</Application>
  <PresentationFormat>Widescreen</PresentationFormat>
  <Paragraphs>148</Paragraphs>
  <Slides>16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Calisto MT</vt:lpstr>
      <vt:lpstr>Cambria Math</vt:lpstr>
      <vt:lpstr>Univers Condensed</vt:lpstr>
      <vt:lpstr>Wingdings</vt:lpstr>
      <vt:lpstr>ChronicleVTI</vt:lpstr>
      <vt:lpstr>Low Power Scheduling For High Level Synthesis</vt:lpstr>
      <vt:lpstr>Motivation</vt:lpstr>
      <vt:lpstr>Why High Level Synthesis (HLS)?</vt:lpstr>
      <vt:lpstr>What is HLS?</vt:lpstr>
      <vt:lpstr>Source of power dissipation</vt:lpstr>
      <vt:lpstr>Strategy</vt:lpstr>
      <vt:lpstr>Flow of Power scheduler</vt:lpstr>
      <vt:lpstr>DISJOIN path calculation</vt:lpstr>
      <vt:lpstr>Fork-Join path calculation</vt:lpstr>
      <vt:lpstr>Control path calculation</vt:lpstr>
      <vt:lpstr>Compatibility Graph</vt:lpstr>
      <vt:lpstr>Clique Search</vt:lpstr>
      <vt:lpstr>Overview and Conclusion</vt:lpstr>
      <vt:lpstr>References</vt:lpstr>
      <vt:lpstr>Mathematical Implementation</vt:lpstr>
      <vt:lpstr>Power scheduler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Rubayet (ATV QM HP HVMD)</dc:creator>
  <cp:lastModifiedBy>Kamal Rubayet (ATV QM HP HVMD)</cp:lastModifiedBy>
  <cp:revision>25</cp:revision>
  <dcterms:created xsi:type="dcterms:W3CDTF">2025-06-04T15:39:01Z</dcterms:created>
  <dcterms:modified xsi:type="dcterms:W3CDTF">2025-06-19T17:13:27Z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2025-06-19 08:55:44Z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10e9d1da-7673-4dd3-b29c-2dba3f168307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2025-06-19T08:55:44Z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