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381E3-DBC7-4B57-8B2E-E5B5FB8BA58E}" v="84" dt="2025-06-04T15:41:23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4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Partition-based scheduling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2185" y="1390650"/>
            <a:ext cx="3019423" cy="407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Multicore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0C45-75FF-45CB-D024-5BAA48FE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-9662"/>
            <a:ext cx="10691265" cy="1307592"/>
          </a:xfrm>
        </p:spPr>
        <p:txBody>
          <a:bodyPr/>
          <a:lstStyle/>
          <a:p>
            <a:r>
              <a:rPr lang="en-US" dirty="0"/>
              <a:t>Scheduling multi-core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9ED0-2A8C-41BA-D4E0-B2C4631E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105816"/>
            <a:ext cx="10691265" cy="3739896"/>
          </a:xfrm>
        </p:spPr>
        <p:txBody>
          <a:bodyPr/>
          <a:lstStyle/>
          <a:p>
            <a:r>
              <a:rPr lang="de-DE" dirty="0"/>
              <a:t>Two fundamental approaches:</a:t>
            </a:r>
          </a:p>
          <a:p>
            <a:pPr lvl="1"/>
            <a:r>
              <a:rPr lang="de-DE" dirty="0"/>
              <a:t>Global Scheduling: Task may execute on any core and migration is allowed.</a:t>
            </a:r>
          </a:p>
          <a:p>
            <a:pPr lvl="1"/>
            <a:r>
              <a:rPr lang="de-DE" dirty="0"/>
              <a:t>Partition-based scheduling: Tasks statically assigned to cores.</a:t>
            </a:r>
          </a:p>
        </p:txBody>
      </p:sp>
      <p:pic>
        <p:nvPicPr>
          <p:cNvPr id="5" name="Picture 4" descr="A diagram of a algorithm&#10;&#10;AI-generated content may be incorrect.">
            <a:extLst>
              <a:ext uri="{FF2B5EF4-FFF2-40B4-BE49-F238E27FC236}">
                <a16:creationId xmlns:a16="http://schemas.microsoft.com/office/drawing/2014/main" id="{C643D875-A390-25F7-C295-0BE08DE14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91" y="2612041"/>
            <a:ext cx="3027533" cy="2572358"/>
          </a:xfrm>
          <a:prstGeom prst="rect">
            <a:avLst/>
          </a:prstGeom>
        </p:spPr>
      </p:pic>
      <p:pic>
        <p:nvPicPr>
          <p:cNvPr id="7" name="Picture 6" descr="A yellow square with arrows pointing to the center&#10;&#10;AI-generated content may be incorrect.">
            <a:extLst>
              <a:ext uri="{FF2B5EF4-FFF2-40B4-BE49-F238E27FC236}">
                <a16:creationId xmlns:a16="http://schemas.microsoft.com/office/drawing/2014/main" id="{9730DE2D-75F6-AEE7-F82B-32C707735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83" y="3005134"/>
            <a:ext cx="3401219" cy="1840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2CE540-5A68-B90F-C2E7-17DB3129D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891" y="5037358"/>
            <a:ext cx="401630" cy="294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FE1E3C-9D44-0094-56E5-F4A9982D2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67" y="4798631"/>
            <a:ext cx="952633" cy="3268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453954-9262-05D4-8234-6639605FDE5A}"/>
              </a:ext>
            </a:extLst>
          </p:cNvPr>
          <p:cNvSpPr txBox="1"/>
          <p:nvPr/>
        </p:nvSpPr>
        <p:spPr>
          <a:xfrm>
            <a:off x="1345039" y="5184399"/>
            <a:ext cx="26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Fig. 2: Global Scheduling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AC514-D450-EFB0-79FF-105B4DEDAE27}"/>
              </a:ext>
            </a:extLst>
          </p:cNvPr>
          <p:cNvSpPr txBox="1"/>
          <p:nvPr/>
        </p:nvSpPr>
        <p:spPr>
          <a:xfrm>
            <a:off x="7069891" y="5184399"/>
            <a:ext cx="336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Fig. 3: Parition-based scheduling</a:t>
            </a:r>
          </a:p>
        </p:txBody>
      </p:sp>
    </p:spTree>
    <p:extLst>
      <p:ext uri="{BB962C8B-B14F-4D97-AF65-F5344CB8AC3E}">
        <p14:creationId xmlns:p14="http://schemas.microsoft.com/office/powerpoint/2010/main" val="218846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9941-E0C3-339D-371F-C1EE0AA2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de-DE" dirty="0"/>
              <a:t>Semi-partitioned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70A4-1125-418A-F9C9-89B2FA9A4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23" y="1238580"/>
            <a:ext cx="10691265" cy="3739896"/>
          </a:xfrm>
        </p:spPr>
        <p:txBody>
          <a:bodyPr/>
          <a:lstStyle/>
          <a:p>
            <a:r>
              <a:rPr lang="de-DE" dirty="0"/>
              <a:t>Partitioning can lead to resource underutilization.</a:t>
            </a:r>
          </a:p>
          <a:p>
            <a:r>
              <a:rPr lang="de-DE" dirty="0"/>
              <a:t>Semi-partitioned scheduling is proposed:</a:t>
            </a:r>
          </a:p>
          <a:p>
            <a:r>
              <a:rPr lang="de-DE" dirty="0"/>
              <a:t>Two parts of semi-partitioned schedulging algorithm:</a:t>
            </a:r>
          </a:p>
          <a:p>
            <a:pPr lvl="3"/>
            <a:r>
              <a:rPr lang="de-DE" dirty="0"/>
              <a:t>Partitioning algorithm: Determines how to split and assign each task to a fixed processor.</a:t>
            </a:r>
          </a:p>
          <a:p>
            <a:pPr lvl="3"/>
            <a:r>
              <a:rPr lang="de-DE" dirty="0"/>
              <a:t>Scheduling Algorithm: Determines how to schedule tasks assigned to each processor.</a:t>
            </a:r>
          </a:p>
          <a:p>
            <a:r>
              <a:rPr lang="de-DE" dirty="0"/>
              <a:t>Tasks are assigned in same or neighbouring cores to reduce communication overhead.</a:t>
            </a:r>
          </a:p>
        </p:txBody>
      </p:sp>
    </p:spTree>
    <p:extLst>
      <p:ext uri="{BB962C8B-B14F-4D97-AF65-F5344CB8AC3E}">
        <p14:creationId xmlns:p14="http://schemas.microsoft.com/office/powerpoint/2010/main" val="9579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28E1-0B4A-439E-6354-36880129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1307592"/>
          </a:xfrm>
        </p:spPr>
        <p:txBody>
          <a:bodyPr/>
          <a:lstStyle/>
          <a:p>
            <a:r>
              <a:rPr lang="de-DE" dirty="0"/>
              <a:t>Proposed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7849BF-29AD-212E-BBF8-0F418913E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366" y="1057426"/>
                <a:ext cx="10691265" cy="3739896"/>
              </a:xfrm>
            </p:spPr>
            <p:txBody>
              <a:bodyPr/>
              <a:lstStyle/>
              <a:p>
                <a:r>
                  <a:rPr lang="de-DE" dirty="0"/>
                  <a:t>Allocation algorithm: Clustering-based.</a:t>
                </a:r>
              </a:p>
              <a:p>
                <a:r>
                  <a:rPr lang="de-DE" dirty="0"/>
                  <a:t>Local scheduling algorithm: Earliest Deadline First (EDF).</a:t>
                </a:r>
              </a:p>
              <a:p>
                <a:r>
                  <a:rPr lang="de-DE" dirty="0"/>
                  <a:t>Each core must pass the total utilization test:</a:t>
                </a:r>
              </a:p>
              <a:p>
                <a:pPr marL="1371600" lvl="3" indent="0">
                  <a:buNone/>
                </a:pPr>
                <a:r>
                  <a:rPr lang="de-DE" sz="20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000" dirty="0"/>
                  <a:t>  ≤ 1</a:t>
                </a:r>
                <a:endParaRPr lang="de-DE" dirty="0"/>
              </a:p>
              <a:p>
                <a:r>
                  <a:rPr lang="de-DE" sz="2000" dirty="0"/>
                  <a:t>Communication cost depends on relative distance distance between cores.</a:t>
                </a:r>
              </a:p>
              <a:p>
                <a:r>
                  <a:rPr lang="de-DE" dirty="0"/>
                  <a:t>Total Communication Cost: </a:t>
                </a:r>
              </a:p>
              <a:p>
                <a:pPr marL="2743200" lvl="6" indent="0">
                  <a:buNone/>
                </a:pPr>
                <a:r>
                  <a:rPr lang="de-DE" dirty="0"/>
                  <a:t>Communication cost between cores </a:t>
                </a:r>
                <a:r>
                  <a:rPr lang="de-DE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 Volume of exchanged data</a:t>
                </a:r>
                <a:endParaRPr lang="de-DE" dirty="0"/>
              </a:p>
              <a:p>
                <a:pPr marL="1371600" lvl="3" indent="0">
                  <a:buNone/>
                </a:pPr>
                <a:endParaRPr lang="de-DE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7849BF-29AD-212E-BBF8-0F418913E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366" y="1057426"/>
                <a:ext cx="10691265" cy="3739896"/>
              </a:xfrm>
              <a:blipFill>
                <a:blip r:embed="rId2"/>
                <a:stretch>
                  <a:fillRect l="-513" t="-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29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3DAB-A657-52E9-F011-E9097D2F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en-US" dirty="0"/>
              <a:t>Implementation 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78E4-9596-0AE2-60AF-F9423980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160943"/>
            <a:ext cx="10691265" cy="373989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Algorithm1: Assign Clusters to Cores</a:t>
            </a:r>
          </a:p>
          <a:p>
            <a:pPr marL="0" indent="0">
              <a:buNone/>
            </a:pPr>
            <a:r>
              <a:rPr lang="de-DE" dirty="0"/>
              <a:t>1: </a:t>
            </a:r>
            <a:r>
              <a:rPr lang="de-DE" b="1" dirty="0"/>
              <a:t>for</a:t>
            </a:r>
            <a:r>
              <a:rPr lang="de-DE" dirty="0"/>
              <a:t> each cluster in clusters </a:t>
            </a:r>
            <a:r>
              <a:rPr lang="de-DE" b="1" dirty="0"/>
              <a:t>do</a:t>
            </a:r>
          </a:p>
          <a:p>
            <a:pPr marL="0" indent="0">
              <a:buNone/>
            </a:pPr>
            <a:r>
              <a:rPr lang="de-DE" dirty="0"/>
              <a:t>2: Find the least-loaded core that can still take the cluster‘s total utilization.</a:t>
            </a:r>
          </a:p>
          <a:p>
            <a:pPr marL="0" indent="0">
              <a:buNone/>
            </a:pPr>
            <a:r>
              <a:rPr lang="de-DE" dirty="0"/>
              <a:t>3: Assign all tasks in the cluster to that core.</a:t>
            </a:r>
          </a:p>
          <a:p>
            <a:pPr marL="0" indent="0">
              <a:buNone/>
            </a:pPr>
            <a:r>
              <a:rPr lang="de-DE" dirty="0"/>
              <a:t>4: Update the core‘s utilization.</a:t>
            </a:r>
          </a:p>
          <a:p>
            <a:pPr marL="0" indent="0">
              <a:buNone/>
            </a:pPr>
            <a:r>
              <a:rPr lang="de-DE" dirty="0"/>
              <a:t>5: </a:t>
            </a:r>
            <a:r>
              <a:rPr lang="de-DE" b="1" dirty="0"/>
              <a:t>end for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93BA59-5B29-FA87-8E1F-683A2922E18D}"/>
              </a:ext>
            </a:extLst>
          </p:cNvPr>
          <p:cNvCxnSpPr>
            <a:cxnSpLocks/>
          </p:cNvCxnSpPr>
          <p:nvPr/>
        </p:nvCxnSpPr>
        <p:spPr>
          <a:xfrm>
            <a:off x="864341" y="1160943"/>
            <a:ext cx="88880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4F9E0B-ED46-D3F4-9F7A-34781A70CEEC}"/>
              </a:ext>
            </a:extLst>
          </p:cNvPr>
          <p:cNvCxnSpPr>
            <a:cxnSpLocks/>
          </p:cNvCxnSpPr>
          <p:nvPr/>
        </p:nvCxnSpPr>
        <p:spPr>
          <a:xfrm>
            <a:off x="864341" y="1563510"/>
            <a:ext cx="88880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697B34-C92D-F9A6-C46D-4592B85411E2}"/>
              </a:ext>
            </a:extLst>
          </p:cNvPr>
          <p:cNvCxnSpPr>
            <a:cxnSpLocks/>
          </p:cNvCxnSpPr>
          <p:nvPr/>
        </p:nvCxnSpPr>
        <p:spPr>
          <a:xfrm>
            <a:off x="864341" y="3898393"/>
            <a:ext cx="89570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12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45D9-903F-8A0B-511F-03E210E3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-8144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and Example</a:t>
            </a:r>
            <a:br>
              <a:rPr lang="en-US" dirty="0"/>
            </a:b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FF9503-C53E-AE11-C0BA-D7A78042B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12924"/>
              </p:ext>
            </p:extLst>
          </p:nvPr>
        </p:nvGraphicFramePr>
        <p:xfrm>
          <a:off x="700088" y="2222500"/>
          <a:ext cx="106918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7">
                  <a:extLst>
                    <a:ext uri="{9D8B030D-6E8A-4147-A177-3AD203B41FA5}">
                      <a16:colId xmlns:a16="http://schemas.microsoft.com/office/drawing/2014/main" val="2946633647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3370422456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2297349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Execution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6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7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0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2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14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5007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DAB310-D6DC-E21F-A99C-FC5D5AD394A5}"/>
              </a:ext>
            </a:extLst>
          </p:cNvPr>
          <p:cNvSpPr txBox="1"/>
          <p:nvPr/>
        </p:nvSpPr>
        <p:spPr>
          <a:xfrm>
            <a:off x="4511615" y="5189220"/>
            <a:ext cx="263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Table 1: Task Parameters</a:t>
            </a:r>
          </a:p>
        </p:txBody>
      </p:sp>
    </p:spTree>
    <p:extLst>
      <p:ext uri="{BB962C8B-B14F-4D97-AF65-F5344CB8AC3E}">
        <p14:creationId xmlns:p14="http://schemas.microsoft.com/office/powerpoint/2010/main" val="829133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B3EE-F024-37BF-3D25-50A8BE83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93" y="0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and Example</a:t>
            </a:r>
            <a:br>
              <a:rPr lang="en-US" dirty="0"/>
            </a:b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D366C8-0815-0E6F-BFD8-BB9C9491E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777822"/>
              </p:ext>
            </p:extLst>
          </p:nvPr>
        </p:nvGraphicFramePr>
        <p:xfrm>
          <a:off x="622450" y="2343270"/>
          <a:ext cx="106918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476">
                  <a:extLst>
                    <a:ext uri="{9D8B030D-6E8A-4147-A177-3AD203B41FA5}">
                      <a16:colId xmlns:a16="http://schemas.microsoft.com/office/drawing/2014/main" val="905141480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435577356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506656283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536197106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2912810877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590620383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696639694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115508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9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1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4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8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5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6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6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432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93C3FF-F13E-0267-84AE-162662FD6C73}"/>
              </a:ext>
            </a:extLst>
          </p:cNvPr>
          <p:cNvSpPr txBox="1"/>
          <p:nvPr/>
        </p:nvSpPr>
        <p:spPr>
          <a:xfrm>
            <a:off x="4494363" y="5309990"/>
            <a:ext cx="341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Table 2: Task dependency matrix</a:t>
            </a:r>
          </a:p>
        </p:txBody>
      </p:sp>
    </p:spTree>
    <p:extLst>
      <p:ext uri="{BB962C8B-B14F-4D97-AF65-F5344CB8AC3E}">
        <p14:creationId xmlns:p14="http://schemas.microsoft.com/office/powerpoint/2010/main" val="225996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0EA7-0FFE-3346-999C-7A9F12A2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and Example</a:t>
            </a:r>
            <a:br>
              <a:rPr lang="en-US" dirty="0"/>
            </a:b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12FD1-D863-47D9-423D-A3D6E745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75" y="1307592"/>
            <a:ext cx="6425385" cy="3740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3B983-EB4F-D8D1-06DC-CAFFEC92FD2C}"/>
              </a:ext>
            </a:extLst>
          </p:cNvPr>
          <p:cNvSpPr txBox="1"/>
          <p:nvPr/>
        </p:nvSpPr>
        <p:spPr>
          <a:xfrm>
            <a:off x="4321835" y="5047742"/>
            <a:ext cx="32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Fig. 4: Task dependency matrix</a:t>
            </a:r>
          </a:p>
        </p:txBody>
      </p:sp>
    </p:spTree>
    <p:extLst>
      <p:ext uri="{BB962C8B-B14F-4D97-AF65-F5344CB8AC3E}">
        <p14:creationId xmlns:p14="http://schemas.microsoft.com/office/powerpoint/2010/main" val="115133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99D8-4523-591E-CD5E-6C9DB57F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95" y="0"/>
            <a:ext cx="10678565" cy="701040"/>
          </a:xfrm>
        </p:spPr>
        <p:txBody>
          <a:bodyPr/>
          <a:lstStyle/>
          <a:p>
            <a:r>
              <a:rPr lang="en-US" dirty="0"/>
              <a:t>Implementation and Example</a:t>
            </a:r>
          </a:p>
        </p:txBody>
      </p:sp>
      <p:pic>
        <p:nvPicPr>
          <p:cNvPr id="4" name="Screen Recording 2025-06-04 at 9.03.14 PM">
            <a:hlinkClick r:id="" action="ppaction://media"/>
            <a:extLst>
              <a:ext uri="{FF2B5EF4-FFF2-40B4-BE49-F238E27FC236}">
                <a16:creationId xmlns:a16="http://schemas.microsoft.com/office/drawing/2014/main" id="{057918AB-CADD-1454-A63C-D582EE0908E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43914" y="936763"/>
            <a:ext cx="7976005" cy="4984474"/>
          </a:xfrm>
        </p:spPr>
      </p:pic>
    </p:spTree>
    <p:extLst>
      <p:ext uri="{BB962C8B-B14F-4D97-AF65-F5344CB8AC3E}">
        <p14:creationId xmlns:p14="http://schemas.microsoft.com/office/powerpoint/2010/main" val="16742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9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12BA-1422-8719-690B-61AB26F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45" y="16218"/>
            <a:ext cx="10691265" cy="1307592"/>
          </a:xfrm>
        </p:spPr>
        <p:txBody>
          <a:bodyPr/>
          <a:lstStyle/>
          <a:p>
            <a:r>
              <a:rPr lang="de-DE" dirty="0"/>
              <a:t>Overview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DF24-8D40-8511-CB8C-3D35E2FB2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45" y="1160943"/>
            <a:ext cx="10691265" cy="3739896"/>
          </a:xfrm>
        </p:spPr>
        <p:txBody>
          <a:bodyPr/>
          <a:lstStyle/>
          <a:p>
            <a:r>
              <a:rPr lang="de-DE" dirty="0"/>
              <a:t>Partition-based scheduling is explored.</a:t>
            </a:r>
          </a:p>
          <a:p>
            <a:r>
              <a:rPr lang="de-DE" dirty="0"/>
              <a:t>Allocation of periodic tasks on homogeneous multi-core architecture is discussed.</a:t>
            </a:r>
          </a:p>
          <a:p>
            <a:r>
              <a:rPr lang="de-DE" dirty="0"/>
              <a:t>Scheduling and allocation algorithm implemented in C. </a:t>
            </a:r>
          </a:p>
          <a:p>
            <a:r>
              <a:rPr lang="de-DE" dirty="0"/>
              <a:t>Simulation illustrated in UPPAAL.</a:t>
            </a:r>
          </a:p>
          <a:p>
            <a:r>
              <a:rPr lang="de-DE" dirty="0"/>
              <a:t>Tasks with frequent communication formed cluster.</a:t>
            </a:r>
          </a:p>
          <a:p>
            <a:r>
              <a:rPr lang="de-DE" dirty="0"/>
              <a:t>Clusters allocated on nearby cores, with schedulability constraints.</a:t>
            </a:r>
          </a:p>
          <a:p>
            <a:r>
              <a:rPr lang="de-DE" dirty="0"/>
              <a:t>Communication cost reduced.</a:t>
            </a:r>
          </a:p>
        </p:txBody>
      </p:sp>
    </p:spTree>
    <p:extLst>
      <p:ext uri="{BB962C8B-B14F-4D97-AF65-F5344CB8AC3E}">
        <p14:creationId xmlns:p14="http://schemas.microsoft.com/office/powerpoint/2010/main" val="1886698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A7C-2BC9-B04D-A73B-21DD6CEA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7436-1521-6C7B-A0DD-BE3B4675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1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C93C6-C0D4-7466-A503-9C966064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1705460"/>
            <a:ext cx="4265763" cy="1593185"/>
          </a:xfrm>
        </p:spPr>
        <p:txBody>
          <a:bodyPr anchor="t">
            <a:normAutofit/>
          </a:bodyPr>
          <a:lstStyle/>
          <a:p>
            <a:r>
              <a:rPr lang="en-US" sz="42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1800-A0B1-332B-EC79-3793E0CA0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1796458"/>
            <a:ext cx="5483190" cy="44574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Scheduling multi-core systems</a:t>
            </a:r>
          </a:p>
          <a:p>
            <a:r>
              <a:rPr lang="de-DE" dirty="0"/>
              <a:t>Semi-partitioned Scheduling</a:t>
            </a:r>
          </a:p>
          <a:p>
            <a:r>
              <a:rPr lang="de-DE" dirty="0"/>
              <a:t>Proposed strategy</a:t>
            </a:r>
          </a:p>
          <a:p>
            <a:r>
              <a:rPr lang="en-US" dirty="0"/>
              <a:t>Implementation and Example</a:t>
            </a:r>
          </a:p>
          <a:p>
            <a:r>
              <a:rPr lang="en-US" dirty="0"/>
              <a:t>Overview and Conclusion</a:t>
            </a:r>
          </a:p>
          <a:p>
            <a:r>
              <a:rPr lang="en-US" dirty="0"/>
              <a:t>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DB4BEA-22D1-9BE0-1F06-BAFE567B5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3435170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4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FFB0-DA2B-9645-8731-9870F4F9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2092-98DE-E0C4-39AE-D7C7B6C72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3" y="1402483"/>
            <a:ext cx="10691265" cy="3739896"/>
          </a:xfrm>
        </p:spPr>
        <p:txBody>
          <a:bodyPr/>
          <a:lstStyle/>
          <a:p>
            <a:r>
              <a:rPr lang="de-DE" dirty="0"/>
              <a:t>Mixed Criticality Systems: Some tasks critical than others.</a:t>
            </a:r>
          </a:p>
          <a:p>
            <a:r>
              <a:rPr lang="de-DE" dirty="0"/>
              <a:t>Challenges:</a:t>
            </a:r>
          </a:p>
          <a:p>
            <a:pPr lvl="3"/>
            <a:r>
              <a:rPr lang="de-DE" dirty="0"/>
              <a:t>Task allocation</a:t>
            </a:r>
          </a:p>
          <a:p>
            <a:pPr lvl="3"/>
            <a:r>
              <a:rPr lang="de-DE" dirty="0"/>
              <a:t>Resource Allocation</a:t>
            </a:r>
          </a:p>
          <a:p>
            <a:r>
              <a:rPr lang="de-DE" dirty="0"/>
              <a:t>Increasing computational demand.</a:t>
            </a:r>
          </a:p>
          <a:p>
            <a:r>
              <a:rPr lang="de-DE" dirty="0"/>
              <a:t>Advances in integrated circuit miniaturization. </a:t>
            </a:r>
          </a:p>
          <a:p>
            <a:r>
              <a:rPr lang="de-DE" dirty="0"/>
              <a:t>Solution: Multicore systems.</a:t>
            </a:r>
            <a:br>
              <a:rPr lang="de-DE" dirty="0"/>
            </a:br>
            <a:endParaRPr lang="de-DE" dirty="0"/>
          </a:p>
          <a:p>
            <a:pPr marL="1371600" lvl="3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82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4419-E6C1-2023-7D51-2408F96F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E804-C456-8FA1-8287-BB68B25B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3" y="1307592"/>
            <a:ext cx="10691265" cy="3739896"/>
          </a:xfrm>
        </p:spPr>
        <p:txBody>
          <a:bodyPr>
            <a:normAutofit fontScale="85000" lnSpcReduction="20000"/>
          </a:bodyPr>
          <a:lstStyle/>
          <a:p>
            <a:r>
              <a:rPr lang="de-DE" noProof="0" dirty="0"/>
              <a:t>Intel analyst: “Multi-core processors are the inevitable product of Moore‘s Law.”</a:t>
            </a:r>
          </a:p>
          <a:p>
            <a:r>
              <a:rPr lang="de-DE" dirty="0"/>
              <a:t>Task isolation and mutual interference is achieved.</a:t>
            </a:r>
            <a:endParaRPr lang="de-DE" noProof="0" dirty="0"/>
          </a:p>
          <a:p>
            <a:r>
              <a:rPr lang="de-DE" dirty="0"/>
              <a:t>Increasing cores in a process results in:</a:t>
            </a:r>
          </a:p>
          <a:p>
            <a:pPr lvl="3"/>
            <a:r>
              <a:rPr lang="de-DE" dirty="0"/>
              <a:t>Parallel task execution.</a:t>
            </a:r>
          </a:p>
          <a:p>
            <a:pPr lvl="3"/>
            <a:r>
              <a:rPr lang="de-DE" dirty="0"/>
              <a:t>Enhances energy efficieny.</a:t>
            </a:r>
          </a:p>
          <a:p>
            <a:pPr lvl="3"/>
            <a:r>
              <a:rPr lang="de-DE" dirty="0"/>
              <a:t>Higher bandwidth.</a:t>
            </a:r>
          </a:p>
          <a:p>
            <a:pPr lvl="3"/>
            <a:r>
              <a:rPr lang="de-DE" dirty="0"/>
              <a:t>Lower communication latency.</a:t>
            </a:r>
          </a:p>
          <a:p>
            <a:r>
              <a:rPr lang="de-DE" dirty="0"/>
              <a:t>Challenges of scheduling tasks on multicore systems:</a:t>
            </a:r>
          </a:p>
          <a:p>
            <a:pPr lvl="3"/>
            <a:r>
              <a:rPr lang="de-DE" dirty="0"/>
              <a:t>Spatial organization: assigning task to a care.</a:t>
            </a:r>
          </a:p>
          <a:p>
            <a:pPr lvl="3"/>
            <a:r>
              <a:rPr lang="de-DE" dirty="0"/>
              <a:t>Temporal organzation: determining execution order. </a:t>
            </a:r>
          </a:p>
          <a:p>
            <a:r>
              <a:rPr lang="de-DE" dirty="0"/>
              <a:t>Bin-packing type problem in resource utilization.</a:t>
            </a:r>
          </a:p>
          <a:p>
            <a:r>
              <a:rPr lang="de-DE" dirty="0"/>
              <a:t>Semi-partitioned scheduling is proposed.</a:t>
            </a:r>
          </a:p>
        </p:txBody>
      </p:sp>
    </p:spTree>
    <p:extLst>
      <p:ext uri="{BB962C8B-B14F-4D97-AF65-F5344CB8AC3E}">
        <p14:creationId xmlns:p14="http://schemas.microsoft.com/office/powerpoint/2010/main" val="160967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951B-8F33-6682-B1E6-A2EEB499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A6AD-2D15-367C-D916-AF642964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307592"/>
            <a:ext cx="10691265" cy="3739896"/>
          </a:xfrm>
        </p:spPr>
        <p:txBody>
          <a:bodyPr/>
          <a:lstStyle/>
          <a:p>
            <a:r>
              <a:rPr lang="de-DE" dirty="0"/>
              <a:t>Semi-partitioned scheduling: Tasks statically assigned to fixed cores.</a:t>
            </a:r>
          </a:p>
          <a:p>
            <a:r>
              <a:rPr lang="de-DE" dirty="0"/>
              <a:t>Cores must pass schedulability test.</a:t>
            </a:r>
          </a:p>
          <a:p>
            <a:r>
              <a:rPr lang="de-DE" dirty="0"/>
              <a:t>Communication tasks are grouped in a cluster.</a:t>
            </a:r>
          </a:p>
          <a:p>
            <a:r>
              <a:rPr lang="de-DE" dirty="0"/>
              <a:t>Advantages:</a:t>
            </a:r>
          </a:p>
          <a:p>
            <a:pPr lvl="3"/>
            <a:r>
              <a:rPr lang="de-DE" dirty="0"/>
              <a:t>Minimizes communication costs.</a:t>
            </a:r>
          </a:p>
          <a:p>
            <a:pPr lvl="3"/>
            <a:r>
              <a:rPr lang="de-DE" dirty="0"/>
              <a:t>Balances load across cores.</a:t>
            </a:r>
          </a:p>
          <a:p>
            <a:pPr lvl="3"/>
            <a:r>
              <a:rPr lang="de-DE" dirty="0"/>
              <a:t>Improves system feasiblity.</a:t>
            </a:r>
          </a:p>
        </p:txBody>
      </p:sp>
    </p:spTree>
    <p:extLst>
      <p:ext uri="{BB962C8B-B14F-4D97-AF65-F5344CB8AC3E}">
        <p14:creationId xmlns:p14="http://schemas.microsoft.com/office/powerpoint/2010/main" val="13829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987-69F9-70FF-954A-73D338E7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1307592"/>
          </a:xfrm>
        </p:spPr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07CA-875E-D439-A9D8-06EE4A8BA620}"/>
              </a:ext>
            </a:extLst>
          </p:cNvPr>
          <p:cNvSpPr>
            <a:spLocks/>
          </p:cNvSpPr>
          <p:nvPr>
            <p:ph idx="1"/>
          </p:nvPr>
        </p:nvSpPr>
        <p:spPr>
          <a:xfrm>
            <a:off x="750367" y="1048799"/>
            <a:ext cx="10691265" cy="3739896"/>
          </a:xfrm>
        </p:spPr>
        <p:txBody>
          <a:bodyPr/>
          <a:lstStyle/>
          <a:p>
            <a:r>
              <a:rPr lang="de-DE" noProof="0" dirty="0"/>
              <a:t>Categorization of multi-core processors:</a:t>
            </a:r>
          </a:p>
          <a:p>
            <a:pPr lvl="1"/>
            <a:r>
              <a:rPr lang="de-DE" dirty="0"/>
              <a:t>Homogeneous Multi-Core Processors: Integrates multiples identical cores on a single chip.</a:t>
            </a:r>
          </a:p>
          <a:p>
            <a:pPr lvl="1"/>
            <a:r>
              <a:rPr lang="de-DE" dirty="0"/>
              <a:t>Heterogeneous Multi-Core Processors: A complex superscalar core handles general purpose computation.</a:t>
            </a:r>
            <a:endParaRPr lang="de-DE" noProof="0" dirty="0"/>
          </a:p>
          <a:p>
            <a:pPr marL="0" indent="0">
              <a:buNone/>
            </a:pPr>
            <a:endParaRPr lang="de-DE" noProof="0" dirty="0"/>
          </a:p>
          <a:p>
            <a:r>
              <a:rPr lang="de-DE" dirty="0"/>
              <a:t>Heterogeneous Multi-Core Processor is the focus of this research.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1144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C7A9-8018-BBF3-1071-5AC6B848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6750-A27B-EC34-A636-25F1C1FD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18" y="1385230"/>
            <a:ext cx="10691265" cy="3739896"/>
          </a:xfrm>
        </p:spPr>
        <p:txBody>
          <a:bodyPr/>
          <a:lstStyle/>
          <a:p>
            <a:r>
              <a:rPr lang="de-DE" dirty="0"/>
              <a:t>Classifications of real-time tasks:</a:t>
            </a:r>
          </a:p>
          <a:p>
            <a:pPr lvl="1"/>
            <a:r>
              <a:rPr lang="de-DE" dirty="0"/>
              <a:t>Periodic Tasks: Consist of infinite sequence of identical instances activated at a constant rate.</a:t>
            </a:r>
          </a:p>
          <a:p>
            <a:pPr lvl="1"/>
            <a:r>
              <a:rPr lang="de-DE" dirty="0"/>
              <a:t>Aperiodic Tasks: Activations are unpredictable.</a:t>
            </a:r>
          </a:p>
          <a:p>
            <a:pPr lvl="1"/>
            <a:r>
              <a:rPr lang="de-DE" dirty="0"/>
              <a:t>Sporadic Tasks: Aperiodic execution constrained by minimum inter-arrival time. </a:t>
            </a:r>
          </a:p>
          <a:p>
            <a:r>
              <a:rPr lang="de-DE" dirty="0"/>
              <a:t>Periodic Tasks form the majority of tasks in a real-time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61927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FF23-1854-9CD4-36E0-7B095B474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18" y="1065723"/>
                <a:ext cx="10691265" cy="3739896"/>
              </a:xfrm>
            </p:spPr>
            <p:txBody>
              <a:bodyPr/>
              <a:lstStyle/>
              <a:p>
                <a:r>
                  <a:rPr lang="de-DE" dirty="0"/>
                  <a:t>Periodic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has the following parameters:</a:t>
                </a:r>
              </a:p>
              <a:p>
                <a:pPr lvl="2"/>
                <a:r>
                  <a:rPr lang="de-DE" dirty="0"/>
                  <a:t>Period: Time interval between successful arrival of the task. </a:t>
                </a:r>
              </a:p>
              <a:p>
                <a:pPr lvl="2"/>
                <a:r>
                  <a:rPr lang="de-DE" dirty="0"/>
                  <a:t>Worst-Case Execution Time: Maximum time a particular task can take to execute.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FF23-1854-9CD4-36E0-7B095B474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18" y="1065723"/>
                <a:ext cx="10691265" cy="3739896"/>
              </a:xfrm>
              <a:blipFill>
                <a:blip r:embed="rId2"/>
                <a:stretch>
                  <a:fillRect l="-513" t="-8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D90BC50-A54B-6D47-3B9B-BC7E2F63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83" y="-16876"/>
            <a:ext cx="10691265" cy="1307592"/>
          </a:xfrm>
        </p:spPr>
        <p:txBody>
          <a:bodyPr/>
          <a:lstStyle/>
          <a:p>
            <a:r>
              <a:rPr lang="de-DE" dirty="0"/>
              <a:t>Background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ECD6FB-A16B-89B6-E2F0-F164106FC53F}"/>
              </a:ext>
            </a:extLst>
          </p:cNvPr>
          <p:cNvCxnSpPr/>
          <p:nvPr/>
        </p:nvCxnSpPr>
        <p:spPr>
          <a:xfrm>
            <a:off x="1510602" y="3812875"/>
            <a:ext cx="76775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9CF08C8-F803-7591-EDC6-32EBFC7CBE8A}"/>
              </a:ext>
            </a:extLst>
          </p:cNvPr>
          <p:cNvSpPr/>
          <p:nvPr/>
        </p:nvSpPr>
        <p:spPr>
          <a:xfrm>
            <a:off x="2200716" y="3476445"/>
            <a:ext cx="828135" cy="31917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1060A-5470-B995-FB55-BD11A60412F7}"/>
              </a:ext>
            </a:extLst>
          </p:cNvPr>
          <p:cNvSpPr/>
          <p:nvPr/>
        </p:nvSpPr>
        <p:spPr>
          <a:xfrm>
            <a:off x="4148390" y="3476444"/>
            <a:ext cx="828135" cy="31917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476637-89C8-F3C4-0E5A-8D6385CF57FE}"/>
              </a:ext>
            </a:extLst>
          </p:cNvPr>
          <p:cNvSpPr/>
          <p:nvPr/>
        </p:nvSpPr>
        <p:spPr>
          <a:xfrm>
            <a:off x="6096064" y="3476444"/>
            <a:ext cx="828135" cy="31917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ACBD01-8BF6-DFA1-AD64-32CEADBAA805}"/>
              </a:ext>
            </a:extLst>
          </p:cNvPr>
          <p:cNvCxnSpPr/>
          <p:nvPr/>
        </p:nvCxnSpPr>
        <p:spPr>
          <a:xfrm>
            <a:off x="2200716" y="2967487"/>
            <a:ext cx="0" cy="828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E6416E-58FE-A858-C560-EEC7A6E2BF36}"/>
              </a:ext>
            </a:extLst>
          </p:cNvPr>
          <p:cNvCxnSpPr/>
          <p:nvPr/>
        </p:nvCxnSpPr>
        <p:spPr>
          <a:xfrm>
            <a:off x="4148390" y="2984740"/>
            <a:ext cx="0" cy="828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CFD0B3-0AA2-61CE-137B-DD8B0621664B}"/>
              </a:ext>
            </a:extLst>
          </p:cNvPr>
          <p:cNvCxnSpPr/>
          <p:nvPr/>
        </p:nvCxnSpPr>
        <p:spPr>
          <a:xfrm>
            <a:off x="6096064" y="2984740"/>
            <a:ext cx="0" cy="828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6EDADE-51D6-CA86-6F58-56FDCD22943B}"/>
              </a:ext>
            </a:extLst>
          </p:cNvPr>
          <p:cNvCxnSpPr/>
          <p:nvPr/>
        </p:nvCxnSpPr>
        <p:spPr>
          <a:xfrm>
            <a:off x="2200716" y="3959524"/>
            <a:ext cx="188055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587E58-DAEE-3A73-F1D9-41331C57273C}"/>
              </a:ext>
            </a:extLst>
          </p:cNvPr>
          <p:cNvCxnSpPr/>
          <p:nvPr/>
        </p:nvCxnSpPr>
        <p:spPr>
          <a:xfrm>
            <a:off x="4148390" y="3959524"/>
            <a:ext cx="188055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AB5F07-CA74-474F-0094-33567C3BEC47}"/>
              </a:ext>
            </a:extLst>
          </p:cNvPr>
          <p:cNvCxnSpPr/>
          <p:nvPr/>
        </p:nvCxnSpPr>
        <p:spPr>
          <a:xfrm>
            <a:off x="6096064" y="3959524"/>
            <a:ext cx="188055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A1A1E8-C4FE-4740-BC1C-7874B21375B6}"/>
              </a:ext>
            </a:extLst>
          </p:cNvPr>
          <p:cNvCxnSpPr/>
          <p:nvPr/>
        </p:nvCxnSpPr>
        <p:spPr>
          <a:xfrm>
            <a:off x="7976622" y="2967486"/>
            <a:ext cx="0" cy="828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FB07C2-91A3-689F-651A-6AC2A6368891}"/>
              </a:ext>
            </a:extLst>
          </p:cNvPr>
          <p:cNvCxnSpPr>
            <a:cxnSpLocks/>
          </p:cNvCxnSpPr>
          <p:nvPr/>
        </p:nvCxnSpPr>
        <p:spPr>
          <a:xfrm>
            <a:off x="2200716" y="3102633"/>
            <a:ext cx="910786" cy="1150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EAA879-DF1A-C879-BC34-563B36002074}"/>
              </a:ext>
            </a:extLst>
          </p:cNvPr>
          <p:cNvCxnSpPr>
            <a:cxnSpLocks/>
          </p:cNvCxnSpPr>
          <p:nvPr/>
        </p:nvCxnSpPr>
        <p:spPr>
          <a:xfrm flipV="1">
            <a:off x="3036460" y="3183147"/>
            <a:ext cx="16273" cy="31997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AEA0E6-09E6-9D73-EFF7-14B1B7241645}"/>
              </a:ext>
            </a:extLst>
          </p:cNvPr>
          <p:cNvCxnSpPr>
            <a:cxnSpLocks/>
          </p:cNvCxnSpPr>
          <p:nvPr/>
        </p:nvCxnSpPr>
        <p:spPr>
          <a:xfrm flipV="1">
            <a:off x="6912794" y="3104706"/>
            <a:ext cx="0" cy="37173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C75E7F-EC70-6D7E-C559-D6C633F3EE8D}"/>
                  </a:ext>
                </a:extLst>
              </p:cNvPr>
              <p:cNvSpPr txBox="1"/>
              <p:nvPr/>
            </p:nvSpPr>
            <p:spPr>
              <a:xfrm>
                <a:off x="2159479" y="3966076"/>
                <a:ext cx="13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Period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C75E7F-EC70-6D7E-C559-D6C633F3E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479" y="3966076"/>
                <a:ext cx="1378391" cy="369332"/>
              </a:xfrm>
              <a:prstGeom prst="rect">
                <a:avLst/>
              </a:prstGeom>
              <a:blipFill>
                <a:blip r:embed="rId3"/>
                <a:stretch>
                  <a:fillRect l="-3540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E7EBEAD-8735-3ABB-C7DD-7EB0ADD70BC1}"/>
              </a:ext>
            </a:extLst>
          </p:cNvPr>
          <p:cNvSpPr txBox="1"/>
          <p:nvPr/>
        </p:nvSpPr>
        <p:spPr>
          <a:xfrm>
            <a:off x="2233626" y="2753429"/>
            <a:ext cx="88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WCET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3B2052-1196-58F3-024C-1BB7DC3D516E}"/>
                  </a:ext>
                </a:extLst>
              </p:cNvPr>
              <p:cNvSpPr txBox="1"/>
              <p:nvPr/>
            </p:nvSpPr>
            <p:spPr>
              <a:xfrm>
                <a:off x="4148390" y="3997561"/>
                <a:ext cx="13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Period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3B2052-1196-58F3-024C-1BB7DC3D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390" y="3997561"/>
                <a:ext cx="1378391" cy="369332"/>
              </a:xfrm>
              <a:prstGeom prst="rect">
                <a:avLst/>
              </a:prstGeom>
              <a:blipFill>
                <a:blip r:embed="rId4"/>
                <a:stretch>
                  <a:fillRect l="-3982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75CFBD-0663-CCD2-CCE8-920BF2E1DA58}"/>
                  </a:ext>
                </a:extLst>
              </p:cNvPr>
              <p:cNvSpPr txBox="1"/>
              <p:nvPr/>
            </p:nvSpPr>
            <p:spPr>
              <a:xfrm>
                <a:off x="6041490" y="3994522"/>
                <a:ext cx="13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Period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75CFBD-0663-CCD2-CCE8-920BF2E1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490" y="3994522"/>
                <a:ext cx="1378391" cy="369332"/>
              </a:xfrm>
              <a:prstGeom prst="rect">
                <a:avLst/>
              </a:prstGeom>
              <a:blipFill>
                <a:blip r:embed="rId5"/>
                <a:stretch>
                  <a:fillRect l="-3540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E135781-D6E8-B745-B60B-D721A769BAE9}"/>
              </a:ext>
            </a:extLst>
          </p:cNvPr>
          <p:cNvSpPr txBox="1"/>
          <p:nvPr/>
        </p:nvSpPr>
        <p:spPr>
          <a:xfrm>
            <a:off x="3111502" y="4466580"/>
            <a:ext cx="395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Fig. 1: Characteristics of periodic Task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E93BE-38D1-F240-3136-44AB365F8259}"/>
              </a:ext>
            </a:extLst>
          </p:cNvPr>
          <p:cNvCxnSpPr>
            <a:cxnSpLocks/>
          </p:cNvCxnSpPr>
          <p:nvPr/>
        </p:nvCxnSpPr>
        <p:spPr>
          <a:xfrm flipV="1">
            <a:off x="4156976" y="3090566"/>
            <a:ext cx="808146" cy="145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B49F4B-E6D7-8C18-7A5C-7F8473A7E2E7}"/>
              </a:ext>
            </a:extLst>
          </p:cNvPr>
          <p:cNvCxnSpPr>
            <a:cxnSpLocks/>
          </p:cNvCxnSpPr>
          <p:nvPr/>
        </p:nvCxnSpPr>
        <p:spPr>
          <a:xfrm>
            <a:off x="6135355" y="3081937"/>
            <a:ext cx="74955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B0C3A7-E498-768E-31B3-29DA4B27C7AA}"/>
              </a:ext>
            </a:extLst>
          </p:cNvPr>
          <p:cNvCxnSpPr>
            <a:cxnSpLocks/>
          </p:cNvCxnSpPr>
          <p:nvPr/>
        </p:nvCxnSpPr>
        <p:spPr>
          <a:xfrm flipV="1">
            <a:off x="4965121" y="3114134"/>
            <a:ext cx="0" cy="37173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4ABCA-C5EC-900C-28B7-149694A37F47}"/>
              </a:ext>
            </a:extLst>
          </p:cNvPr>
          <p:cNvSpPr txBox="1"/>
          <p:nvPr/>
        </p:nvSpPr>
        <p:spPr>
          <a:xfrm>
            <a:off x="4154383" y="2767571"/>
            <a:ext cx="88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WCET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C60395-6327-9F75-732A-3D1B48B60295}"/>
              </a:ext>
            </a:extLst>
          </p:cNvPr>
          <p:cNvSpPr txBox="1"/>
          <p:nvPr/>
        </p:nvSpPr>
        <p:spPr>
          <a:xfrm>
            <a:off x="6055865" y="2744098"/>
            <a:ext cx="88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WCET</a:t>
            </a:r>
          </a:p>
        </p:txBody>
      </p:sp>
    </p:spTree>
    <p:extLst>
      <p:ext uri="{BB962C8B-B14F-4D97-AF65-F5344CB8AC3E}">
        <p14:creationId xmlns:p14="http://schemas.microsoft.com/office/powerpoint/2010/main" val="279894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BD59-7D39-7C4D-5C73-0E8C01B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-18288"/>
            <a:ext cx="10691265" cy="1307592"/>
          </a:xfrm>
        </p:spPr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1913-E4E7-9781-770D-1352F66C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979788"/>
            <a:ext cx="10691265" cy="3739896"/>
          </a:xfrm>
        </p:spPr>
        <p:txBody>
          <a:bodyPr/>
          <a:lstStyle/>
          <a:p>
            <a:r>
              <a:rPr lang="de-DE" dirty="0"/>
              <a:t>Scheduling Policy: Determination of order of task execution.</a:t>
            </a:r>
          </a:p>
          <a:p>
            <a:r>
              <a:rPr lang="de-DE" dirty="0"/>
              <a:t>Different classes of scheduling algorithms: preemptive, static, dynamic, optical, heuristic etc. </a:t>
            </a:r>
          </a:p>
          <a:p>
            <a:r>
              <a:rPr lang="de-DE" dirty="0"/>
              <a:t>Heuristic: Tends towards to optimal schedule but does guarantee finding it. </a:t>
            </a:r>
          </a:p>
          <a:p>
            <a:endParaRPr lang="de-D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41A94-65FB-E3A6-A000-2D867EF86462}"/>
              </a:ext>
            </a:extLst>
          </p:cNvPr>
          <p:cNvSpPr txBox="1">
            <a:spLocks/>
          </p:cNvSpPr>
          <p:nvPr/>
        </p:nvSpPr>
        <p:spPr>
          <a:xfrm>
            <a:off x="750367" y="2411773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Heuristic based scheduling are classified into three classes:</a:t>
            </a:r>
          </a:p>
          <a:p>
            <a:pPr lvl="1"/>
            <a:r>
              <a:rPr lang="de-DE" dirty="0"/>
              <a:t>Priority based scheduling: Tasks scheduled according to calculated priorities.</a:t>
            </a:r>
          </a:p>
          <a:p>
            <a:pPr lvl="1"/>
            <a:r>
              <a:rPr lang="de-DE" dirty="0"/>
              <a:t>Duplication-based scheduling: Predecessor tasks are duplicated to occupy idle times.</a:t>
            </a:r>
          </a:p>
          <a:p>
            <a:pPr lvl="1"/>
            <a:r>
              <a:rPr lang="de-DE" dirty="0"/>
              <a:t>Cluster-based scheduling: Communication tasks grouped together to form clusters which are scheduled to available core or cores. </a:t>
            </a:r>
          </a:p>
        </p:txBody>
      </p:sp>
    </p:spTree>
    <p:extLst>
      <p:ext uri="{BB962C8B-B14F-4D97-AF65-F5344CB8AC3E}">
        <p14:creationId xmlns:p14="http://schemas.microsoft.com/office/powerpoint/2010/main" val="56900518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813</Words>
  <Application>Microsoft Office PowerPoint</Application>
  <PresentationFormat>Widescreen</PresentationFormat>
  <Paragraphs>202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Bierstadt</vt:lpstr>
      <vt:lpstr>Calisto MT</vt:lpstr>
      <vt:lpstr>Cambria Math</vt:lpstr>
      <vt:lpstr>Univers Condensed</vt:lpstr>
      <vt:lpstr>ChronicleVTI</vt:lpstr>
      <vt:lpstr>Partition-based scheduling </vt:lpstr>
      <vt:lpstr>Contents</vt:lpstr>
      <vt:lpstr>Motivation</vt:lpstr>
      <vt:lpstr>Motivation</vt:lpstr>
      <vt:lpstr>Motivation</vt:lpstr>
      <vt:lpstr>Background</vt:lpstr>
      <vt:lpstr>Background</vt:lpstr>
      <vt:lpstr>Background</vt:lpstr>
      <vt:lpstr>Background</vt:lpstr>
      <vt:lpstr>Scheduling multi-core systems</vt:lpstr>
      <vt:lpstr>Semi-partitioned Scheduling</vt:lpstr>
      <vt:lpstr>Proposed strategy</vt:lpstr>
      <vt:lpstr>Implementation and Example</vt:lpstr>
      <vt:lpstr>Implementation and Example </vt:lpstr>
      <vt:lpstr>Implementation and Example </vt:lpstr>
      <vt:lpstr>Implementation and Example </vt:lpstr>
      <vt:lpstr>Implementation and Example</vt:lpstr>
      <vt:lpstr>Overview and 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Kamal Rubayet (ATV QM HP HVMD)</cp:lastModifiedBy>
  <cp:revision>20</cp:revision>
  <dcterms:created xsi:type="dcterms:W3CDTF">2025-06-04T15:39:01Z</dcterms:created>
  <dcterms:modified xsi:type="dcterms:W3CDTF">2025-06-04T21:13:01Z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-1</vt:lpwstr>
  </property>
  <property fmtid="{D5CDD505-2E9C-101B-9397-08002B2CF9AE}" pid="3" name="MSIP_Label_a15a25aa-e944-415d-b7a7-40f6b9180b6b_SetDate">
    <vt:lpwstr>2025-06-04 15:43:20Z</vt:lpwstr>
  </property>
  <property fmtid="{D5CDD505-2E9C-101B-9397-08002B2CF9AE}" pid="4" name="MSIP_Label_a15a25aa-e944-415d-b7a7-40f6b9180b6b_Method">
    <vt:lpwstr>Privileged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fc808e91-5de4-477f-a478-ef97357aa1f7</vt:lpwstr>
  </property>
  <property fmtid="{D5CDD505-2E9C-101B-9397-08002B2CF9AE}" pid="8" name="MSIP_Label_a15a25aa-e944-415d-b7a7-40f6b9180b6b_ContentBits">
    <vt:lpwstr>0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2025-06-04T15:43:20Z</vt:filetime>
  </property>
  <property fmtid="{D5CDD505-2E9C-101B-9397-08002B2CF9AE}" pid="15" name="empower.integration.Classification.DateFormat">
    <vt:lpwstr/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false</vt:bool>
  </property>
</Properties>
</file>