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66" r:id="rId5"/>
    <p:sldId id="267" r:id="rId6"/>
    <p:sldId id="268" r:id="rId7"/>
    <p:sldId id="276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381E3-DBC7-4B57-8B2E-E5B5FB8BA58E}" v="84" dt="2025-06-04T15:41:23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>
        <p:scale>
          <a:sx n="69" d="100"/>
          <a:sy n="69" d="100"/>
        </p:scale>
        <p:origin x="236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4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Partition-based scheduling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2185" y="1390650"/>
            <a:ext cx="3019423" cy="407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Multicore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B3EE-F024-37BF-3D25-50A8BE83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93" y="0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Example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D366C8-0815-0E6F-BFD8-BB9C9491E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777822"/>
              </p:ext>
            </p:extLst>
          </p:nvPr>
        </p:nvGraphicFramePr>
        <p:xfrm>
          <a:off x="622450" y="2343270"/>
          <a:ext cx="106918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476">
                  <a:extLst>
                    <a:ext uri="{9D8B030D-6E8A-4147-A177-3AD203B41FA5}">
                      <a16:colId xmlns:a16="http://schemas.microsoft.com/office/drawing/2014/main" val="905141480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435577356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506656283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536197106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2912810877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590620383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696639694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115508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9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1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4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8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5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6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6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432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93C3FF-F13E-0267-84AE-162662FD6C73}"/>
              </a:ext>
            </a:extLst>
          </p:cNvPr>
          <p:cNvSpPr txBox="1"/>
          <p:nvPr/>
        </p:nvSpPr>
        <p:spPr>
          <a:xfrm>
            <a:off x="4494363" y="5309990"/>
            <a:ext cx="354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Table 2: Task dependency matrix</a:t>
            </a:r>
          </a:p>
        </p:txBody>
      </p:sp>
    </p:spTree>
    <p:extLst>
      <p:ext uri="{BB962C8B-B14F-4D97-AF65-F5344CB8AC3E}">
        <p14:creationId xmlns:p14="http://schemas.microsoft.com/office/powerpoint/2010/main" val="225996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0EA7-0FFE-3346-999C-7A9F12A2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Example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12FD1-D863-47D9-423D-A3D6E745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62" y="847759"/>
            <a:ext cx="8868876" cy="51624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3B983-EB4F-D8D1-06DC-CAFFEC92FD2C}"/>
              </a:ext>
            </a:extLst>
          </p:cNvPr>
          <p:cNvSpPr txBox="1"/>
          <p:nvPr/>
        </p:nvSpPr>
        <p:spPr>
          <a:xfrm>
            <a:off x="4409127" y="6183815"/>
            <a:ext cx="337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4: Task dependency matrix</a:t>
            </a:r>
          </a:p>
        </p:txBody>
      </p:sp>
    </p:spTree>
    <p:extLst>
      <p:ext uri="{BB962C8B-B14F-4D97-AF65-F5344CB8AC3E}">
        <p14:creationId xmlns:p14="http://schemas.microsoft.com/office/powerpoint/2010/main" val="115133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99D8-4523-591E-CD5E-6C9DB57F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95" y="0"/>
            <a:ext cx="10678565" cy="701040"/>
          </a:xfrm>
        </p:spPr>
        <p:txBody>
          <a:bodyPr/>
          <a:lstStyle/>
          <a:p>
            <a:r>
              <a:rPr lang="en-US" dirty="0"/>
              <a:t>Implementation and Example</a:t>
            </a:r>
          </a:p>
        </p:txBody>
      </p:sp>
      <p:pic>
        <p:nvPicPr>
          <p:cNvPr id="4" name="Screen Recording 2025-06-04 at 9.03.14 PM">
            <a:hlinkClick r:id="" action="ppaction://media"/>
            <a:extLst>
              <a:ext uri="{FF2B5EF4-FFF2-40B4-BE49-F238E27FC236}">
                <a16:creationId xmlns:a16="http://schemas.microsoft.com/office/drawing/2014/main" id="{057918AB-CADD-1454-A63C-D582EE0908E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91027" y="863665"/>
            <a:ext cx="8209945" cy="5130670"/>
          </a:xfrm>
        </p:spPr>
      </p:pic>
    </p:spTree>
    <p:extLst>
      <p:ext uri="{BB962C8B-B14F-4D97-AF65-F5344CB8AC3E}">
        <p14:creationId xmlns:p14="http://schemas.microsoft.com/office/powerpoint/2010/main" val="16742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9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12BA-1422-8719-690B-61AB26F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45" y="16218"/>
            <a:ext cx="10691265" cy="1307592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Overview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DF24-8D40-8511-CB8C-3D35E2FB2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45" y="1160943"/>
            <a:ext cx="10691265" cy="3739896"/>
          </a:xfrm>
        </p:spPr>
        <p:txBody>
          <a:bodyPr>
            <a:normAutofit lnSpcReduction="10000"/>
          </a:bodyPr>
          <a:lstStyle/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Partition-based scheduling is explored.</a:t>
            </a: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Allocation of periodic tasks on homogeneous multi-core architecture is discussed.</a:t>
            </a: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Semi-partition scheduling is decided upon.</a:t>
            </a: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Implementation in C withFreeRTOS (Repository). </a:t>
            </a: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Simulation illustrated in UPPAAL.</a:t>
            </a: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Tasks with frequent communication formed cluster.</a:t>
            </a: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Clusters allocated on nearby cores, with schedulability constraints.</a:t>
            </a: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Communication cost reduced.</a:t>
            </a:r>
          </a:p>
        </p:txBody>
      </p:sp>
    </p:spTree>
    <p:extLst>
      <p:ext uri="{BB962C8B-B14F-4D97-AF65-F5344CB8AC3E}">
        <p14:creationId xmlns:p14="http://schemas.microsoft.com/office/powerpoint/2010/main" val="188669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A7C-2BC9-B04D-A73B-21DD6C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7436-1521-6C7B-A0DD-BE3B46754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836537"/>
            <a:ext cx="10691265" cy="3739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[1]	 Juan Zamorano and Juan Antonio de la Puente. “On real-time partitioned multicore systems”. In: ACM SIGAda Ada 	Letters 33 (Nov. 2013), pp. 33–39. DOI: 10.1145/2552999.2553003.</a:t>
            </a:r>
          </a:p>
          <a:p>
            <a:pPr marL="0" indent="0">
              <a:buNone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[2]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Buttazzo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Hard Real-time Computing Systems: Predictable Scheduling Algorithms and Applications. Springer, 2011.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[3]	 Yang Pan et al. “The research of multi-core parallel technology”. In: 2012 8th International Conference on Natural 	Computation. 2012, pp. 1056–1059. DOI: 10. 1109/ICNC.2012.6234619.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[4]	 L. Hammond et al. “Stanford Hydra CMP”. In: Micro, IEEE 20 (Apr. 2000), pp. 71 –84. DOI: 10. 1109/ 40 . 848474.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[5]	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Xiuzhen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Lian et al. “Cache Coherence Protocols in Shared-Memory Multiprocessors”. In: Jan. 2015. DOI: 10.2991/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iccse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	15.2015.52.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[6]	 M.B. Taylor et al. “The Raw microprocessor: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tational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fabric for software circuits and general-purpose programs”. 	In: IEEE Micro 22.2 (2002), pp. 25–35. DOI: 10.1109/MM.2002.997877.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[7]	Hayfa Ben Abdallah, Hamza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Gharsellaoui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Sadok Bouamama. “A Novel Partitioning Approach for Real- Time 	Scheduling of 	Mixed-Criticality Systems”. In: Proceedings of the 16th International Conference on Agents and 	Artificial Intelligence, ICAART 2024, 	Vol-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3, Rome, Italy, February 24-26, 2024. Ed. by Ana Paula Rocha 	0001, Luc Steels, and H. Jaap van den Herik. 	SCITEPRESS, 2024, pp. 882–889. ISBN: 978-989-758-680-4. DOI: 	10.5220/0012411200003636. URL: 	https://doi.org/10.5220/0012411200003636.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FFB0-DA2B-9645-8731-9870F4F9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2092-98DE-E0C4-39AE-D7C7B6C72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3" y="1205345"/>
            <a:ext cx="10691265" cy="4876800"/>
          </a:xfrm>
        </p:spPr>
        <p:txBody>
          <a:bodyPr>
            <a:normAutofit/>
          </a:bodyPr>
          <a:lstStyle/>
          <a:p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Mixed Criticality Systems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 Some tasks more critical than others [1].</a:t>
            </a:r>
          </a:p>
          <a:p>
            <a:r>
              <a:rPr lang="de-DE" sz="2100" b="1" dirty="0">
                <a:latin typeface="Arial" panose="020B0604020202020204" pitchFamily="34" charset="0"/>
                <a:cs typeface="Arial" panose="020B0604020202020204" pitchFamily="34" charset="0"/>
              </a:rPr>
              <a:t>Periodic Tasks</a:t>
            </a: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: Consist of infinite sequence of identical instances activated at a constant rate [2].</a:t>
            </a: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Increasing computational demand.</a:t>
            </a: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Advances in integrated circuit miniaturization. </a:t>
            </a:r>
          </a:p>
          <a:p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 Multicore systems.</a:t>
            </a:r>
            <a:r>
              <a:rPr lang="de-DE" sz="22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200" noProof="0" dirty="0">
                <a:latin typeface="Arial" panose="020B0604020202020204" pitchFamily="34" charset="0"/>
                <a:cs typeface="Arial" panose="020B0604020202020204" pitchFamily="34" charset="0"/>
              </a:rPr>
              <a:t>Categorization of multi-core processors:</a:t>
            </a:r>
          </a:p>
          <a:p>
            <a:pPr lvl="1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Homogeneous Multi-Core Processors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Integrates multiples identical cores on a single chip [3].</a:t>
            </a: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Heterogeneous Multi-Core Processors: A complex superscalar core handles general purpose computation.</a:t>
            </a:r>
            <a:endParaRPr lang="de-DE" sz="20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2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4419-E6C1-2023-7D51-2408F96F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E804-C456-8FA1-8287-BB68B25B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3" y="1307592"/>
            <a:ext cx="10691265" cy="3739896"/>
          </a:xfrm>
        </p:spPr>
        <p:txBody>
          <a:bodyPr>
            <a:noAutofit/>
          </a:bodyPr>
          <a:lstStyle/>
          <a:p>
            <a:r>
              <a:rPr lang="de-DE" sz="2200" noProof="0" dirty="0">
                <a:latin typeface="Arial" panose="020B0604020202020204" pitchFamily="34" charset="0"/>
                <a:cs typeface="Arial" panose="020B0604020202020204" pitchFamily="34" charset="0"/>
              </a:rPr>
              <a:t>Advantages: Task isolation and mututal interference [2].</a:t>
            </a: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Increasing cores in a process results in: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Parallel task execution [4].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Enhances energy efficieny.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Higher bandwidth [6].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Lower communication latency [5].</a:t>
            </a: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Challenges of scheduling tasks on multicore systems: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Spatial organization: assigning task to a core.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Temporal organzation: determining execution order. </a:t>
            </a:r>
          </a:p>
        </p:txBody>
      </p:sp>
    </p:spTree>
    <p:extLst>
      <p:ext uri="{BB962C8B-B14F-4D97-AF65-F5344CB8AC3E}">
        <p14:creationId xmlns:p14="http://schemas.microsoft.com/office/powerpoint/2010/main" val="160967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0C45-75FF-45CB-D024-5BAA48FE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-9662"/>
            <a:ext cx="10691265" cy="130759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Scheduling multi-core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9ED0-2A8C-41BA-D4E0-B2C4631E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105816"/>
            <a:ext cx="10691265" cy="3739896"/>
          </a:xfrm>
        </p:spPr>
        <p:txBody>
          <a:bodyPr>
            <a:normAutofit/>
          </a:bodyPr>
          <a:lstStyle/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Two fundamental approaches:</a:t>
            </a:r>
          </a:p>
          <a:p>
            <a:pPr lvl="1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Global Scheduling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Task may execute on any core and migration is allowed.</a:t>
            </a:r>
          </a:p>
          <a:p>
            <a:pPr lvl="1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Partition-based scheduling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Tasks statically assigned to cores.</a:t>
            </a:r>
          </a:p>
        </p:txBody>
      </p:sp>
      <p:pic>
        <p:nvPicPr>
          <p:cNvPr id="5" name="Picture 4" descr="A diagram of a algorithm&#10;&#10;AI-generated content may be incorrect.">
            <a:extLst>
              <a:ext uri="{FF2B5EF4-FFF2-40B4-BE49-F238E27FC236}">
                <a16:creationId xmlns:a16="http://schemas.microsoft.com/office/drawing/2014/main" id="{C643D875-A390-25F7-C295-0BE08DE14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91" y="2612041"/>
            <a:ext cx="3027533" cy="2572358"/>
          </a:xfrm>
          <a:prstGeom prst="rect">
            <a:avLst/>
          </a:prstGeom>
        </p:spPr>
      </p:pic>
      <p:pic>
        <p:nvPicPr>
          <p:cNvPr id="7" name="Picture 6" descr="A yellow square with arrows pointing to the center&#10;&#10;AI-generated content may be incorrect.">
            <a:extLst>
              <a:ext uri="{FF2B5EF4-FFF2-40B4-BE49-F238E27FC236}">
                <a16:creationId xmlns:a16="http://schemas.microsoft.com/office/drawing/2014/main" id="{9730DE2D-75F6-AEE7-F82B-32C707735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83" y="3005134"/>
            <a:ext cx="3401219" cy="1840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2CE540-5A68-B90F-C2E7-17DB3129D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891" y="5037358"/>
            <a:ext cx="401630" cy="294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FE1E3C-9D44-0094-56E5-F4A9982D2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67" y="4798631"/>
            <a:ext cx="952633" cy="3268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453954-9262-05D4-8234-6639605FDE5A}"/>
              </a:ext>
            </a:extLst>
          </p:cNvPr>
          <p:cNvSpPr txBox="1"/>
          <p:nvPr/>
        </p:nvSpPr>
        <p:spPr>
          <a:xfrm>
            <a:off x="1345039" y="5184399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1: Global Scheduling [7].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AC514-D450-EFB0-79FF-105B4DEDAE27}"/>
              </a:ext>
            </a:extLst>
          </p:cNvPr>
          <p:cNvSpPr txBox="1"/>
          <p:nvPr/>
        </p:nvSpPr>
        <p:spPr>
          <a:xfrm>
            <a:off x="7069891" y="518439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2: Parition-based scheduling [7].</a:t>
            </a:r>
          </a:p>
        </p:txBody>
      </p:sp>
    </p:spTree>
    <p:extLst>
      <p:ext uri="{BB962C8B-B14F-4D97-AF65-F5344CB8AC3E}">
        <p14:creationId xmlns:p14="http://schemas.microsoft.com/office/powerpoint/2010/main" val="218846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9941-E0C3-339D-371F-C1EE0AA2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Semi-partitioned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70A4-1125-418A-F9C9-89B2FA9A4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7" y="1000290"/>
            <a:ext cx="11435686" cy="4857420"/>
          </a:xfrm>
        </p:spPr>
        <p:txBody>
          <a:bodyPr>
            <a:noAutofit/>
          </a:bodyPr>
          <a:lstStyle/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Partitioning can lead to resource under-utilization: Bin packing problem [7].</a:t>
            </a:r>
          </a:p>
          <a:p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Semi-partitioned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scheduling is proposed: Tasks statically assigned to fixed cores.</a:t>
            </a: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Two parts of semi-partitioned schedulging algorithm: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Partitioning algorithm: Determines how to split and assign each task to a fixed processor.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Scheduling Algorithm: Determines how to schedule tasks assigned to each processor.</a:t>
            </a: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Communication tasks are grouped in a cluster.</a:t>
            </a:r>
          </a:p>
          <a:p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Minimizes communication costs.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Balances load across cores.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Improves system feasiblity.</a:t>
            </a:r>
          </a:p>
        </p:txBody>
      </p:sp>
    </p:spTree>
    <p:extLst>
      <p:ext uri="{BB962C8B-B14F-4D97-AF65-F5344CB8AC3E}">
        <p14:creationId xmlns:p14="http://schemas.microsoft.com/office/powerpoint/2010/main" val="9579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28E1-0B4A-439E-6354-36880129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1307592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Proposed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7849BF-29AD-212E-BBF8-0F418913E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366" y="1057426"/>
                <a:ext cx="10691265" cy="3739896"/>
              </a:xfrm>
            </p:spPr>
            <p:txBody>
              <a:bodyPr/>
              <a:lstStyle/>
              <a:p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Partitioning algorithm: Clustering-based.</a:t>
                </a:r>
              </a:p>
              <a:p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Scheduling algorithm: Earliest Deadline First (EDF).</a:t>
                </a:r>
              </a:p>
              <a:p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core must pass the total utilization test:</a:t>
                </a:r>
              </a:p>
              <a:p>
                <a:pPr marL="1371600" lvl="3" indent="0">
                  <a:buNone/>
                </a:pPr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≤ 1</a:t>
                </a:r>
              </a:p>
              <a:p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Communication cost depends on relative distance distance between cores.</a:t>
                </a:r>
              </a:p>
              <a:p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Reduced Communication Cost between cores.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371600" lvl="3" indent="0">
                  <a:buNone/>
                </a:pPr>
                <a:endParaRPr lang="de-DE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7849BF-29AD-212E-BBF8-0F418913E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366" y="1057426"/>
                <a:ext cx="10691265" cy="3739896"/>
              </a:xfrm>
              <a:blipFill>
                <a:blip r:embed="rId2"/>
                <a:stretch>
                  <a:fillRect l="-627" t="-8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29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EB29-C613-A514-8D58-6B295284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75" y="68351"/>
            <a:ext cx="10691265" cy="1307592"/>
          </a:xfrm>
        </p:spPr>
        <p:txBody>
          <a:bodyPr/>
          <a:lstStyle/>
          <a:p>
            <a:r>
              <a:rPr lang="de-DE" dirty="0"/>
              <a:t>Mathematical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3392D-59BE-724F-3E80-9D45D75AA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367" y="833905"/>
                <a:ext cx="10691265" cy="1307592"/>
              </a:xfrm>
            </p:spPr>
            <p:txBody>
              <a:bodyPr/>
              <a:lstStyle/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Each core must pass utilization test:</a:t>
                </a:r>
              </a:p>
              <a:p>
                <a:pPr marL="1828800" lvl="4" indent="0">
                  <a:buNone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∑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≤ 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3392D-59BE-724F-3E80-9D45D75AA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367" y="833905"/>
                <a:ext cx="10691265" cy="1307592"/>
              </a:xfrm>
              <a:blipFill>
                <a:blip r:embed="rId2"/>
                <a:stretch>
                  <a:fillRect l="-513" t="-23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1430121-02CE-B827-BD7D-5E46A79034DB}"/>
              </a:ext>
            </a:extLst>
          </p:cNvPr>
          <p:cNvSpPr txBox="1"/>
          <p:nvPr/>
        </p:nvSpPr>
        <p:spPr>
          <a:xfrm>
            <a:off x="4455478" y="107109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9A315-C12E-8FF1-4792-E6CB8453CA68}"/>
              </a:ext>
            </a:extLst>
          </p:cNvPr>
          <p:cNvSpPr txBox="1"/>
          <p:nvPr/>
        </p:nvSpPr>
        <p:spPr>
          <a:xfrm>
            <a:off x="4455478" y="177216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FCC32-A383-81CE-AB5C-99C0D44C3C49}"/>
              </a:ext>
            </a:extLst>
          </p:cNvPr>
          <p:cNvSpPr txBox="1"/>
          <p:nvPr/>
        </p:nvSpPr>
        <p:spPr>
          <a:xfrm>
            <a:off x="5577696" y="1068077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26D5E-BD15-07BE-8D7C-F33D986A0851}"/>
              </a:ext>
            </a:extLst>
          </p:cNvPr>
          <p:cNvSpPr txBox="1"/>
          <p:nvPr/>
        </p:nvSpPr>
        <p:spPr>
          <a:xfrm>
            <a:off x="5555672" y="177216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8532517-D4F5-C49F-AC39-75062C66C5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367" y="2141497"/>
                <a:ext cx="10691265" cy="1307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Communication cost between 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de-DE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𝐶𝑜𝑠𝑡</m:t>
                        </m:r>
                      </m:e>
                      <m:sub>
                        <m:sSub>
                          <m:sSub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de-DE" sz="2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de-DE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 of transferring one byte fromm 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de-DE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de-DE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8532517-D4F5-C49F-AC39-75062C66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67" y="2141497"/>
                <a:ext cx="10691265" cy="1307592"/>
              </a:xfrm>
              <a:prstGeom prst="rect">
                <a:avLst/>
              </a:prstGeom>
              <a:blipFill>
                <a:blip r:embed="rId3"/>
                <a:stretch>
                  <a:fillRect l="-627" t="-9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3C3E459-E155-6894-225F-979431D2D607}"/>
              </a:ext>
            </a:extLst>
          </p:cNvPr>
          <p:cNvSpPr txBox="1"/>
          <p:nvPr/>
        </p:nvSpPr>
        <p:spPr>
          <a:xfrm>
            <a:off x="5638800" y="22375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5C40A1-73FA-06EE-1203-36957F6C5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193" y="3189746"/>
            <a:ext cx="7322539" cy="14532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92EC76A7-10CE-35A9-8C0F-27B78645E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367" y="4514673"/>
                <a:ext cx="10691265" cy="1307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Total communication cost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𝐶𝑜𝑠𝑡</m:t>
                        </m:r>
                      </m:e>
                      <m:sub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multiplied by volume of exchanged data. </a:t>
                </a:r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92EC76A7-10CE-35A9-8C0F-27B78645E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67" y="4514673"/>
                <a:ext cx="10691265" cy="1307592"/>
              </a:xfrm>
              <a:prstGeom prst="rect">
                <a:avLst/>
              </a:prstGeom>
              <a:blipFill>
                <a:blip r:embed="rId5"/>
                <a:stretch>
                  <a:fillRect l="-741" t="-1869" r="-1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B4C42478-2002-A8AE-8195-867CA2B85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041" y="5036568"/>
            <a:ext cx="5001050" cy="10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5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3DAB-A657-52E9-F011-E9097D2F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78E4-9596-0AE2-60AF-F9423980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160943"/>
            <a:ext cx="10691265" cy="3739896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Algorithm: Assign Clusters to Cores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each cluster in clusters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2: Find the least-loaded core that can still take the cluster‘s total utilization.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3: Assign all tasks in the cluster to that core.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4: Update the core‘s utilization.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5: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end for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93BA59-5B29-FA87-8E1F-683A2922E18D}"/>
              </a:ext>
            </a:extLst>
          </p:cNvPr>
          <p:cNvCxnSpPr>
            <a:cxnSpLocks/>
          </p:cNvCxnSpPr>
          <p:nvPr/>
        </p:nvCxnSpPr>
        <p:spPr>
          <a:xfrm>
            <a:off x="864341" y="1160943"/>
            <a:ext cx="88880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4F9E0B-ED46-D3F4-9F7A-34781A70CEEC}"/>
              </a:ext>
            </a:extLst>
          </p:cNvPr>
          <p:cNvCxnSpPr>
            <a:cxnSpLocks/>
          </p:cNvCxnSpPr>
          <p:nvPr/>
        </p:nvCxnSpPr>
        <p:spPr>
          <a:xfrm>
            <a:off x="864341" y="1563510"/>
            <a:ext cx="88880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697B34-C92D-F9A6-C46D-4592B85411E2}"/>
              </a:ext>
            </a:extLst>
          </p:cNvPr>
          <p:cNvCxnSpPr>
            <a:cxnSpLocks/>
          </p:cNvCxnSpPr>
          <p:nvPr/>
        </p:nvCxnSpPr>
        <p:spPr>
          <a:xfrm>
            <a:off x="864341" y="3898393"/>
            <a:ext cx="89570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12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45D9-903F-8A0B-511F-03E210E3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-8144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Example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FF9503-C53E-AE11-C0BA-D7A78042B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12924"/>
              </p:ext>
            </p:extLst>
          </p:nvPr>
        </p:nvGraphicFramePr>
        <p:xfrm>
          <a:off x="700088" y="2222500"/>
          <a:ext cx="106918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7">
                  <a:extLst>
                    <a:ext uri="{9D8B030D-6E8A-4147-A177-3AD203B41FA5}">
                      <a16:colId xmlns:a16="http://schemas.microsoft.com/office/drawing/2014/main" val="2946633647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3370422456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2297349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Execution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6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7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0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2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14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5007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DAB310-D6DC-E21F-A99C-FC5D5AD394A5}"/>
              </a:ext>
            </a:extLst>
          </p:cNvPr>
          <p:cNvSpPr txBox="1"/>
          <p:nvPr/>
        </p:nvSpPr>
        <p:spPr>
          <a:xfrm>
            <a:off x="4511615" y="5189220"/>
            <a:ext cx="27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Table 1: Task Parameters</a:t>
            </a:r>
          </a:p>
        </p:txBody>
      </p:sp>
    </p:spTree>
    <p:extLst>
      <p:ext uri="{BB962C8B-B14F-4D97-AF65-F5344CB8AC3E}">
        <p14:creationId xmlns:p14="http://schemas.microsoft.com/office/powerpoint/2010/main" val="82913367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978</Words>
  <Application>Microsoft Office PowerPoint</Application>
  <PresentationFormat>Widescreen</PresentationFormat>
  <Paragraphs>173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Calisto MT</vt:lpstr>
      <vt:lpstr>Cambria Math</vt:lpstr>
      <vt:lpstr>Univers Condensed</vt:lpstr>
      <vt:lpstr>ChronicleVTI</vt:lpstr>
      <vt:lpstr>Partition-based scheduling </vt:lpstr>
      <vt:lpstr>Motivation</vt:lpstr>
      <vt:lpstr>Motivation</vt:lpstr>
      <vt:lpstr>Scheduling multi-core systems</vt:lpstr>
      <vt:lpstr>Semi-partitioned Scheduling</vt:lpstr>
      <vt:lpstr>Proposed strategy</vt:lpstr>
      <vt:lpstr>Mathematical Approach</vt:lpstr>
      <vt:lpstr>Implementation and Example</vt:lpstr>
      <vt:lpstr>Implementation and Example </vt:lpstr>
      <vt:lpstr>Implementation and Example </vt:lpstr>
      <vt:lpstr>Implementation and Example </vt:lpstr>
      <vt:lpstr>Implementation and Example</vt:lpstr>
      <vt:lpstr>Overview and 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Kamal Rubayet (ATV QM HP HVMD)</cp:lastModifiedBy>
  <cp:revision>22</cp:revision>
  <dcterms:created xsi:type="dcterms:W3CDTF">2025-06-04T15:39:01Z</dcterms:created>
  <dcterms:modified xsi:type="dcterms:W3CDTF">2025-06-06T09:15:59Z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-1</vt:lpwstr>
  </property>
  <property fmtid="{D5CDD505-2E9C-101B-9397-08002B2CF9AE}" pid="3" name="MSIP_Label_a15a25aa-e944-415d-b7a7-40f6b9180b6b_SetDate">
    <vt:lpwstr>2025-06-05 07:54:01Z</vt:lpwstr>
  </property>
  <property fmtid="{D5CDD505-2E9C-101B-9397-08002B2CF9AE}" pid="4" name="MSIP_Label_a15a25aa-e944-415d-b7a7-40f6b9180b6b_Method">
    <vt:lpwstr>Privileged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2e2d8d53-88a6-45b2-9702-1c4ac308857f</vt:lpwstr>
  </property>
  <property fmtid="{D5CDD505-2E9C-101B-9397-08002B2CF9AE}" pid="8" name="MSIP_Label_a15a25aa-e944-415d-b7a7-40f6b9180b6b_ContentBits">
    <vt:lpwstr>0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2025-06-05T07:54:01Z</vt:filetime>
  </property>
  <property fmtid="{D5CDD505-2E9C-101B-9397-08002B2CF9AE}" pid="15" name="empower.integration.Classification.DateFormat">
    <vt:lpwstr/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false</vt:bool>
  </property>
</Properties>
</file>