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63" r:id="rId4"/>
    <p:sldId id="262" r:id="rId5"/>
    <p:sldId id="277" r:id="rId6"/>
    <p:sldId id="279" r:id="rId7"/>
    <p:sldId id="259" r:id="rId8"/>
    <p:sldId id="261" r:id="rId9"/>
    <p:sldId id="278" r:id="rId10"/>
    <p:sldId id="264" r:id="rId11"/>
    <p:sldId id="280" r:id="rId12"/>
    <p:sldId id="281" r:id="rId13"/>
    <p:sldId id="282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381E3-DBC7-4B57-8B2E-E5B5FB8BA58E}" v="84" dt="2025-06-04T15:41:23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108" d="100"/>
          <a:sy n="108" d="100"/>
        </p:scale>
        <p:origin x="4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5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4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7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1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en-US" sz="6000" dirty="0"/>
              <a:t>Low Power Scheduling For High Level Synthesis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2185" y="1390650"/>
            <a:ext cx="3019423" cy="407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Hardware Software Co-Design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BD59-7D39-7C4D-5C73-0E8C01B7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-18288"/>
            <a:ext cx="10691265" cy="1307592"/>
          </a:xfrm>
        </p:spPr>
        <p:txBody>
          <a:bodyPr/>
          <a:lstStyle/>
          <a:p>
            <a:r>
              <a:rPr lang="de-DE" dirty="0"/>
              <a:t>Mathematical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01913-E4E7-9781-770D-1352F66CE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4" y="970910"/>
                <a:ext cx="10691265" cy="3739896"/>
              </a:xfrm>
            </p:spPr>
            <p:txBody>
              <a:bodyPr>
                <a:noAutofit/>
              </a:bodyPr>
              <a:lstStyle/>
              <a:p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Dynamic power of all nodes: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de-DE" sz="2400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400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𝑑𝑦𝑛</m:t>
                            </m:r>
                            <m:r>
                              <a:rPr lang="de-DE" sz="2400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de-D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Dynamic power for a partition: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de-DE" sz="2400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de-DE" sz="2400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𝑑𝑦𝑛</m:t>
                            </m:r>
                            <m:r>
                              <a:rPr lang="de-DE" sz="2400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de-D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dynamic power dissipation (with control unit):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de-DE" sz="2400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de-DE" sz="2400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𝑑𝑦𝑛</m:t>
                            </m:r>
                            <m:r>
                              <a:rPr lang="de-DE" sz="2400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dirty="0" smtClean="0">
                            <a:latin typeface="Cambria Math" panose="02040503050406030204" pitchFamily="18" charset="0"/>
                          </a:rPr>
                          <m:t>gc</m:t>
                        </m:r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de-D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Power Delay of a partition (with run-time):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 b="0" i="0" dirty="0" smtClean="0">
                                <a:latin typeface="Cambria Math" panose="02040503050406030204" pitchFamily="18" charset="0"/>
                              </a:rPr>
                              <m:t>dyn</m:t>
                            </m:r>
                            <m:r>
                              <a:rPr lang="de-DE" sz="240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 ∗</m:t>
                        </m:r>
                        <m:sSub>
                          <m:sSubPr>
                            <m:ctrlPr>
                              <a:rPr lang="de-DE" sz="2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 b="0" i="0" dirty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sz="2400" dirty="0">
                    <a:solidFill>
                      <a:srgbClr val="83696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 b="0" i="0" dirty="0" smtClean="0">
                                <a:latin typeface="Cambria Math" panose="02040503050406030204" pitchFamily="18" charset="0"/>
                              </a:rPr>
                              <m:t>gc</m:t>
                            </m:r>
                            <m:r>
                              <a:rPr lang="de-DE" sz="240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 ∗</m:t>
                        </m:r>
                        <m:sSub>
                          <m:sSubPr>
                            <m:ctrlP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 b="0" i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endParaRPr lang="de-D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power delay: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de-DE" sz="2400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400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endParaRPr lang="de-D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01913-E4E7-9781-770D-1352F66CE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4" y="970910"/>
                <a:ext cx="10691265" cy="3739896"/>
              </a:xfrm>
              <a:blipFill>
                <a:blip r:embed="rId2"/>
                <a:stretch>
                  <a:fillRect l="-798" b="-8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00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358C-CDA2-E7D6-4ED1-87836CA2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-533"/>
            <a:ext cx="10691265" cy="1307592"/>
          </a:xfrm>
        </p:spPr>
        <p:txBody>
          <a:bodyPr/>
          <a:lstStyle/>
          <a:p>
            <a:r>
              <a:rPr lang="de-DE" dirty="0"/>
              <a:t>Fork-Join path calculation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02EF44CF-80EF-C6B8-A727-FF9129F5E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4" y="1011604"/>
            <a:ext cx="4444101" cy="483479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DD730C4-8C3E-E924-9C2B-466C7692C5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44735" y="2119730"/>
                <a:ext cx="6700576" cy="24877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* : two timesteps, + : 1 timestep.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fork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join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= {*cm2, + , +},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fork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join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)    = 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fork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join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= {*cmo},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fork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join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)            = 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fork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join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= {*cm1,+,*cs},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fork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join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)   = 5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DD730C4-8C3E-E924-9C2B-466C7692C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735" y="2119730"/>
                <a:ext cx="6700576" cy="2487779"/>
              </a:xfrm>
              <a:prstGeom prst="rect">
                <a:avLst/>
              </a:prstGeom>
              <a:blipFill>
                <a:blip r:embed="rId3"/>
                <a:stretch>
                  <a:fillRect l="-819" t="-12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81028D7-AB28-8CD5-A273-F92CC943954B}"/>
              </a:ext>
            </a:extLst>
          </p:cNvPr>
          <p:cNvSpPr txBox="1"/>
          <p:nvPr/>
        </p:nvSpPr>
        <p:spPr>
          <a:xfrm>
            <a:off x="1560434" y="5846396"/>
            <a:ext cx="2448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9: Fork-join path analysis [2].</a:t>
            </a:r>
          </a:p>
        </p:txBody>
      </p:sp>
    </p:spTree>
    <p:extLst>
      <p:ext uri="{BB962C8B-B14F-4D97-AF65-F5344CB8AC3E}">
        <p14:creationId xmlns:p14="http://schemas.microsoft.com/office/powerpoint/2010/main" val="189899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9DD17-785E-5207-BA45-876B3BE43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7474-0C8E-62A7-96C5-7183E883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-533"/>
            <a:ext cx="10691265" cy="1307592"/>
          </a:xfrm>
        </p:spPr>
        <p:txBody>
          <a:bodyPr/>
          <a:lstStyle/>
          <a:p>
            <a:r>
              <a:rPr lang="de-DE" dirty="0"/>
              <a:t>Control path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A28B8-3CDE-5DD5-F25B-CADF8FAA4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634" y="1011604"/>
            <a:ext cx="4444101" cy="483479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997A41A-5380-1254-2476-98CEC7B2AD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13411" y="2110852"/>
                <a:ext cx="6700576" cy="24877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* : two timesteps, + : 1 timestep.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de-DE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join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= {+ , +},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join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)    		     = 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de-DE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*</m:t>
                        </m:r>
                        <m:r>
                          <m:rPr>
                            <m:nor/>
                          </m:rPr>
                          <a:rPr lang="de-DE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cm</m:t>
                        </m:r>
                        <m:r>
                          <m:rPr>
                            <m:nor/>
                          </m:rPr>
                          <a:rPr lang="de-DE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0,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join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= {*cmo},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cm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0,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join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) 	     = 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cm</m:t>
                        </m:r>
                        <m:r>
                          <m:rPr>
                            <m:nor/>
                          </m:rPr>
                          <a:rPr lang="de-DE" b="0" i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join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= {*cm1,+,*cs},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cm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join</m:t>
                        </m:r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)      = 4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997A41A-5380-1254-2476-98CEC7B2A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411" y="2110852"/>
                <a:ext cx="6700576" cy="2487779"/>
              </a:xfrm>
              <a:prstGeom prst="rect">
                <a:avLst/>
              </a:prstGeom>
              <a:blipFill>
                <a:blip r:embed="rId3"/>
                <a:stretch>
                  <a:fillRect l="-819" t="-9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719C78-EFFA-6B4E-F535-A63BD5EF66F3}"/>
              </a:ext>
            </a:extLst>
          </p:cNvPr>
          <p:cNvSpPr txBox="1"/>
          <p:nvPr/>
        </p:nvSpPr>
        <p:spPr>
          <a:xfrm>
            <a:off x="1560434" y="5846396"/>
            <a:ext cx="243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10: Control path analysis [2].</a:t>
            </a:r>
          </a:p>
        </p:txBody>
      </p:sp>
    </p:spTree>
    <p:extLst>
      <p:ext uri="{BB962C8B-B14F-4D97-AF65-F5344CB8AC3E}">
        <p14:creationId xmlns:p14="http://schemas.microsoft.com/office/powerpoint/2010/main" val="308666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0B80-BAB7-C5EF-A73B-87EDE90CF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EC18-7F4E-1620-4D8E-3BDBE04F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-533"/>
            <a:ext cx="10691265" cy="1307592"/>
          </a:xfrm>
        </p:spPr>
        <p:txBody>
          <a:bodyPr/>
          <a:lstStyle/>
          <a:p>
            <a:r>
              <a:rPr lang="de-DE" dirty="0"/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BD0D9-1CE4-319D-4864-6BBA7CBB9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6846" y="846055"/>
            <a:ext cx="4748443" cy="516588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1F2540E-BB40-85BB-BA74-4247754315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0697" y="2536982"/>
                <a:ext cx="3582014" cy="20261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Partitions: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1F2540E-BB40-85BB-BA74-424775431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697" y="2536982"/>
                <a:ext cx="3582014" cy="2026142"/>
              </a:xfrm>
              <a:prstGeom prst="rect">
                <a:avLst/>
              </a:prstGeom>
              <a:blipFill>
                <a:blip r:embed="rId3"/>
                <a:stretch>
                  <a:fillRect l="-1531" t="-12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7C98B6E-2F2C-0133-9216-E8F667387DB4}"/>
              </a:ext>
            </a:extLst>
          </p:cNvPr>
          <p:cNvSpPr txBox="1"/>
          <p:nvPr/>
        </p:nvSpPr>
        <p:spPr>
          <a:xfrm>
            <a:off x="1947300" y="5811300"/>
            <a:ext cx="4363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11: Mpeg-2 algorithm example to determine partitions [1].</a:t>
            </a:r>
          </a:p>
        </p:txBody>
      </p:sp>
    </p:spTree>
    <p:extLst>
      <p:ext uri="{BB962C8B-B14F-4D97-AF65-F5344CB8AC3E}">
        <p14:creationId xmlns:p14="http://schemas.microsoft.com/office/powerpoint/2010/main" val="59717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12BA-1422-8719-690B-61AB26F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45" y="16218"/>
            <a:ext cx="10691265" cy="1307592"/>
          </a:xfrm>
        </p:spPr>
        <p:txBody>
          <a:bodyPr/>
          <a:lstStyle/>
          <a:p>
            <a:r>
              <a:rPr lang="de-DE" dirty="0"/>
              <a:t>Overview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DF24-8D40-8511-CB8C-3D35E2FB2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45" y="1160943"/>
            <a:ext cx="10691265" cy="3739896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Low power driven synthesis is discussed.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 developed power scheduler is the focus.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Scheduler produces partitioned CDFG.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Partition allows for dedicated turn-on and turn-off mechanism.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Part of MPEG-2 algorithm is used as an example.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Energy saving of 15% achieved [4].</a:t>
            </a:r>
          </a:p>
        </p:txBody>
      </p:sp>
    </p:spTree>
    <p:extLst>
      <p:ext uri="{BB962C8B-B14F-4D97-AF65-F5344CB8AC3E}">
        <p14:creationId xmlns:p14="http://schemas.microsoft.com/office/powerpoint/2010/main" val="1886698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DA7C-2BC9-B04D-A73B-21DD6C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0"/>
            <a:ext cx="10691265" cy="1307592"/>
          </a:xfrm>
        </p:spPr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7436-1521-6C7B-A0DD-BE3B46754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872587"/>
            <a:ext cx="10691265" cy="37398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[1]	</a:t>
            </a:r>
            <a:r>
              <a:rPr lang="en-US" dirty="0"/>
              <a:t>Achim Rettberg, Bernd </a:t>
            </a:r>
            <a:r>
              <a:rPr lang="en-US" dirty="0" err="1"/>
              <a:t>Kleinjohann</a:t>
            </a:r>
            <a:r>
              <a:rPr lang="en-US" dirty="0"/>
              <a:t>, and Franz </a:t>
            </a:r>
            <a:r>
              <a:rPr lang="en-US" dirty="0" err="1"/>
              <a:t>Rammig</a:t>
            </a:r>
            <a:r>
              <a:rPr lang="en-US" dirty="0"/>
              <a:t>. “Low Power Driven High-Level Synthesis for Dedicated Architectures”. In: (Jan. 2006).</a:t>
            </a:r>
          </a:p>
          <a:p>
            <a:pPr marL="0" indent="0">
              <a:buNone/>
            </a:pPr>
            <a:r>
              <a:rPr lang="en-US" dirty="0"/>
              <a:t>[2]	Achim Rettberg and Franz </a:t>
            </a:r>
            <a:r>
              <a:rPr lang="en-US" dirty="0" err="1"/>
              <a:t>Rammig</a:t>
            </a:r>
            <a:r>
              <a:rPr lang="en-US" dirty="0"/>
              <a:t>. “Integration of Energy Reduction into High-Level Synthesis by Parti- </a:t>
            </a:r>
            <a:r>
              <a:rPr lang="en-US" dirty="0" err="1"/>
              <a:t>tioning</a:t>
            </a:r>
            <a:r>
              <a:rPr lang="en-US" dirty="0"/>
              <a:t>”. In: From Model-Driven Design to Resource Management for Distributed Embedded Systems. Ed. by Bernd </a:t>
            </a:r>
            <a:r>
              <a:rPr lang="en-US" dirty="0" err="1"/>
              <a:t>Kleinjohann</a:t>
            </a:r>
            <a:r>
              <a:rPr lang="en-US" dirty="0"/>
              <a:t> et al. Boston, MA: Springer US, 2006, pp. 225–234. ISBN: 978-0-387-39362-9.</a:t>
            </a:r>
          </a:p>
          <a:p>
            <a:pPr marL="0" indent="0">
              <a:buNone/>
            </a:pPr>
            <a:r>
              <a:rPr lang="en-US" dirty="0"/>
              <a:t>[3]	M.C. McFarland, A.C. Parker, and R. Camposano. “The high-level synthesis of digital systems”. In: Proceedings of the IEEE 78.2 (1990), pp. 301–318. DOI: 10.1109/5. 52214.</a:t>
            </a:r>
          </a:p>
          <a:p>
            <a:pPr marL="0" indent="0">
              <a:buNone/>
            </a:pPr>
            <a:r>
              <a:rPr lang="en-US" dirty="0"/>
              <a:t>[4]	A. Rettberg and F.J. </a:t>
            </a:r>
            <a:r>
              <a:rPr lang="en-US" dirty="0" err="1"/>
              <a:t>Rammig</a:t>
            </a:r>
            <a:r>
              <a:rPr lang="en-US" dirty="0"/>
              <a:t>. “A new design partitioning approach for low power high-level synthesis”. In: Third IEEE International Workshop on Electronic Design, Test and Applications (DELTA’06). 2006, 6 pp.–148. DOI: 10. 1109/DELTA.2006.8.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417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FFB0-DA2B-9645-8731-9870F4F9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0"/>
            <a:ext cx="10691265" cy="1307592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2092-98DE-E0C4-39AE-D7C7B6C72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3" y="1402483"/>
            <a:ext cx="10691265" cy="3739896"/>
          </a:xfrm>
        </p:spPr>
        <p:txBody>
          <a:bodyPr>
            <a:normAutofit lnSpcReduction="10000"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Key drivers of digital chip design: area, performance and power.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Increasing demand for personal computing devices.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Hence increasing demand for low-power.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Challenges in traditional approach design: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Time consuming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Unreliable.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Power issues must be addressed early in design cycle (system level) [1].</a:t>
            </a:r>
            <a:br>
              <a:rPr lang="de-DE" dirty="0"/>
            </a:br>
            <a:endParaRPr lang="de-DE" dirty="0"/>
          </a:p>
          <a:p>
            <a:pPr marL="1371600" lvl="3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82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987-69F9-70FF-954A-73D338E7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1307592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07CA-875E-D439-A9D8-06EE4A8B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13" y="1307592"/>
            <a:ext cx="10691265" cy="3739896"/>
          </a:xfrm>
        </p:spPr>
        <p:txBody>
          <a:bodyPr>
            <a:noAutofit/>
          </a:bodyPr>
          <a:lstStyle/>
          <a:p>
            <a:r>
              <a:rPr lang="de-DE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Power consumption can be reduced by:</a:t>
            </a:r>
          </a:p>
          <a:p>
            <a:pPr lvl="1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Reducing chip and package capacitance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Expensive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Scaling the supply voltage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Need extra circuits.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000" noProof="0" dirty="0">
                <a:latin typeface="Arial" panose="020B0604020202020204" pitchFamily="34" charset="0"/>
                <a:cs typeface="Arial" panose="020B0604020202020204" pitchFamily="34" charset="0"/>
              </a:rPr>
              <a:t>Better design techniques </a:t>
            </a:r>
            <a:r>
              <a:rPr lang="de-DE" sz="2000" noProof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Cost-effective</a:t>
            </a:r>
            <a:r>
              <a:rPr lang="de-DE" sz="2000" noProof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Power management strategies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significant power savings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Solution: Integrate power scheduler in High Level Synthesis (HLS) [1].</a:t>
            </a:r>
          </a:p>
        </p:txBody>
      </p:sp>
    </p:spTree>
    <p:extLst>
      <p:ext uri="{BB962C8B-B14F-4D97-AF65-F5344CB8AC3E}">
        <p14:creationId xmlns:p14="http://schemas.microsoft.com/office/powerpoint/2010/main" val="301144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C7A9-8018-BBF3-1071-5AC6B848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0"/>
            <a:ext cx="10691265" cy="1307592"/>
          </a:xfrm>
        </p:spPr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6750-A27B-EC34-A636-25F1C1FDE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0" y="797607"/>
            <a:ext cx="11491365" cy="3739896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High Level Synthesis: Translation function from behavioural to structural description [3]. 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Required behaviour -&gt; Structure that implements the behaviour. 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HLS consists of three phases [1]: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Scheduling: which clock cycle?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Allocation: how many resources?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Binding: which operation to which resource?</a:t>
            </a:r>
          </a:p>
        </p:txBody>
      </p:sp>
      <p:pic>
        <p:nvPicPr>
          <p:cNvPr id="5" name="Picture 4" descr="A diagram of a software flowchart&#10;&#10;AI-generated content may be incorrect.">
            <a:extLst>
              <a:ext uri="{FF2B5EF4-FFF2-40B4-BE49-F238E27FC236}">
                <a16:creationId xmlns:a16="http://schemas.microsoft.com/office/drawing/2014/main" id="{69CE8C93-CF7D-4EA7-938E-208381E781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44" y="2105199"/>
            <a:ext cx="4125157" cy="3663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58A5F1-4971-3248-08C3-8CB4F02CECFD}"/>
              </a:ext>
            </a:extLst>
          </p:cNvPr>
          <p:cNvSpPr txBox="1"/>
          <p:nvPr/>
        </p:nvSpPr>
        <p:spPr>
          <a:xfrm>
            <a:off x="8295438" y="5749003"/>
            <a:ext cx="2055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1: HLS Design Flow [1]</a:t>
            </a:r>
          </a:p>
        </p:txBody>
      </p:sp>
    </p:spTree>
    <p:extLst>
      <p:ext uri="{BB962C8B-B14F-4D97-AF65-F5344CB8AC3E}">
        <p14:creationId xmlns:p14="http://schemas.microsoft.com/office/powerpoint/2010/main" val="161927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E9AF-9565-89F5-434F-C77F77E21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1589-01D1-2ED4-E75E-447F84F6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0"/>
            <a:ext cx="10691265" cy="1307592"/>
          </a:xfrm>
        </p:spPr>
        <p:txBody>
          <a:bodyPr/>
          <a:lstStyle/>
          <a:p>
            <a:r>
              <a:rPr lang="de-DE" dirty="0"/>
              <a:t>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947633-65ED-EC54-C547-615138E95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3046" y="4110361"/>
                <a:ext cx="9443525" cy="1975603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de-D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Short-circuit power dissipation accounts for less than 20% of total dynamic power [1].</a:t>
                </a:r>
              </a:p>
              <a:p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Focus: Capacitive switching. </a:t>
                </a:r>
              </a:p>
              <a:p>
                <a:pPr marL="2286000" lvl="5" indent="0">
                  <a:buNone/>
                </a:pPr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𝑑𝑦𝑛𝑎𝑚𝑖𝑐</m:t>
                        </m:r>
                      </m:sub>
                    </m:sSub>
                    <m:r>
                      <a:rPr lang="de-DE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l-GR" sz="2000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l-G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p>
                      <m:sSup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l-G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sup>
                        <m:r>
                          <a:rPr lang="de-DE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de-DE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947633-65ED-EC54-C547-615138E95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3046" y="4110361"/>
                <a:ext cx="9443525" cy="1975603"/>
              </a:xfrm>
              <a:blipFill>
                <a:blip r:embed="rId2"/>
                <a:stretch>
                  <a:fillRect l="-7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power supply system&#10;&#10;AI-generated content may be incorrect.">
            <a:extLst>
              <a:ext uri="{FF2B5EF4-FFF2-40B4-BE49-F238E27FC236}">
                <a16:creationId xmlns:a16="http://schemas.microsoft.com/office/drawing/2014/main" id="{F616ECFC-404D-B9AD-19FF-3CCD9F6220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741" y="993978"/>
            <a:ext cx="5788882" cy="2894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81A75D-CF3C-9DBA-2D10-B2BEA6C17A5C}"/>
              </a:ext>
            </a:extLst>
          </p:cNvPr>
          <p:cNvSpPr txBox="1"/>
          <p:nvPr/>
        </p:nvSpPr>
        <p:spPr>
          <a:xfrm>
            <a:off x="4596597" y="3859995"/>
            <a:ext cx="2616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2: Sources of power dissipation</a:t>
            </a:r>
          </a:p>
        </p:txBody>
      </p:sp>
    </p:spTree>
    <p:extLst>
      <p:ext uri="{BB962C8B-B14F-4D97-AF65-F5344CB8AC3E}">
        <p14:creationId xmlns:p14="http://schemas.microsoft.com/office/powerpoint/2010/main" val="30121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91811-2728-74CC-6849-C15572F1A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C134-63DB-FF7D-5FE1-D01EDCB5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0"/>
            <a:ext cx="10691265" cy="1307592"/>
          </a:xfrm>
        </p:spPr>
        <p:txBody>
          <a:bodyPr/>
          <a:lstStyle/>
          <a:p>
            <a:r>
              <a:rPr lang="de-DE" dirty="0"/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5088E-98AB-B41E-D4B5-70BDA532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1391375"/>
            <a:ext cx="4705165" cy="1781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74CC70-FD09-147B-BC0C-E0A604827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351" y="1369668"/>
            <a:ext cx="5416040" cy="180317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A0CDA8-425F-4B7C-FE40-1E02744AA127}"/>
              </a:ext>
            </a:extLst>
          </p:cNvPr>
          <p:cNvSpPr txBox="1">
            <a:spLocks/>
          </p:cNvSpPr>
          <p:nvPr/>
        </p:nvSpPr>
        <p:spPr>
          <a:xfrm>
            <a:off x="700635" y="876425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Power Reduction Methods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D6E2B0-7C61-57E4-3A4A-B64849F78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054" y="3172841"/>
            <a:ext cx="3598972" cy="27339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ED45E9-FD04-B2F1-8ADF-54A7FC4E1B2D}"/>
              </a:ext>
            </a:extLst>
          </p:cNvPr>
          <p:cNvSpPr txBox="1"/>
          <p:nvPr/>
        </p:nvSpPr>
        <p:spPr>
          <a:xfrm>
            <a:off x="1382880" y="3256624"/>
            <a:ext cx="1596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3: Gate clock [1]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4756A-A69B-1A22-5D93-29D4D5E9294F}"/>
              </a:ext>
            </a:extLst>
          </p:cNvPr>
          <p:cNvSpPr txBox="1"/>
          <p:nvPr/>
        </p:nvSpPr>
        <p:spPr>
          <a:xfrm>
            <a:off x="7668271" y="3256624"/>
            <a:ext cx="2207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4: Guarded evaluation [1]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62783D-7B7E-80AD-FFC6-B3D0FDE7410F}"/>
              </a:ext>
            </a:extLst>
          </p:cNvPr>
          <p:cNvSpPr txBox="1"/>
          <p:nvPr/>
        </p:nvSpPr>
        <p:spPr>
          <a:xfrm>
            <a:off x="5137787" y="5843075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5: Power down [1]</a:t>
            </a:r>
          </a:p>
        </p:txBody>
      </p:sp>
    </p:spTree>
    <p:extLst>
      <p:ext uri="{BB962C8B-B14F-4D97-AF65-F5344CB8AC3E}">
        <p14:creationId xmlns:p14="http://schemas.microsoft.com/office/powerpoint/2010/main" val="40691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4419-E6C1-2023-7D51-2408F96F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0"/>
            <a:ext cx="10691265" cy="1307592"/>
          </a:xfrm>
        </p:spPr>
        <p:txBody>
          <a:bodyPr/>
          <a:lstStyle/>
          <a:p>
            <a:r>
              <a:rPr lang="de-DE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E804-C456-8FA1-8287-BB68B25B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3" y="1786986"/>
            <a:ext cx="10691265" cy="3739896"/>
          </a:xfrm>
        </p:spPr>
        <p:txBody>
          <a:bodyPr>
            <a:normAutofit/>
          </a:bodyPr>
          <a:lstStyle/>
          <a:p>
            <a:r>
              <a:rPr lang="de-DE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Goal 1: Dedicated turn-on and turn-off mechanisms.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Goal 2: Minimizing control components for those mechanisms.</a:t>
            </a:r>
            <a:endParaRPr lang="de-DE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Technique: Clock gating, power down or write enables for guard.</a:t>
            </a:r>
          </a:p>
          <a:p>
            <a:r>
              <a:rPr lang="de-DE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Exploitation of idleness of device.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Integration of low power method in scheduling process.</a:t>
            </a:r>
          </a:p>
        </p:txBody>
      </p:sp>
    </p:spTree>
    <p:extLst>
      <p:ext uri="{BB962C8B-B14F-4D97-AF65-F5344CB8AC3E}">
        <p14:creationId xmlns:p14="http://schemas.microsoft.com/office/powerpoint/2010/main" val="160967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BC50-A54B-6D47-3B9B-BC7E2F63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83" y="-16876"/>
            <a:ext cx="10691265" cy="1307592"/>
          </a:xfrm>
        </p:spPr>
        <p:txBody>
          <a:bodyPr/>
          <a:lstStyle/>
          <a:p>
            <a:r>
              <a:rPr lang="de-DE" dirty="0"/>
              <a:t>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CF586-3890-B7D0-BAC8-72E1BADF8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176" y="1902734"/>
            <a:ext cx="4241753" cy="3545944"/>
          </a:xfrm>
          <a:prstGeom prst="rect">
            <a:avLst/>
          </a:prstGeom>
        </p:spPr>
      </p:pic>
      <p:pic>
        <p:nvPicPr>
          <p:cNvPr id="13" name="Picture 12" descr="A diagram of a power scheduler&#10;&#10;AI-generated content may be incorrect.">
            <a:extLst>
              <a:ext uri="{FF2B5EF4-FFF2-40B4-BE49-F238E27FC236}">
                <a16:creationId xmlns:a16="http://schemas.microsoft.com/office/drawing/2014/main" id="{3C9EDD88-25E6-FA7D-A487-18F05D458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094" y="2109150"/>
            <a:ext cx="5183347" cy="2908114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22B7B6C-C20F-FFEA-52B6-2AF4EE370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91" y="845953"/>
            <a:ext cx="10691265" cy="3739896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Power Scheduler: alternative scheduling technique for power reduction.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Path-based scheduling technique.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6C1F0-0585-ECE4-28F7-9D1647230A29}"/>
              </a:ext>
            </a:extLst>
          </p:cNvPr>
          <p:cNvSpPr txBox="1"/>
          <p:nvPr/>
        </p:nvSpPr>
        <p:spPr>
          <a:xfrm>
            <a:off x="834422" y="5504130"/>
            <a:ext cx="4299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6: Integration of Power scheduler in HLS design flow. [1]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673408-9547-9D42-6498-E00585CA9BF6}"/>
              </a:ext>
            </a:extLst>
          </p:cNvPr>
          <p:cNvSpPr txBox="1"/>
          <p:nvPr/>
        </p:nvSpPr>
        <p:spPr>
          <a:xfrm>
            <a:off x="7308073" y="5448678"/>
            <a:ext cx="3549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7: Input and output of Power Scheduler [1].</a:t>
            </a:r>
          </a:p>
        </p:txBody>
      </p:sp>
    </p:spTree>
    <p:extLst>
      <p:ext uri="{BB962C8B-B14F-4D97-AF65-F5344CB8AC3E}">
        <p14:creationId xmlns:p14="http://schemas.microsoft.com/office/powerpoint/2010/main" val="279894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99C93-7633-5EF3-6290-225157522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E247-6DB0-4A47-E3D1-95FBBAFC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83" y="-16876"/>
            <a:ext cx="10691265" cy="1307592"/>
          </a:xfrm>
        </p:spPr>
        <p:txBody>
          <a:bodyPr/>
          <a:lstStyle/>
          <a:p>
            <a:r>
              <a:rPr lang="de-DE" dirty="0"/>
              <a:t>Background</a:t>
            </a:r>
          </a:p>
        </p:txBody>
      </p:sp>
      <p:pic>
        <p:nvPicPr>
          <p:cNvPr id="6" name="Picture 5" descr="A diagram of a software program&#10;&#10;AI-generated content may be incorrect.">
            <a:extLst>
              <a:ext uri="{FF2B5EF4-FFF2-40B4-BE49-F238E27FC236}">
                <a16:creationId xmlns:a16="http://schemas.microsoft.com/office/drawing/2014/main" id="{A69B4302-FBF9-B188-961D-0F0A496F77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59" y="918656"/>
            <a:ext cx="7346881" cy="4067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E365AD-5D9A-D41E-41BA-1EAE67433060}"/>
              </a:ext>
            </a:extLst>
          </p:cNvPr>
          <p:cNvSpPr txBox="1"/>
          <p:nvPr/>
        </p:nvSpPr>
        <p:spPr>
          <a:xfrm>
            <a:off x="5099572" y="4986106"/>
            <a:ext cx="2688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8: Steps of Power Scheduler [1].</a:t>
            </a:r>
          </a:p>
        </p:txBody>
      </p:sp>
    </p:spTree>
    <p:extLst>
      <p:ext uri="{BB962C8B-B14F-4D97-AF65-F5344CB8AC3E}">
        <p14:creationId xmlns:p14="http://schemas.microsoft.com/office/powerpoint/2010/main" val="89436032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815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Calisto MT</vt:lpstr>
      <vt:lpstr>Cambria Math</vt:lpstr>
      <vt:lpstr>Univers Condensed</vt:lpstr>
      <vt:lpstr>ChronicleVTI</vt:lpstr>
      <vt:lpstr>Low Power Scheduling For High Level Synthesis</vt:lpstr>
      <vt:lpstr>Motivation</vt:lpstr>
      <vt:lpstr>Motivation</vt:lpstr>
      <vt:lpstr>Background</vt:lpstr>
      <vt:lpstr>Background</vt:lpstr>
      <vt:lpstr>Background</vt:lpstr>
      <vt:lpstr>Strategy</vt:lpstr>
      <vt:lpstr>Background</vt:lpstr>
      <vt:lpstr>Background</vt:lpstr>
      <vt:lpstr>Mathematical Implementation</vt:lpstr>
      <vt:lpstr>Fork-Join path calculation</vt:lpstr>
      <vt:lpstr>Control path calculation</vt:lpstr>
      <vt:lpstr>Implementation</vt:lpstr>
      <vt:lpstr>Overview and 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Kamal Rubayet (ATV QM HP HVMD)</cp:lastModifiedBy>
  <cp:revision>22</cp:revision>
  <dcterms:created xsi:type="dcterms:W3CDTF">2025-06-04T15:39:01Z</dcterms:created>
  <dcterms:modified xsi:type="dcterms:W3CDTF">2025-06-07T20:14:25Z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5a25aa-e944-415d-b7a7-40f6b9180b6b_Enabled">
    <vt:lpwstr>-1</vt:lpwstr>
  </property>
  <property fmtid="{D5CDD505-2E9C-101B-9397-08002B2CF9AE}" pid="3" name="MSIP_Label_a15a25aa-e944-415d-b7a7-40f6b9180b6b_SetDate">
    <vt:lpwstr>2025-06-04 21:17:27Z</vt:lpwstr>
  </property>
  <property fmtid="{D5CDD505-2E9C-101B-9397-08002B2CF9AE}" pid="4" name="MSIP_Label_a15a25aa-e944-415d-b7a7-40f6b9180b6b_Method">
    <vt:lpwstr>Privileged</vt:lpwstr>
  </property>
  <property fmtid="{D5CDD505-2E9C-101B-9397-08002B2CF9AE}" pid="5" name="MSIP_Label_a15a25aa-e944-415d-b7a7-40f6b9180b6b_Name">
    <vt:lpwstr>a15a25aa-e944-415d-b7a7-40f6b9180b6b</vt:lpwstr>
  </property>
  <property fmtid="{D5CDD505-2E9C-101B-9397-08002B2CF9AE}" pid="6" name="MSIP_Label_a15a25aa-e944-415d-b7a7-40f6b9180b6b_SiteId">
    <vt:lpwstr>eeb8d0e8-3544-41d3-aac6-934c309faf5a</vt:lpwstr>
  </property>
  <property fmtid="{D5CDD505-2E9C-101B-9397-08002B2CF9AE}" pid="7" name="MSIP_Label_a15a25aa-e944-415d-b7a7-40f6b9180b6b_ActionId">
    <vt:lpwstr>eb7848e2-dff9-4b62-a38e-7a9522b9cdd4</vt:lpwstr>
  </property>
  <property fmtid="{D5CDD505-2E9C-101B-9397-08002B2CF9AE}" pid="8" name="MSIP_Label_a15a25aa-e944-415d-b7a7-40f6b9180b6b_ContentBits">
    <vt:lpwstr>0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2025-06-04T21:17:27Z</vt:filetime>
  </property>
  <property fmtid="{D5CDD505-2E9C-101B-9397-08002B2CF9AE}" pid="15" name="empower.integration.Classification.DateFormat">
    <vt:lpwstr/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false</vt:bool>
  </property>
</Properties>
</file>