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58" r:id="rId3"/>
    <p:sldId id="266" r:id="rId4"/>
    <p:sldId id="268" r:id="rId5"/>
    <p:sldId id="280" r:id="rId6"/>
    <p:sldId id="279" r:id="rId7"/>
    <p:sldId id="272" r:id="rId8"/>
    <p:sldId id="274" r:id="rId9"/>
    <p:sldId id="275" r:id="rId10"/>
    <p:sldId id="276" r:id="rId11"/>
    <p:sldId id="270" r:id="rId12"/>
    <p:sldId id="271" r:id="rId13"/>
    <p:sldId id="267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381E3-DBC7-4B57-8B2E-E5B5FB8BA58E}" v="84" dt="2025-06-04T15:41:2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63" d="100"/>
          <a:sy n="63" d="100"/>
        </p:scale>
        <p:origin x="9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hyperlink" Target="https://github.com/RubayetKamal/SS2025_Embedded_Electronic_Engineering_A/tree/main/Real%20Time%20Systems" TargetMode="Externa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hyperlink" Target="https://github.com/RubayetKamal/SS2025_Embedded_Electronic_Engineering_A/tree/main/Real%20Time%20Systems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6C71E-B34F-4EEF-9BCC-81DE94EB2B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0E249A-300A-4432-B170-33522C04599F}">
      <dgm:prSet/>
      <dgm:spPr/>
      <dgm:t>
        <a:bodyPr/>
        <a:lstStyle/>
        <a:p>
          <a:r>
            <a:rPr lang="de-DE" dirty="0"/>
            <a:t>Partition-based scheduling on multi-core systems is discussed.</a:t>
          </a:r>
          <a:endParaRPr lang="en-US" dirty="0"/>
        </a:p>
      </dgm:t>
    </dgm:pt>
    <dgm:pt modelId="{85F94BBD-884F-4B31-A3D6-3F80E3A89BB6}" type="parTrans" cxnId="{65F7C528-CF99-40D8-B74A-3408F64FBC04}">
      <dgm:prSet/>
      <dgm:spPr/>
      <dgm:t>
        <a:bodyPr/>
        <a:lstStyle/>
        <a:p>
          <a:endParaRPr lang="en-US"/>
        </a:p>
      </dgm:t>
    </dgm:pt>
    <dgm:pt modelId="{78E46A95-6283-483D-A824-CC860D588D88}" type="sibTrans" cxnId="{65F7C528-CF99-40D8-B74A-3408F64FBC04}">
      <dgm:prSet/>
      <dgm:spPr/>
      <dgm:t>
        <a:bodyPr/>
        <a:lstStyle/>
        <a:p>
          <a:endParaRPr lang="en-US"/>
        </a:p>
      </dgm:t>
    </dgm:pt>
    <dgm:pt modelId="{EB3329D4-59F0-42E1-A781-D37FA5D6C350}">
      <dgm:prSet/>
      <dgm:spPr/>
      <dgm:t>
        <a:bodyPr/>
        <a:lstStyle/>
        <a:p>
          <a:r>
            <a:rPr lang="de-DE" dirty="0"/>
            <a:t>Implementation in C withFreeRTOS (</a:t>
          </a:r>
          <a:r>
            <a:rPr lang="de-DE" dirty="0">
              <a:hlinkClick xmlns:r="http://schemas.openxmlformats.org/officeDocument/2006/relationships" r:id="rId1"/>
            </a:rPr>
            <a:t>Repository</a:t>
          </a:r>
          <a:r>
            <a:rPr lang="de-DE" dirty="0"/>
            <a:t>). </a:t>
          </a:r>
          <a:endParaRPr lang="en-US" dirty="0"/>
        </a:p>
      </dgm:t>
    </dgm:pt>
    <dgm:pt modelId="{2BC49109-3E55-42EB-AB50-B21AE700B493}" type="parTrans" cxnId="{4378BA94-AC2D-416B-8E5E-5699F8162437}">
      <dgm:prSet/>
      <dgm:spPr/>
      <dgm:t>
        <a:bodyPr/>
        <a:lstStyle/>
        <a:p>
          <a:endParaRPr lang="en-US"/>
        </a:p>
      </dgm:t>
    </dgm:pt>
    <dgm:pt modelId="{F9A75AA6-065A-4290-91E0-D9BE8247D991}" type="sibTrans" cxnId="{4378BA94-AC2D-416B-8E5E-5699F8162437}">
      <dgm:prSet/>
      <dgm:spPr/>
      <dgm:t>
        <a:bodyPr/>
        <a:lstStyle/>
        <a:p>
          <a:endParaRPr lang="en-US"/>
        </a:p>
      </dgm:t>
    </dgm:pt>
    <dgm:pt modelId="{D369100A-3470-4990-AE11-B59D88DE8FC6}">
      <dgm:prSet/>
      <dgm:spPr/>
      <dgm:t>
        <a:bodyPr/>
        <a:lstStyle/>
        <a:p>
          <a:r>
            <a:rPr lang="de-DE" dirty="0"/>
            <a:t>Simulation illustrated in UPPAAL.</a:t>
          </a:r>
          <a:endParaRPr lang="en-US" dirty="0"/>
        </a:p>
      </dgm:t>
    </dgm:pt>
    <dgm:pt modelId="{5F108ADF-5464-423E-97F2-0322DAE1B08F}" type="parTrans" cxnId="{43211E63-2F47-4E8F-BA6B-3442B333DE29}">
      <dgm:prSet/>
      <dgm:spPr/>
      <dgm:t>
        <a:bodyPr/>
        <a:lstStyle/>
        <a:p>
          <a:endParaRPr lang="en-US"/>
        </a:p>
      </dgm:t>
    </dgm:pt>
    <dgm:pt modelId="{6A0B6144-ACAA-4A27-BA49-A67845A93E9D}" type="sibTrans" cxnId="{43211E63-2F47-4E8F-BA6B-3442B333DE29}">
      <dgm:prSet/>
      <dgm:spPr/>
      <dgm:t>
        <a:bodyPr/>
        <a:lstStyle/>
        <a:p>
          <a:endParaRPr lang="en-US"/>
        </a:p>
      </dgm:t>
    </dgm:pt>
    <dgm:pt modelId="{9A277561-1C3E-4D52-9DBB-1573FE8BA898}">
      <dgm:prSet/>
      <dgm:spPr/>
      <dgm:t>
        <a:bodyPr/>
        <a:lstStyle/>
        <a:p>
          <a:r>
            <a:rPr lang="de-DE" dirty="0"/>
            <a:t>Tasks with frequent communication formed cluster.</a:t>
          </a:r>
          <a:endParaRPr lang="en-US" dirty="0"/>
        </a:p>
      </dgm:t>
    </dgm:pt>
    <dgm:pt modelId="{1B96ECB1-DF34-4463-9597-71D902AB0BA5}" type="parTrans" cxnId="{2EB6C198-4A7E-4626-BAD9-80C55E6E6D1A}">
      <dgm:prSet/>
      <dgm:spPr/>
      <dgm:t>
        <a:bodyPr/>
        <a:lstStyle/>
        <a:p>
          <a:endParaRPr lang="en-US"/>
        </a:p>
      </dgm:t>
    </dgm:pt>
    <dgm:pt modelId="{0D587721-41B8-4163-B296-28496AB664BF}" type="sibTrans" cxnId="{2EB6C198-4A7E-4626-BAD9-80C55E6E6D1A}">
      <dgm:prSet/>
      <dgm:spPr/>
      <dgm:t>
        <a:bodyPr/>
        <a:lstStyle/>
        <a:p>
          <a:endParaRPr lang="en-US"/>
        </a:p>
      </dgm:t>
    </dgm:pt>
    <dgm:pt modelId="{DAF325BB-49EE-4434-B0B6-A7B4C9ABC0F2}">
      <dgm:prSet/>
      <dgm:spPr/>
      <dgm:t>
        <a:bodyPr/>
        <a:lstStyle/>
        <a:p>
          <a:r>
            <a:rPr lang="de-DE" dirty="0"/>
            <a:t>Clusters allocated on nearby cores, with schedulability constraints.</a:t>
          </a:r>
          <a:endParaRPr lang="en-US" dirty="0"/>
        </a:p>
      </dgm:t>
    </dgm:pt>
    <dgm:pt modelId="{D258B432-6E36-46B7-AD15-5EE196A18014}" type="parTrans" cxnId="{8D434B91-FE16-44D8-8B7B-F0A49D445773}">
      <dgm:prSet/>
      <dgm:spPr/>
      <dgm:t>
        <a:bodyPr/>
        <a:lstStyle/>
        <a:p>
          <a:endParaRPr lang="en-US"/>
        </a:p>
      </dgm:t>
    </dgm:pt>
    <dgm:pt modelId="{419297F4-4895-4B3C-AABE-349C0301B920}" type="sibTrans" cxnId="{8D434B91-FE16-44D8-8B7B-F0A49D445773}">
      <dgm:prSet/>
      <dgm:spPr/>
      <dgm:t>
        <a:bodyPr/>
        <a:lstStyle/>
        <a:p>
          <a:endParaRPr lang="en-US"/>
        </a:p>
      </dgm:t>
    </dgm:pt>
    <dgm:pt modelId="{06044783-4808-497B-8BD0-92E26853079D}">
      <dgm:prSet/>
      <dgm:spPr/>
      <dgm:t>
        <a:bodyPr/>
        <a:lstStyle/>
        <a:p>
          <a:r>
            <a:rPr lang="de-DE"/>
            <a:t>Communication cost reduced.</a:t>
          </a:r>
          <a:endParaRPr lang="en-US"/>
        </a:p>
      </dgm:t>
    </dgm:pt>
    <dgm:pt modelId="{ADFB2246-70EE-4873-AB8F-2EEB15B1E27B}" type="parTrans" cxnId="{CDF44FE5-A05A-4CED-B072-1DEC42FF5721}">
      <dgm:prSet/>
      <dgm:spPr/>
      <dgm:t>
        <a:bodyPr/>
        <a:lstStyle/>
        <a:p>
          <a:endParaRPr lang="en-US"/>
        </a:p>
      </dgm:t>
    </dgm:pt>
    <dgm:pt modelId="{3360EE80-E939-4844-A1D3-A82F258A60EC}" type="sibTrans" cxnId="{CDF44FE5-A05A-4CED-B072-1DEC42FF5721}">
      <dgm:prSet/>
      <dgm:spPr/>
      <dgm:t>
        <a:bodyPr/>
        <a:lstStyle/>
        <a:p>
          <a:endParaRPr lang="en-US"/>
        </a:p>
      </dgm:t>
    </dgm:pt>
    <dgm:pt modelId="{E296D083-E69D-44FC-B36F-CDE3BA66A770}" type="pres">
      <dgm:prSet presAssocID="{76D6C71E-B34F-4EEF-9BCC-81DE94EB2B1F}" presName="root" presStyleCnt="0">
        <dgm:presLayoutVars>
          <dgm:dir/>
          <dgm:resizeHandles val="exact"/>
        </dgm:presLayoutVars>
      </dgm:prSet>
      <dgm:spPr/>
    </dgm:pt>
    <dgm:pt modelId="{E2CAF732-F415-4974-A159-E87C466C9C7E}" type="pres">
      <dgm:prSet presAssocID="{220E249A-300A-4432-B170-33522C04599F}" presName="compNode" presStyleCnt="0"/>
      <dgm:spPr/>
    </dgm:pt>
    <dgm:pt modelId="{CCC8B22B-97D1-4807-9C6F-8ABE9F0DAA46}" type="pres">
      <dgm:prSet presAssocID="{220E249A-300A-4432-B170-33522C04599F}" presName="bgRect" presStyleLbl="bgShp" presStyleIdx="0" presStyleCnt="6"/>
      <dgm:spPr/>
    </dgm:pt>
    <dgm:pt modelId="{6039F86B-36E9-4E53-A536-63CE8E0EE960}" type="pres">
      <dgm:prSet presAssocID="{220E249A-300A-4432-B170-33522C04599F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FDEB1D-E4F4-4846-B4C6-A35DA705C742}" type="pres">
      <dgm:prSet presAssocID="{220E249A-300A-4432-B170-33522C04599F}" presName="spaceRect" presStyleCnt="0"/>
      <dgm:spPr/>
    </dgm:pt>
    <dgm:pt modelId="{8FC68BEC-889A-416E-9DD8-4E6F8AA6B8C5}" type="pres">
      <dgm:prSet presAssocID="{220E249A-300A-4432-B170-33522C04599F}" presName="parTx" presStyleLbl="revTx" presStyleIdx="0" presStyleCnt="6">
        <dgm:presLayoutVars>
          <dgm:chMax val="0"/>
          <dgm:chPref val="0"/>
        </dgm:presLayoutVars>
      </dgm:prSet>
      <dgm:spPr/>
    </dgm:pt>
    <dgm:pt modelId="{575EACD5-5103-4AC7-957F-87A89EC5F032}" type="pres">
      <dgm:prSet presAssocID="{78E46A95-6283-483D-A824-CC860D588D88}" presName="sibTrans" presStyleCnt="0"/>
      <dgm:spPr/>
    </dgm:pt>
    <dgm:pt modelId="{CF3863B0-B3FC-497B-87E9-E089A9703273}" type="pres">
      <dgm:prSet presAssocID="{EB3329D4-59F0-42E1-A781-D37FA5D6C350}" presName="compNode" presStyleCnt="0"/>
      <dgm:spPr/>
    </dgm:pt>
    <dgm:pt modelId="{D957E53B-1C87-4EB0-B5D5-0BA1F4D44404}" type="pres">
      <dgm:prSet presAssocID="{EB3329D4-59F0-42E1-A781-D37FA5D6C350}" presName="bgRect" presStyleLbl="bgShp" presStyleIdx="1" presStyleCnt="6"/>
      <dgm:spPr/>
    </dgm:pt>
    <dgm:pt modelId="{19B8E7DB-06E7-485F-B25C-31B24D66A144}" type="pres">
      <dgm:prSet presAssocID="{EB3329D4-59F0-42E1-A781-D37FA5D6C350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75A46B7-C126-4829-9DC1-B9557D26BAA9}" type="pres">
      <dgm:prSet presAssocID="{EB3329D4-59F0-42E1-A781-D37FA5D6C350}" presName="spaceRect" presStyleCnt="0"/>
      <dgm:spPr/>
    </dgm:pt>
    <dgm:pt modelId="{6F330CB8-629D-489D-8682-21864DFFC9C2}" type="pres">
      <dgm:prSet presAssocID="{EB3329D4-59F0-42E1-A781-D37FA5D6C350}" presName="parTx" presStyleLbl="revTx" presStyleIdx="1" presStyleCnt="6">
        <dgm:presLayoutVars>
          <dgm:chMax val="0"/>
          <dgm:chPref val="0"/>
        </dgm:presLayoutVars>
      </dgm:prSet>
      <dgm:spPr/>
    </dgm:pt>
    <dgm:pt modelId="{69283757-C5B0-43E3-B4BC-D5C5E73103BB}" type="pres">
      <dgm:prSet presAssocID="{F9A75AA6-065A-4290-91E0-D9BE8247D991}" presName="sibTrans" presStyleCnt="0"/>
      <dgm:spPr/>
    </dgm:pt>
    <dgm:pt modelId="{0A21BAC7-6CD5-43EC-832C-899209DB84A0}" type="pres">
      <dgm:prSet presAssocID="{D369100A-3470-4990-AE11-B59D88DE8FC6}" presName="compNode" presStyleCnt="0"/>
      <dgm:spPr/>
    </dgm:pt>
    <dgm:pt modelId="{F7715CAD-58C5-4620-85A8-05BB1C9E5C36}" type="pres">
      <dgm:prSet presAssocID="{D369100A-3470-4990-AE11-B59D88DE8FC6}" presName="bgRect" presStyleLbl="bgShp" presStyleIdx="2" presStyleCnt="6"/>
      <dgm:spPr/>
    </dgm:pt>
    <dgm:pt modelId="{5305C861-0351-4320-8E2C-F6C975A73054}" type="pres">
      <dgm:prSet presAssocID="{D369100A-3470-4990-AE11-B59D88DE8FC6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EC4C28B2-0C72-4056-A3FA-605BA5DA7EFC}" type="pres">
      <dgm:prSet presAssocID="{D369100A-3470-4990-AE11-B59D88DE8FC6}" presName="spaceRect" presStyleCnt="0"/>
      <dgm:spPr/>
    </dgm:pt>
    <dgm:pt modelId="{E7F09B49-4533-4393-9818-0AC60A451C5B}" type="pres">
      <dgm:prSet presAssocID="{D369100A-3470-4990-AE11-B59D88DE8FC6}" presName="parTx" presStyleLbl="revTx" presStyleIdx="2" presStyleCnt="6">
        <dgm:presLayoutVars>
          <dgm:chMax val="0"/>
          <dgm:chPref val="0"/>
        </dgm:presLayoutVars>
      </dgm:prSet>
      <dgm:spPr/>
    </dgm:pt>
    <dgm:pt modelId="{A81E7E93-F8E5-421C-88E5-936FFCF78348}" type="pres">
      <dgm:prSet presAssocID="{6A0B6144-ACAA-4A27-BA49-A67845A93E9D}" presName="sibTrans" presStyleCnt="0"/>
      <dgm:spPr/>
    </dgm:pt>
    <dgm:pt modelId="{EEAD8148-5036-42E5-85B7-1225021826EF}" type="pres">
      <dgm:prSet presAssocID="{9A277561-1C3E-4D52-9DBB-1573FE8BA898}" presName="compNode" presStyleCnt="0"/>
      <dgm:spPr/>
    </dgm:pt>
    <dgm:pt modelId="{1096CD7F-6E89-45C2-845A-D47086BA32F5}" type="pres">
      <dgm:prSet presAssocID="{9A277561-1C3E-4D52-9DBB-1573FE8BA898}" presName="bgRect" presStyleLbl="bgShp" presStyleIdx="3" presStyleCnt="6"/>
      <dgm:spPr/>
    </dgm:pt>
    <dgm:pt modelId="{9BE0A19D-3703-4A83-BA79-9F774D7A0F60}" type="pres">
      <dgm:prSet presAssocID="{9A277561-1C3E-4D52-9DBB-1573FE8BA898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44D7AA3-9F9E-4152-9610-7CCA2D3358A3}" type="pres">
      <dgm:prSet presAssocID="{9A277561-1C3E-4D52-9DBB-1573FE8BA898}" presName="spaceRect" presStyleCnt="0"/>
      <dgm:spPr/>
    </dgm:pt>
    <dgm:pt modelId="{C434BD1E-9E37-455D-867D-6A23FB278EA7}" type="pres">
      <dgm:prSet presAssocID="{9A277561-1C3E-4D52-9DBB-1573FE8BA898}" presName="parTx" presStyleLbl="revTx" presStyleIdx="3" presStyleCnt="6">
        <dgm:presLayoutVars>
          <dgm:chMax val="0"/>
          <dgm:chPref val="0"/>
        </dgm:presLayoutVars>
      </dgm:prSet>
      <dgm:spPr/>
    </dgm:pt>
    <dgm:pt modelId="{6EBF5CB0-53BA-4D6E-8732-23B4671CD98A}" type="pres">
      <dgm:prSet presAssocID="{0D587721-41B8-4163-B296-28496AB664BF}" presName="sibTrans" presStyleCnt="0"/>
      <dgm:spPr/>
    </dgm:pt>
    <dgm:pt modelId="{ABD56577-A4A3-4136-A86B-7F4B645DBB06}" type="pres">
      <dgm:prSet presAssocID="{DAF325BB-49EE-4434-B0B6-A7B4C9ABC0F2}" presName="compNode" presStyleCnt="0"/>
      <dgm:spPr/>
    </dgm:pt>
    <dgm:pt modelId="{B0EDEB3C-2DC0-4B31-AC76-B5F9CE26D7D1}" type="pres">
      <dgm:prSet presAssocID="{DAF325BB-49EE-4434-B0B6-A7B4C9ABC0F2}" presName="bgRect" presStyleLbl="bgShp" presStyleIdx="4" presStyleCnt="6"/>
      <dgm:spPr/>
    </dgm:pt>
    <dgm:pt modelId="{BE30CE18-54A9-4B92-812F-43B5CBC7542B}" type="pres">
      <dgm:prSet presAssocID="{DAF325BB-49EE-4434-B0B6-A7B4C9ABC0F2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CF7E317-0CBD-413B-B06B-3CC7C5C8F4C4}" type="pres">
      <dgm:prSet presAssocID="{DAF325BB-49EE-4434-B0B6-A7B4C9ABC0F2}" presName="spaceRect" presStyleCnt="0"/>
      <dgm:spPr/>
    </dgm:pt>
    <dgm:pt modelId="{7FAAC686-C79E-46ED-8A62-091768B4D4F1}" type="pres">
      <dgm:prSet presAssocID="{DAF325BB-49EE-4434-B0B6-A7B4C9ABC0F2}" presName="parTx" presStyleLbl="revTx" presStyleIdx="4" presStyleCnt="6">
        <dgm:presLayoutVars>
          <dgm:chMax val="0"/>
          <dgm:chPref val="0"/>
        </dgm:presLayoutVars>
      </dgm:prSet>
      <dgm:spPr/>
    </dgm:pt>
    <dgm:pt modelId="{C2D8F203-8D84-4BF0-8CBA-9F29A6388A69}" type="pres">
      <dgm:prSet presAssocID="{419297F4-4895-4B3C-AABE-349C0301B920}" presName="sibTrans" presStyleCnt="0"/>
      <dgm:spPr/>
    </dgm:pt>
    <dgm:pt modelId="{FFF9A3FA-4B36-495E-98B1-FA7DC0F98E53}" type="pres">
      <dgm:prSet presAssocID="{06044783-4808-497B-8BD0-92E26853079D}" presName="compNode" presStyleCnt="0"/>
      <dgm:spPr/>
    </dgm:pt>
    <dgm:pt modelId="{4A969E46-CD6D-4765-B624-C2B9C5748A69}" type="pres">
      <dgm:prSet presAssocID="{06044783-4808-497B-8BD0-92E26853079D}" presName="bgRect" presStyleLbl="bgShp" presStyleIdx="5" presStyleCnt="6"/>
      <dgm:spPr/>
    </dgm:pt>
    <dgm:pt modelId="{1336E22E-0F00-4677-ABED-623E6343125D}" type="pres">
      <dgm:prSet presAssocID="{06044783-4808-497B-8BD0-92E26853079D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A961307-FB66-49C8-A853-7D047834D235}" type="pres">
      <dgm:prSet presAssocID="{06044783-4808-497B-8BD0-92E26853079D}" presName="spaceRect" presStyleCnt="0"/>
      <dgm:spPr/>
    </dgm:pt>
    <dgm:pt modelId="{0181F461-6588-4A27-9373-4FFF20C8990B}" type="pres">
      <dgm:prSet presAssocID="{06044783-4808-497B-8BD0-92E26853079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5F7C528-CF99-40D8-B74A-3408F64FBC04}" srcId="{76D6C71E-B34F-4EEF-9BCC-81DE94EB2B1F}" destId="{220E249A-300A-4432-B170-33522C04599F}" srcOrd="0" destOrd="0" parTransId="{85F94BBD-884F-4B31-A3D6-3F80E3A89BB6}" sibTransId="{78E46A95-6283-483D-A824-CC860D588D88}"/>
    <dgm:cxn modelId="{CED2D831-F830-48DD-A63A-D9BCFDE47273}" type="presOf" srcId="{DAF325BB-49EE-4434-B0B6-A7B4C9ABC0F2}" destId="{7FAAC686-C79E-46ED-8A62-091768B4D4F1}" srcOrd="0" destOrd="0" presId="urn:microsoft.com/office/officeart/2018/2/layout/IconVerticalSolidList"/>
    <dgm:cxn modelId="{43211E63-2F47-4E8F-BA6B-3442B333DE29}" srcId="{76D6C71E-B34F-4EEF-9BCC-81DE94EB2B1F}" destId="{D369100A-3470-4990-AE11-B59D88DE8FC6}" srcOrd="2" destOrd="0" parTransId="{5F108ADF-5464-423E-97F2-0322DAE1B08F}" sibTransId="{6A0B6144-ACAA-4A27-BA49-A67845A93E9D}"/>
    <dgm:cxn modelId="{191E9955-ECE4-46D3-BFA8-476582032EE1}" type="presOf" srcId="{06044783-4808-497B-8BD0-92E26853079D}" destId="{0181F461-6588-4A27-9373-4FFF20C8990B}" srcOrd="0" destOrd="0" presId="urn:microsoft.com/office/officeart/2018/2/layout/IconVerticalSolidList"/>
    <dgm:cxn modelId="{8D434B91-FE16-44D8-8B7B-F0A49D445773}" srcId="{76D6C71E-B34F-4EEF-9BCC-81DE94EB2B1F}" destId="{DAF325BB-49EE-4434-B0B6-A7B4C9ABC0F2}" srcOrd="4" destOrd="0" parTransId="{D258B432-6E36-46B7-AD15-5EE196A18014}" sibTransId="{419297F4-4895-4B3C-AABE-349C0301B920}"/>
    <dgm:cxn modelId="{4378BA94-AC2D-416B-8E5E-5699F8162437}" srcId="{76D6C71E-B34F-4EEF-9BCC-81DE94EB2B1F}" destId="{EB3329D4-59F0-42E1-A781-D37FA5D6C350}" srcOrd="1" destOrd="0" parTransId="{2BC49109-3E55-42EB-AB50-B21AE700B493}" sibTransId="{F9A75AA6-065A-4290-91E0-D9BE8247D991}"/>
    <dgm:cxn modelId="{2EB6C198-4A7E-4626-BAD9-80C55E6E6D1A}" srcId="{76D6C71E-B34F-4EEF-9BCC-81DE94EB2B1F}" destId="{9A277561-1C3E-4D52-9DBB-1573FE8BA898}" srcOrd="3" destOrd="0" parTransId="{1B96ECB1-DF34-4463-9597-71D902AB0BA5}" sibTransId="{0D587721-41B8-4163-B296-28496AB664BF}"/>
    <dgm:cxn modelId="{7EE91EA3-5AF2-4198-810D-3CC3E44C46AC}" type="presOf" srcId="{9A277561-1C3E-4D52-9DBB-1573FE8BA898}" destId="{C434BD1E-9E37-455D-867D-6A23FB278EA7}" srcOrd="0" destOrd="0" presId="urn:microsoft.com/office/officeart/2018/2/layout/IconVerticalSolidList"/>
    <dgm:cxn modelId="{0264E9A7-DAFA-482A-B661-C241E633C7B5}" type="presOf" srcId="{EB3329D4-59F0-42E1-A781-D37FA5D6C350}" destId="{6F330CB8-629D-489D-8682-21864DFFC9C2}" srcOrd="0" destOrd="0" presId="urn:microsoft.com/office/officeart/2018/2/layout/IconVerticalSolidList"/>
    <dgm:cxn modelId="{D3331CE3-327C-4F73-A3E5-29E5E6261509}" type="presOf" srcId="{D369100A-3470-4990-AE11-B59D88DE8FC6}" destId="{E7F09B49-4533-4393-9818-0AC60A451C5B}" srcOrd="0" destOrd="0" presId="urn:microsoft.com/office/officeart/2018/2/layout/IconVerticalSolidList"/>
    <dgm:cxn modelId="{CDF44FE5-A05A-4CED-B072-1DEC42FF5721}" srcId="{76D6C71E-B34F-4EEF-9BCC-81DE94EB2B1F}" destId="{06044783-4808-497B-8BD0-92E26853079D}" srcOrd="5" destOrd="0" parTransId="{ADFB2246-70EE-4873-AB8F-2EEB15B1E27B}" sibTransId="{3360EE80-E939-4844-A1D3-A82F258A60EC}"/>
    <dgm:cxn modelId="{0831B0F7-669F-4C5B-93BB-84B990E9D998}" type="presOf" srcId="{220E249A-300A-4432-B170-33522C04599F}" destId="{8FC68BEC-889A-416E-9DD8-4E6F8AA6B8C5}" srcOrd="0" destOrd="0" presId="urn:microsoft.com/office/officeart/2018/2/layout/IconVerticalSolidList"/>
    <dgm:cxn modelId="{8303D3FD-668F-40E1-887A-54674962BAC4}" type="presOf" srcId="{76D6C71E-B34F-4EEF-9BCC-81DE94EB2B1F}" destId="{E296D083-E69D-44FC-B36F-CDE3BA66A770}" srcOrd="0" destOrd="0" presId="urn:microsoft.com/office/officeart/2018/2/layout/IconVerticalSolidList"/>
    <dgm:cxn modelId="{BEAB7558-2FBA-4CFF-88E2-6D3D5EB45BDC}" type="presParOf" srcId="{E296D083-E69D-44FC-B36F-CDE3BA66A770}" destId="{E2CAF732-F415-4974-A159-E87C466C9C7E}" srcOrd="0" destOrd="0" presId="urn:microsoft.com/office/officeart/2018/2/layout/IconVerticalSolidList"/>
    <dgm:cxn modelId="{68D493F4-E353-4C97-9B85-5662C60780AA}" type="presParOf" srcId="{E2CAF732-F415-4974-A159-E87C466C9C7E}" destId="{CCC8B22B-97D1-4807-9C6F-8ABE9F0DAA46}" srcOrd="0" destOrd="0" presId="urn:microsoft.com/office/officeart/2018/2/layout/IconVerticalSolidList"/>
    <dgm:cxn modelId="{F4FB9A88-83EC-471A-A942-F57E006F8465}" type="presParOf" srcId="{E2CAF732-F415-4974-A159-E87C466C9C7E}" destId="{6039F86B-36E9-4E53-A536-63CE8E0EE960}" srcOrd="1" destOrd="0" presId="urn:microsoft.com/office/officeart/2018/2/layout/IconVerticalSolidList"/>
    <dgm:cxn modelId="{E9AAD37B-E5A5-44DB-B96D-E72B07B908BA}" type="presParOf" srcId="{E2CAF732-F415-4974-A159-E87C466C9C7E}" destId="{46FDEB1D-E4F4-4846-B4C6-A35DA705C742}" srcOrd="2" destOrd="0" presId="urn:microsoft.com/office/officeart/2018/2/layout/IconVerticalSolidList"/>
    <dgm:cxn modelId="{92B8BD79-2A90-48BD-8CC0-AF0457EB9024}" type="presParOf" srcId="{E2CAF732-F415-4974-A159-E87C466C9C7E}" destId="{8FC68BEC-889A-416E-9DD8-4E6F8AA6B8C5}" srcOrd="3" destOrd="0" presId="urn:microsoft.com/office/officeart/2018/2/layout/IconVerticalSolidList"/>
    <dgm:cxn modelId="{AB405F91-5537-4649-9736-97D1C61A3C73}" type="presParOf" srcId="{E296D083-E69D-44FC-B36F-CDE3BA66A770}" destId="{575EACD5-5103-4AC7-957F-87A89EC5F032}" srcOrd="1" destOrd="0" presId="urn:microsoft.com/office/officeart/2018/2/layout/IconVerticalSolidList"/>
    <dgm:cxn modelId="{767C68F7-13E7-4FB1-8D3E-076B3784208F}" type="presParOf" srcId="{E296D083-E69D-44FC-B36F-CDE3BA66A770}" destId="{CF3863B0-B3FC-497B-87E9-E089A9703273}" srcOrd="2" destOrd="0" presId="urn:microsoft.com/office/officeart/2018/2/layout/IconVerticalSolidList"/>
    <dgm:cxn modelId="{7B23DD0F-4191-4780-B23A-63ECD3138E2A}" type="presParOf" srcId="{CF3863B0-B3FC-497B-87E9-E089A9703273}" destId="{D957E53B-1C87-4EB0-B5D5-0BA1F4D44404}" srcOrd="0" destOrd="0" presId="urn:microsoft.com/office/officeart/2018/2/layout/IconVerticalSolidList"/>
    <dgm:cxn modelId="{BA3BC742-11DE-472F-9BC3-F48D3EB5552F}" type="presParOf" srcId="{CF3863B0-B3FC-497B-87E9-E089A9703273}" destId="{19B8E7DB-06E7-485F-B25C-31B24D66A144}" srcOrd="1" destOrd="0" presId="urn:microsoft.com/office/officeart/2018/2/layout/IconVerticalSolidList"/>
    <dgm:cxn modelId="{FA122218-1C14-473F-8D02-6A9A6D8611CC}" type="presParOf" srcId="{CF3863B0-B3FC-497B-87E9-E089A9703273}" destId="{675A46B7-C126-4829-9DC1-B9557D26BAA9}" srcOrd="2" destOrd="0" presId="urn:microsoft.com/office/officeart/2018/2/layout/IconVerticalSolidList"/>
    <dgm:cxn modelId="{A93D1936-C896-4448-A30B-436BA55A9CB4}" type="presParOf" srcId="{CF3863B0-B3FC-497B-87E9-E089A9703273}" destId="{6F330CB8-629D-489D-8682-21864DFFC9C2}" srcOrd="3" destOrd="0" presId="urn:microsoft.com/office/officeart/2018/2/layout/IconVerticalSolidList"/>
    <dgm:cxn modelId="{E7C62BC7-35CF-4876-BFC7-9D7F8DB623C0}" type="presParOf" srcId="{E296D083-E69D-44FC-B36F-CDE3BA66A770}" destId="{69283757-C5B0-43E3-B4BC-D5C5E73103BB}" srcOrd="3" destOrd="0" presId="urn:microsoft.com/office/officeart/2018/2/layout/IconVerticalSolidList"/>
    <dgm:cxn modelId="{A28821ED-B31D-4B58-B165-4C0FD9FEA41F}" type="presParOf" srcId="{E296D083-E69D-44FC-B36F-CDE3BA66A770}" destId="{0A21BAC7-6CD5-43EC-832C-899209DB84A0}" srcOrd="4" destOrd="0" presId="urn:microsoft.com/office/officeart/2018/2/layout/IconVerticalSolidList"/>
    <dgm:cxn modelId="{733D0C0B-D837-4AFD-89B7-ECA88DF870E7}" type="presParOf" srcId="{0A21BAC7-6CD5-43EC-832C-899209DB84A0}" destId="{F7715CAD-58C5-4620-85A8-05BB1C9E5C36}" srcOrd="0" destOrd="0" presId="urn:microsoft.com/office/officeart/2018/2/layout/IconVerticalSolidList"/>
    <dgm:cxn modelId="{5F749D68-8C90-42A0-BE84-0EA2BB6DA08E}" type="presParOf" srcId="{0A21BAC7-6CD5-43EC-832C-899209DB84A0}" destId="{5305C861-0351-4320-8E2C-F6C975A73054}" srcOrd="1" destOrd="0" presId="urn:microsoft.com/office/officeart/2018/2/layout/IconVerticalSolidList"/>
    <dgm:cxn modelId="{E9AE6CA3-0AA3-4CBD-ACDD-35C4CBDE7141}" type="presParOf" srcId="{0A21BAC7-6CD5-43EC-832C-899209DB84A0}" destId="{EC4C28B2-0C72-4056-A3FA-605BA5DA7EFC}" srcOrd="2" destOrd="0" presId="urn:microsoft.com/office/officeart/2018/2/layout/IconVerticalSolidList"/>
    <dgm:cxn modelId="{0058CE1D-1D5C-446A-B7AC-A004F63E97E5}" type="presParOf" srcId="{0A21BAC7-6CD5-43EC-832C-899209DB84A0}" destId="{E7F09B49-4533-4393-9818-0AC60A451C5B}" srcOrd="3" destOrd="0" presId="urn:microsoft.com/office/officeart/2018/2/layout/IconVerticalSolidList"/>
    <dgm:cxn modelId="{4D189E0A-CC29-4B02-8E29-64414DE2733D}" type="presParOf" srcId="{E296D083-E69D-44FC-B36F-CDE3BA66A770}" destId="{A81E7E93-F8E5-421C-88E5-936FFCF78348}" srcOrd="5" destOrd="0" presId="urn:microsoft.com/office/officeart/2018/2/layout/IconVerticalSolidList"/>
    <dgm:cxn modelId="{4DCAEE77-77FE-47FF-9E55-89571EBBCDAB}" type="presParOf" srcId="{E296D083-E69D-44FC-B36F-CDE3BA66A770}" destId="{EEAD8148-5036-42E5-85B7-1225021826EF}" srcOrd="6" destOrd="0" presId="urn:microsoft.com/office/officeart/2018/2/layout/IconVerticalSolidList"/>
    <dgm:cxn modelId="{D3E35EA4-4A2D-49FA-9557-F75FAFCEDE4D}" type="presParOf" srcId="{EEAD8148-5036-42E5-85B7-1225021826EF}" destId="{1096CD7F-6E89-45C2-845A-D47086BA32F5}" srcOrd="0" destOrd="0" presId="urn:microsoft.com/office/officeart/2018/2/layout/IconVerticalSolidList"/>
    <dgm:cxn modelId="{8F28594F-B906-476B-AF90-7A4F2C40871F}" type="presParOf" srcId="{EEAD8148-5036-42E5-85B7-1225021826EF}" destId="{9BE0A19D-3703-4A83-BA79-9F774D7A0F60}" srcOrd="1" destOrd="0" presId="urn:microsoft.com/office/officeart/2018/2/layout/IconVerticalSolidList"/>
    <dgm:cxn modelId="{D27E74DD-DA85-425E-8100-8F9849D6B345}" type="presParOf" srcId="{EEAD8148-5036-42E5-85B7-1225021826EF}" destId="{B44D7AA3-9F9E-4152-9610-7CCA2D3358A3}" srcOrd="2" destOrd="0" presId="urn:microsoft.com/office/officeart/2018/2/layout/IconVerticalSolidList"/>
    <dgm:cxn modelId="{16FF2D46-13CF-473C-AA77-83A09E59831D}" type="presParOf" srcId="{EEAD8148-5036-42E5-85B7-1225021826EF}" destId="{C434BD1E-9E37-455D-867D-6A23FB278EA7}" srcOrd="3" destOrd="0" presId="urn:microsoft.com/office/officeart/2018/2/layout/IconVerticalSolidList"/>
    <dgm:cxn modelId="{2C9C5E9D-FB68-4755-B4B1-1EDD30B12537}" type="presParOf" srcId="{E296D083-E69D-44FC-B36F-CDE3BA66A770}" destId="{6EBF5CB0-53BA-4D6E-8732-23B4671CD98A}" srcOrd="7" destOrd="0" presId="urn:microsoft.com/office/officeart/2018/2/layout/IconVerticalSolidList"/>
    <dgm:cxn modelId="{9AE181FC-15E3-477A-9502-FB7DBB6CD29C}" type="presParOf" srcId="{E296D083-E69D-44FC-B36F-CDE3BA66A770}" destId="{ABD56577-A4A3-4136-A86B-7F4B645DBB06}" srcOrd="8" destOrd="0" presId="urn:microsoft.com/office/officeart/2018/2/layout/IconVerticalSolidList"/>
    <dgm:cxn modelId="{D1B33CA5-0D09-458D-ABB1-DFDE54F53598}" type="presParOf" srcId="{ABD56577-A4A3-4136-A86B-7F4B645DBB06}" destId="{B0EDEB3C-2DC0-4B31-AC76-B5F9CE26D7D1}" srcOrd="0" destOrd="0" presId="urn:microsoft.com/office/officeart/2018/2/layout/IconVerticalSolidList"/>
    <dgm:cxn modelId="{C1508CCD-007E-446D-8E09-BF346441CE8F}" type="presParOf" srcId="{ABD56577-A4A3-4136-A86B-7F4B645DBB06}" destId="{BE30CE18-54A9-4B92-812F-43B5CBC7542B}" srcOrd="1" destOrd="0" presId="urn:microsoft.com/office/officeart/2018/2/layout/IconVerticalSolidList"/>
    <dgm:cxn modelId="{5E2DAA95-A8E0-4FA9-94D1-C9FCD1F351F3}" type="presParOf" srcId="{ABD56577-A4A3-4136-A86B-7F4B645DBB06}" destId="{0CF7E317-0CBD-413B-B06B-3CC7C5C8F4C4}" srcOrd="2" destOrd="0" presId="urn:microsoft.com/office/officeart/2018/2/layout/IconVerticalSolidList"/>
    <dgm:cxn modelId="{B2625C0B-DC6B-407D-A537-BBDE5421FBD8}" type="presParOf" srcId="{ABD56577-A4A3-4136-A86B-7F4B645DBB06}" destId="{7FAAC686-C79E-46ED-8A62-091768B4D4F1}" srcOrd="3" destOrd="0" presId="urn:microsoft.com/office/officeart/2018/2/layout/IconVerticalSolidList"/>
    <dgm:cxn modelId="{98A003B1-1BE3-43B9-A8C3-BE02D6C42B8E}" type="presParOf" srcId="{E296D083-E69D-44FC-B36F-CDE3BA66A770}" destId="{C2D8F203-8D84-4BF0-8CBA-9F29A6388A69}" srcOrd="9" destOrd="0" presId="urn:microsoft.com/office/officeart/2018/2/layout/IconVerticalSolidList"/>
    <dgm:cxn modelId="{F0480155-63BD-492F-B802-9859A14F9789}" type="presParOf" srcId="{E296D083-E69D-44FC-B36F-CDE3BA66A770}" destId="{FFF9A3FA-4B36-495E-98B1-FA7DC0F98E53}" srcOrd="10" destOrd="0" presId="urn:microsoft.com/office/officeart/2018/2/layout/IconVerticalSolidList"/>
    <dgm:cxn modelId="{E56DB9A4-6E07-4C4B-8900-EF09647A8D5D}" type="presParOf" srcId="{FFF9A3FA-4B36-495E-98B1-FA7DC0F98E53}" destId="{4A969E46-CD6D-4765-B624-C2B9C5748A69}" srcOrd="0" destOrd="0" presId="urn:microsoft.com/office/officeart/2018/2/layout/IconVerticalSolidList"/>
    <dgm:cxn modelId="{75248C8B-2947-4072-926D-B9D3CEDF8991}" type="presParOf" srcId="{FFF9A3FA-4B36-495E-98B1-FA7DC0F98E53}" destId="{1336E22E-0F00-4677-ABED-623E6343125D}" srcOrd="1" destOrd="0" presId="urn:microsoft.com/office/officeart/2018/2/layout/IconVerticalSolidList"/>
    <dgm:cxn modelId="{B5B33E07-9993-48B8-BA33-346CD0580F22}" type="presParOf" srcId="{FFF9A3FA-4B36-495E-98B1-FA7DC0F98E53}" destId="{EA961307-FB66-49C8-A853-7D047834D235}" srcOrd="2" destOrd="0" presId="urn:microsoft.com/office/officeart/2018/2/layout/IconVerticalSolidList"/>
    <dgm:cxn modelId="{1D9CC4DD-846C-4853-AF5D-FA2BEF9A9BF4}" type="presParOf" srcId="{FFF9A3FA-4B36-495E-98B1-FA7DC0F98E53}" destId="{0181F461-6588-4A27-9373-4FFF20C89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B22B-97D1-4807-9C6F-8ABE9F0DAA46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9F86B-36E9-4E53-A536-63CE8E0EE960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68BEC-889A-416E-9DD8-4E6F8AA6B8C5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Partition-based scheduling on multi-core systems is discussed.</a:t>
          </a:r>
          <a:endParaRPr lang="en-US" sz="1900" kern="1200" dirty="0"/>
        </a:p>
      </dsp:txBody>
      <dsp:txXfrm>
        <a:off x="875496" y="1778"/>
        <a:ext cx="5296451" cy="758005"/>
      </dsp:txXfrm>
    </dsp:sp>
    <dsp:sp modelId="{D957E53B-1C87-4EB0-B5D5-0BA1F4D44404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8E7DB-06E7-485F-B25C-31B24D66A144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30CB8-629D-489D-8682-21864DFFC9C2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Implementation in C withFreeRTOS (</a:t>
          </a:r>
          <a:r>
            <a:rPr lang="de-DE" sz="1900" kern="1200" dirty="0">
              <a:hlinkClick xmlns:r="http://schemas.openxmlformats.org/officeDocument/2006/relationships" r:id="rId5"/>
            </a:rPr>
            <a:t>Repository</a:t>
          </a:r>
          <a:r>
            <a:rPr lang="de-DE" sz="1900" kern="1200" dirty="0"/>
            <a:t>). </a:t>
          </a:r>
          <a:endParaRPr lang="en-US" sz="1900" kern="1200" dirty="0"/>
        </a:p>
      </dsp:txBody>
      <dsp:txXfrm>
        <a:off x="875496" y="949286"/>
        <a:ext cx="5296451" cy="758005"/>
      </dsp:txXfrm>
    </dsp:sp>
    <dsp:sp modelId="{F7715CAD-58C5-4620-85A8-05BB1C9E5C36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5C861-0351-4320-8E2C-F6C975A73054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09B49-4533-4393-9818-0AC60A451C5B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Simulation illustrated in UPPAAL.</a:t>
          </a:r>
          <a:endParaRPr lang="en-US" sz="1900" kern="1200" dirty="0"/>
        </a:p>
      </dsp:txBody>
      <dsp:txXfrm>
        <a:off x="875496" y="1896793"/>
        <a:ext cx="5296451" cy="758005"/>
      </dsp:txXfrm>
    </dsp:sp>
    <dsp:sp modelId="{1096CD7F-6E89-45C2-845A-D47086BA32F5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0A19D-3703-4A83-BA79-9F774D7A0F60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4BD1E-9E37-455D-867D-6A23FB278EA7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Tasks with frequent communication formed cluster.</a:t>
          </a:r>
          <a:endParaRPr lang="en-US" sz="1900" kern="1200" dirty="0"/>
        </a:p>
      </dsp:txBody>
      <dsp:txXfrm>
        <a:off x="875496" y="2844300"/>
        <a:ext cx="5296451" cy="758005"/>
      </dsp:txXfrm>
    </dsp:sp>
    <dsp:sp modelId="{B0EDEB3C-2DC0-4B31-AC76-B5F9CE26D7D1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0CE18-54A9-4B92-812F-43B5CBC7542B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AC686-C79E-46ED-8A62-091768B4D4F1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Clusters allocated on nearby cores, with schedulability constraints.</a:t>
          </a:r>
          <a:endParaRPr lang="en-US" sz="1900" kern="1200" dirty="0"/>
        </a:p>
      </dsp:txBody>
      <dsp:txXfrm>
        <a:off x="875496" y="3791808"/>
        <a:ext cx="5296451" cy="758005"/>
      </dsp:txXfrm>
    </dsp:sp>
    <dsp:sp modelId="{4A969E46-CD6D-4765-B624-C2B9C5748A69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6E22E-0F00-4677-ABED-623E6343125D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1F461-6588-4A27-9373-4FFF20C8990B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Communication cost reduced.</a:t>
          </a:r>
          <a:endParaRPr lang="en-US" sz="1900" kern="1200"/>
        </a:p>
      </dsp:txBody>
      <dsp:txXfrm>
        <a:off x="875496" y="4739315"/>
        <a:ext cx="5296451" cy="75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BCC2-E131-4F9C-B136-679BB0FB02DA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CF9E6-F6F1-4DF6-B8D1-F7648959F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4349-5F09-4EEC-A162-9C4E5C69F727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F65B-F425-4D86-BE29-17B69B0DDEED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B4AD-69F7-493A-B956-3452A0FE5428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5AD4-6504-4AEB-AED3-972B2C5AB772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10BD-03E7-475F-8B44-151FD678201E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6B8D-5B40-4E79-B8CC-495B0E4D52B0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FAF3-A36F-42E1-B3F3-40AE9DD70269}" type="datetime1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9E48-876D-4637-9546-0CD83948C493}" type="datetime1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A31-78F6-410C-A0C9-5A92DA6B4876}" type="datetime1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23-EB79-4CC9-91B9-88AA97C4125A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8EF8-D355-44E5-ABD1-737B07878AC4}" type="datetime1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508085F-D828-4A66-B46D-9EE38A142F12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0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20/00124112000036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Partition-based scheduling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Multicore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85AA-283C-CFA9-B2E7-89B6052A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EB29-C613-A514-8D58-6B295284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75" y="68351"/>
            <a:ext cx="10691265" cy="1307592"/>
          </a:xfrm>
        </p:spPr>
        <p:txBody>
          <a:bodyPr/>
          <a:lstStyle/>
          <a:p>
            <a:r>
              <a:rPr lang="de-DE" dirty="0"/>
              <a:t>Mathematical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3392D-59BE-724F-3E80-9D45D75A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367" y="833905"/>
                <a:ext cx="10691265" cy="1307592"/>
              </a:xfrm>
            </p:spPr>
            <p:txBody>
              <a:bodyPr/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Each core must pass utilization test:</a:t>
                </a:r>
              </a:p>
              <a:p>
                <a:pPr marL="1828800" lvl="4" indent="0">
                  <a:buNone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∑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≤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3392D-59BE-724F-3E80-9D45D75A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367" y="833905"/>
                <a:ext cx="10691265" cy="1307592"/>
              </a:xfrm>
              <a:blipFill>
                <a:blip r:embed="rId2"/>
                <a:stretch>
                  <a:fillRect l="-513" t="-2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430121-02CE-B827-BD7D-5E46A79034DB}"/>
              </a:ext>
            </a:extLst>
          </p:cNvPr>
          <p:cNvSpPr txBox="1"/>
          <p:nvPr/>
        </p:nvSpPr>
        <p:spPr>
          <a:xfrm>
            <a:off x="4455478" y="107109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9A315-C12E-8FF1-4792-E6CB8453CA68}"/>
              </a:ext>
            </a:extLst>
          </p:cNvPr>
          <p:cNvSpPr txBox="1"/>
          <p:nvPr/>
        </p:nvSpPr>
        <p:spPr>
          <a:xfrm>
            <a:off x="4455478" y="177216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FCC32-A383-81CE-AB5C-99C0D44C3C49}"/>
              </a:ext>
            </a:extLst>
          </p:cNvPr>
          <p:cNvSpPr txBox="1"/>
          <p:nvPr/>
        </p:nvSpPr>
        <p:spPr>
          <a:xfrm>
            <a:off x="5577696" y="106807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26D5E-BD15-07BE-8D7C-F33D986A0851}"/>
              </a:ext>
            </a:extLst>
          </p:cNvPr>
          <p:cNvSpPr txBox="1"/>
          <p:nvPr/>
        </p:nvSpPr>
        <p:spPr>
          <a:xfrm>
            <a:off x="5555672" y="177216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532517-D4F5-C49F-AC39-75062C66C5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367" y="2141497"/>
                <a:ext cx="10691265" cy="1307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Communication cost between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de-DE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de-DE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 of transferring one byte fromm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de-DE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de-DE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532517-D4F5-C49F-AC39-75062C66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7" y="2141497"/>
                <a:ext cx="10691265" cy="1307592"/>
              </a:xfrm>
              <a:prstGeom prst="rect">
                <a:avLst/>
              </a:prstGeom>
              <a:blipFill>
                <a:blip r:embed="rId3"/>
                <a:stretch>
                  <a:fillRect l="-627" t="-9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3C3E459-E155-6894-225F-979431D2D607}"/>
              </a:ext>
            </a:extLst>
          </p:cNvPr>
          <p:cNvSpPr txBox="1"/>
          <p:nvPr/>
        </p:nvSpPr>
        <p:spPr>
          <a:xfrm>
            <a:off x="5638800" y="22375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5C40A1-73FA-06EE-1203-36957F6C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193" y="3189746"/>
            <a:ext cx="7322539" cy="1453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2EC76A7-10CE-35A9-8C0F-27B78645E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367" y="4514673"/>
                <a:ext cx="10691265" cy="1307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Total communication cost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multiplied by volume of exchanged data.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2EC76A7-10CE-35A9-8C0F-27B78645E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7" y="4514673"/>
                <a:ext cx="10691265" cy="1307592"/>
              </a:xfrm>
              <a:prstGeom prst="rect">
                <a:avLst/>
              </a:prstGeom>
              <a:blipFill>
                <a:blip r:embed="rId5"/>
                <a:stretch>
                  <a:fillRect l="-741" t="-1869" r="-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B4C42478-2002-A8AE-8195-867CA2B85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041" y="5036568"/>
            <a:ext cx="5001050" cy="101287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B74D-C364-0DB8-87FE-1E532F5C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5D9-903F-8A0B-511F-03E210E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-8144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FF9503-C53E-AE11-C0BA-D7A78042B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2924"/>
              </p:ext>
            </p:extLst>
          </p:nvPr>
        </p:nvGraphicFramePr>
        <p:xfrm>
          <a:off x="700088" y="2222500"/>
          <a:ext cx="106918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2946633647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3704224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297349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6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7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2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4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007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DAB310-D6DC-E21F-A99C-FC5D5AD394A5}"/>
              </a:ext>
            </a:extLst>
          </p:cNvPr>
          <p:cNvSpPr txBox="1"/>
          <p:nvPr/>
        </p:nvSpPr>
        <p:spPr>
          <a:xfrm>
            <a:off x="4511615" y="518922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Table 1: Task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23D86-EF9F-0477-4934-784E9824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3EE-F024-37BF-3D25-50A8BE83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93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D366C8-0815-0E6F-BFD8-BB9C9491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77822"/>
              </p:ext>
            </p:extLst>
          </p:nvPr>
        </p:nvGraphicFramePr>
        <p:xfrm>
          <a:off x="622450" y="2343270"/>
          <a:ext cx="106918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76">
                  <a:extLst>
                    <a:ext uri="{9D8B030D-6E8A-4147-A177-3AD203B41FA5}">
                      <a16:colId xmlns:a16="http://schemas.microsoft.com/office/drawing/2014/main" val="905141480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43557735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066562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3619710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2912810877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5906203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696639694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11550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9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8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5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6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6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432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93C3FF-F13E-0267-84AE-162662FD6C73}"/>
              </a:ext>
            </a:extLst>
          </p:cNvPr>
          <p:cNvSpPr txBox="1"/>
          <p:nvPr/>
        </p:nvSpPr>
        <p:spPr>
          <a:xfrm>
            <a:off x="4494363" y="5309990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Table 2: Task dependency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3705B-965B-FC7B-183F-1925CB3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9941-E0C3-339D-371F-C1EE0AA2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Semi-partitioned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4EB77-3881-A1B1-266A-0B367DFA1FC9}"/>
              </a:ext>
            </a:extLst>
          </p:cNvPr>
          <p:cNvSpPr/>
          <p:nvPr/>
        </p:nvSpPr>
        <p:spPr>
          <a:xfrm>
            <a:off x="4254556" y="1902106"/>
            <a:ext cx="2432649" cy="8410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Semi-Partitioned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D147E9-B3ED-CC7C-89E7-A03097AED185}"/>
              </a:ext>
            </a:extLst>
          </p:cNvPr>
          <p:cNvCxnSpPr>
            <a:stCxn id="4" idx="2"/>
          </p:cNvCxnSpPr>
          <p:nvPr/>
        </p:nvCxnSpPr>
        <p:spPr>
          <a:xfrm flipH="1">
            <a:off x="3856008" y="2743181"/>
            <a:ext cx="1614873" cy="65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6A329-C7DD-1C4D-2B20-D338C79A222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70880" y="2743181"/>
            <a:ext cx="1464758" cy="68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5A69AA-8841-1D37-558F-A39D9C186685}"/>
              </a:ext>
            </a:extLst>
          </p:cNvPr>
          <p:cNvSpPr/>
          <p:nvPr/>
        </p:nvSpPr>
        <p:spPr>
          <a:xfrm>
            <a:off x="2639683" y="3408321"/>
            <a:ext cx="2432649" cy="8410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Partitioning algorithm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0F0FC2-BA47-1200-1178-653AFD035A1D}"/>
              </a:ext>
            </a:extLst>
          </p:cNvPr>
          <p:cNvSpPr/>
          <p:nvPr/>
        </p:nvSpPr>
        <p:spPr>
          <a:xfrm>
            <a:off x="5719313" y="3432389"/>
            <a:ext cx="2432649" cy="8410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Scheduling Algorithm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713523-D0F7-BB6E-AD8C-CD06C3FE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C89EE-4C6C-F829-C795-59B343CDF923}"/>
              </a:ext>
            </a:extLst>
          </p:cNvPr>
          <p:cNvSpPr txBox="1"/>
          <p:nvPr/>
        </p:nvSpPr>
        <p:spPr>
          <a:xfrm>
            <a:off x="700634" y="1015052"/>
            <a:ext cx="960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Semi-partitioned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: Tasks statically assigned to fixed cores.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B0118-6116-B300-8695-2DEAB5657586}"/>
              </a:ext>
            </a:extLst>
          </p:cNvPr>
          <p:cNvSpPr txBox="1"/>
          <p:nvPr/>
        </p:nvSpPr>
        <p:spPr>
          <a:xfrm>
            <a:off x="3270654" y="442185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4: Parts of semi-partitioned algorithm.</a:t>
            </a:r>
          </a:p>
        </p:txBody>
      </p:sp>
    </p:spTree>
    <p:extLst>
      <p:ext uri="{BB962C8B-B14F-4D97-AF65-F5344CB8AC3E}">
        <p14:creationId xmlns:p14="http://schemas.microsoft.com/office/powerpoint/2010/main" val="9579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3DAB-A657-52E9-F011-E9097D2F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Partitioning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78E4-9596-0AE2-60AF-F9423980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128790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Algorithm: Assign Clusters to Cores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each cluster in clusters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2: Find the least-loaded core that can still take the cluster‘s total utilization.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3: Assign all tasks in the cluster to that core.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4: Update the core‘s utilization.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end for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3BA59-5B29-FA87-8E1F-683A2922E18D}"/>
              </a:ext>
            </a:extLst>
          </p:cNvPr>
          <p:cNvCxnSpPr>
            <a:cxnSpLocks/>
          </p:cNvCxnSpPr>
          <p:nvPr/>
        </p:nvCxnSpPr>
        <p:spPr>
          <a:xfrm>
            <a:off x="864341" y="1160943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4F9E0B-ED46-D3F4-9F7A-34781A70CEEC}"/>
              </a:ext>
            </a:extLst>
          </p:cNvPr>
          <p:cNvCxnSpPr>
            <a:cxnSpLocks/>
          </p:cNvCxnSpPr>
          <p:nvPr/>
        </p:nvCxnSpPr>
        <p:spPr>
          <a:xfrm>
            <a:off x="864341" y="1563510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697B34-C92D-F9A6-C46D-4592B85411E2}"/>
              </a:ext>
            </a:extLst>
          </p:cNvPr>
          <p:cNvCxnSpPr>
            <a:cxnSpLocks/>
          </p:cNvCxnSpPr>
          <p:nvPr/>
        </p:nvCxnSpPr>
        <p:spPr>
          <a:xfrm>
            <a:off x="864341" y="3898393"/>
            <a:ext cx="89570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A2847-B761-ECAA-B5BB-CD0210AA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443D0A-4A0E-D4F8-BBC7-2AF1408E404D}"/>
              </a:ext>
            </a:extLst>
          </p:cNvPr>
          <p:cNvSpPr/>
          <p:nvPr/>
        </p:nvSpPr>
        <p:spPr>
          <a:xfrm>
            <a:off x="1534026" y="4367463"/>
            <a:ext cx="1636295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Cluster Search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8CAC31-DAC5-7F59-309E-7214F908F1A2}"/>
              </a:ext>
            </a:extLst>
          </p:cNvPr>
          <p:cNvSpPr/>
          <p:nvPr/>
        </p:nvSpPr>
        <p:spPr>
          <a:xfrm>
            <a:off x="4872789" y="4359461"/>
            <a:ext cx="1341521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Cluster formed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2D0D2-1812-6BB0-2229-8E0327D7CB35}"/>
              </a:ext>
            </a:extLst>
          </p:cNvPr>
          <p:cNvSpPr/>
          <p:nvPr/>
        </p:nvSpPr>
        <p:spPr>
          <a:xfrm>
            <a:off x="2502568" y="5528406"/>
            <a:ext cx="667753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AE1FEB-E88E-EA9A-E5D1-B0EA2E8E432A}"/>
              </a:ext>
            </a:extLst>
          </p:cNvPr>
          <p:cNvSpPr/>
          <p:nvPr/>
        </p:nvSpPr>
        <p:spPr>
          <a:xfrm>
            <a:off x="7896722" y="4335310"/>
            <a:ext cx="1855701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Assigning Core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6A4D02-EC50-9541-803F-D5297A86B314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214310" y="4601998"/>
            <a:ext cx="1682412" cy="24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93EB78-9489-75BE-057E-822B2A31BBFB}"/>
                  </a:ext>
                </a:extLst>
              </p:cNvPr>
              <p:cNvSpPr txBox="1"/>
              <p:nvPr/>
            </p:nvSpPr>
            <p:spPr>
              <a:xfrm>
                <a:off x="6046267" y="4194348"/>
                <a:ext cx="6097002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93EB78-9489-75BE-057E-822B2A31B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67" y="4194348"/>
                <a:ext cx="6097002" cy="391646"/>
              </a:xfrm>
              <a:prstGeom prst="rect">
                <a:avLst/>
              </a:prstGeom>
              <a:blipFill>
                <a:blip r:embed="rId2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2C9C60-8699-C2E1-CE85-70413530492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151370" y="4626149"/>
            <a:ext cx="1721419" cy="1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76F773-BB42-B14E-FF61-F4A7D9117430}"/>
                  </a:ext>
                </a:extLst>
              </p:cNvPr>
              <p:cNvSpPr txBox="1"/>
              <p:nvPr/>
            </p:nvSpPr>
            <p:spPr>
              <a:xfrm>
                <a:off x="3097231" y="4179398"/>
                <a:ext cx="609700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/>
                  <a:t> = X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76F773-BB42-B14E-FF61-F4A7D911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231" y="4179398"/>
                <a:ext cx="6097002" cy="395429"/>
              </a:xfrm>
              <a:prstGeom prst="rect">
                <a:avLst/>
              </a:prstGeom>
              <a:blipFill>
                <a:blip r:embed="rId3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12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870A4-1125-418A-F9C9-89B2FA9A4D2E}"/>
              </a:ext>
            </a:extLst>
          </p:cNvPr>
          <p:cNvSpPr txBox="1">
            <a:spLocks/>
          </p:cNvSpPr>
          <p:nvPr/>
        </p:nvSpPr>
        <p:spPr>
          <a:xfrm>
            <a:off x="632931" y="1604139"/>
            <a:ext cx="11435686" cy="4857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Two parts 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Partitioning algorithm: Determines how to split and assign each task to a fixed processor.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Scheduling Algorithm: Determines how to schedule tasks assigned to each processor.</a:t>
            </a:r>
          </a:p>
          <a:p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Minimizes communication costs.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Balances load across cores.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Improves system feasiblity.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4D9FA-2535-576D-48A6-C4D234C6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FFB0-DA2B-9645-8731-9870F4F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Picture 4" descr="A diagram of a computer chip&#10;&#10;AI-generated content may be incorrect.">
            <a:extLst>
              <a:ext uri="{FF2B5EF4-FFF2-40B4-BE49-F238E27FC236}">
                <a16:creationId xmlns:a16="http://schemas.microsoft.com/office/drawing/2014/main" id="{D8B6F707-4044-CE6C-737D-22F28CE8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7" y="1214285"/>
            <a:ext cx="3048001" cy="45720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1CE804-C456-8FA1-8287-BB68B25B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61" y="1871232"/>
            <a:ext cx="10691265" cy="3739896"/>
          </a:xfrm>
        </p:spPr>
        <p:txBody>
          <a:bodyPr>
            <a:noAutofit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pPr lvl="3"/>
            <a:r>
              <a:rPr lang="de-DE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Task isolation and mututal interference [2].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Parallel task execution [4].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Enhances energy efficieny.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Higher bandwidth [6].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Lower communication latency [5].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CDA6A3D-AFC6-7076-0266-6B06B511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7C78B-2BB1-AD27-D873-132E4625CD82}"/>
              </a:ext>
            </a:extLst>
          </p:cNvPr>
          <p:cNvSpPr txBox="1"/>
          <p:nvPr/>
        </p:nvSpPr>
        <p:spPr>
          <a:xfrm>
            <a:off x="878104" y="5786287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1: Motivation for multi-core systems [8].</a:t>
            </a:r>
          </a:p>
        </p:txBody>
      </p:sp>
    </p:spTree>
    <p:extLst>
      <p:ext uri="{BB962C8B-B14F-4D97-AF65-F5344CB8AC3E}">
        <p14:creationId xmlns:p14="http://schemas.microsoft.com/office/powerpoint/2010/main" val="20148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0C45-75FF-45CB-D024-5BAA48FE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9662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Scheduling multi-core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9ED0-2A8C-41BA-D4E0-B2C4631E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105816"/>
            <a:ext cx="10691265" cy="3739896"/>
          </a:xfrm>
        </p:spPr>
        <p:txBody>
          <a:bodyPr>
            <a:normAutofit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Two fundamental approaches: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Global Scheduling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Task may execute on any core and migration is allowed.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Partition-based scheduling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Tasks statically assigned to cores.</a:t>
            </a:r>
          </a:p>
        </p:txBody>
      </p:sp>
      <p:pic>
        <p:nvPicPr>
          <p:cNvPr id="5" name="Picture 4" descr="A diagram of a algorithm&#10;&#10;AI-generated content may be incorrect.">
            <a:extLst>
              <a:ext uri="{FF2B5EF4-FFF2-40B4-BE49-F238E27FC236}">
                <a16:creationId xmlns:a16="http://schemas.microsoft.com/office/drawing/2014/main" id="{C643D875-A390-25F7-C295-0BE08DE14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91" y="2612041"/>
            <a:ext cx="3027533" cy="2572358"/>
          </a:xfrm>
          <a:prstGeom prst="rect">
            <a:avLst/>
          </a:prstGeom>
        </p:spPr>
      </p:pic>
      <p:pic>
        <p:nvPicPr>
          <p:cNvPr id="7" name="Picture 6" descr="A yellow square with arrows pointing to the center&#10;&#10;AI-generated content may be incorrect.">
            <a:extLst>
              <a:ext uri="{FF2B5EF4-FFF2-40B4-BE49-F238E27FC236}">
                <a16:creationId xmlns:a16="http://schemas.microsoft.com/office/drawing/2014/main" id="{9730DE2D-75F6-AEE7-F82B-32C707735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83" y="3005134"/>
            <a:ext cx="3401219" cy="1840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CE540-5A68-B90F-C2E7-17DB3129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891" y="5037358"/>
            <a:ext cx="401630" cy="294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E1E3C-9D44-0094-56E5-F4A9982D2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67" y="4798631"/>
            <a:ext cx="952633" cy="326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453954-9262-05D4-8234-6639605FDE5A}"/>
              </a:ext>
            </a:extLst>
          </p:cNvPr>
          <p:cNvSpPr txBox="1"/>
          <p:nvPr/>
        </p:nvSpPr>
        <p:spPr>
          <a:xfrm>
            <a:off x="1345039" y="518439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2: Global Scheduling [7].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AC514-D450-EFB0-79FF-105B4DEDAE27}"/>
              </a:ext>
            </a:extLst>
          </p:cNvPr>
          <p:cNvSpPr txBox="1"/>
          <p:nvPr/>
        </p:nvSpPr>
        <p:spPr>
          <a:xfrm>
            <a:off x="7069891" y="51843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3: Parition-based scheduling [7].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1E20A-CB54-88D9-4DAD-239D6630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28E1-0B4A-439E-6354-36880129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Proposed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ECB54-DDB3-0763-80ED-7EFB058FCFFA}"/>
              </a:ext>
            </a:extLst>
          </p:cNvPr>
          <p:cNvSpPr/>
          <p:nvPr/>
        </p:nvSpPr>
        <p:spPr>
          <a:xfrm>
            <a:off x="750367" y="1565698"/>
            <a:ext cx="10584611" cy="186330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		   Goal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Reduced Communication Cost between cores.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662F0-6FDD-B2DC-47D8-EC45F96F2FE3}"/>
              </a:ext>
            </a:extLst>
          </p:cNvPr>
          <p:cNvSpPr/>
          <p:nvPr/>
        </p:nvSpPr>
        <p:spPr>
          <a:xfrm>
            <a:off x="750369" y="3422875"/>
            <a:ext cx="4787660" cy="1440611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Partitioning algorithm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Clustering-based.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D28A4-12DD-B74E-208D-92B672997EB7}"/>
              </a:ext>
            </a:extLst>
          </p:cNvPr>
          <p:cNvSpPr/>
          <p:nvPr/>
        </p:nvSpPr>
        <p:spPr>
          <a:xfrm>
            <a:off x="5538028" y="3422874"/>
            <a:ext cx="5796951" cy="1440611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Scheduling algorithm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Earliest Deadline First (EDF).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7C01B-C5D3-DA13-674A-EF3937D0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B25AA-9EEF-E269-EF7B-EE4DAABC72BB}"/>
              </a:ext>
            </a:extLst>
          </p:cNvPr>
          <p:cNvSpPr txBox="1"/>
          <p:nvPr/>
        </p:nvSpPr>
        <p:spPr>
          <a:xfrm>
            <a:off x="4288357" y="505591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6: Proposed strategy and goal.</a:t>
            </a:r>
          </a:p>
        </p:txBody>
      </p:sp>
    </p:spTree>
    <p:extLst>
      <p:ext uri="{BB962C8B-B14F-4D97-AF65-F5344CB8AC3E}">
        <p14:creationId xmlns:p14="http://schemas.microsoft.com/office/powerpoint/2010/main" val="389929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A8255-DA03-1964-2717-C72B8C13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F8F3-3569-279C-8879-D49B07DA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Partitioning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49E26-8B38-67B3-96A1-F7196C60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F99CE2-5E53-88C9-38AD-816955645632}"/>
              </a:ext>
            </a:extLst>
          </p:cNvPr>
          <p:cNvSpPr/>
          <p:nvPr/>
        </p:nvSpPr>
        <p:spPr>
          <a:xfrm>
            <a:off x="948194" y="1555852"/>
            <a:ext cx="2163932" cy="7500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Cluster Search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3847ED-FBBD-0937-82A0-8D316AA52ACD}"/>
              </a:ext>
            </a:extLst>
          </p:cNvPr>
          <p:cNvSpPr/>
          <p:nvPr/>
        </p:nvSpPr>
        <p:spPr>
          <a:xfrm>
            <a:off x="4824664" y="1688324"/>
            <a:ext cx="1341521" cy="53337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Cluster formed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003EEC-08D6-FA38-D064-EA5A340AF44B}"/>
              </a:ext>
            </a:extLst>
          </p:cNvPr>
          <p:cNvSpPr/>
          <p:nvPr/>
        </p:nvSpPr>
        <p:spPr>
          <a:xfrm>
            <a:off x="7848597" y="3854249"/>
            <a:ext cx="1855701" cy="53337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Core Assigned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5A4500-DB90-5E92-7877-751E66C20AAC}"/>
              </a:ext>
            </a:extLst>
          </p:cNvPr>
          <p:cNvSpPr/>
          <p:nvPr/>
        </p:nvSpPr>
        <p:spPr>
          <a:xfrm>
            <a:off x="7848597" y="1664173"/>
            <a:ext cx="1855701" cy="53337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Assigning Core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3E98C-5913-F597-ED97-24BA14A7D641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166185" y="1930861"/>
            <a:ext cx="1682412" cy="241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1D1ED-13EC-0B4E-2D3F-D36AEBA8B950}"/>
                  </a:ext>
                </a:extLst>
              </p:cNvPr>
              <p:cNvSpPr txBox="1"/>
              <p:nvPr/>
            </p:nvSpPr>
            <p:spPr>
              <a:xfrm>
                <a:off x="6241086" y="1514074"/>
                <a:ext cx="6097002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1D1ED-13EC-0B4E-2D3F-D36AEBA8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86" y="1514074"/>
                <a:ext cx="6097002" cy="391646"/>
              </a:xfrm>
              <a:prstGeom prst="rect">
                <a:avLst/>
              </a:prstGeom>
              <a:blipFill>
                <a:blip r:embed="rId2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C2872F-3E7B-6968-F5D9-76C94669FD3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103245" y="1955012"/>
            <a:ext cx="1721419" cy="160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DD1C5B-453F-33B9-DF90-52FDFD4C12A7}"/>
                  </a:ext>
                </a:extLst>
              </p:cNvPr>
              <p:cNvSpPr txBox="1"/>
              <p:nvPr/>
            </p:nvSpPr>
            <p:spPr>
              <a:xfrm>
                <a:off x="-227573" y="975437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𝑎𝑙𝑙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𝑡𝑎𝑠𝑘𝑠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DD1C5B-453F-33B9-DF90-52FDFD4C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7573" y="975437"/>
                <a:ext cx="609700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16734-1B1B-C400-02D9-0081D05DAB81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8776448" y="2197549"/>
            <a:ext cx="0" cy="1656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ED8AD7-0D50-B2AE-5E0B-174B6B2C383A}"/>
                  </a:ext>
                </a:extLst>
              </p:cNvPr>
              <p:cNvSpPr txBox="1"/>
              <p:nvPr/>
            </p:nvSpPr>
            <p:spPr>
              <a:xfrm>
                <a:off x="7654419" y="2780613"/>
                <a:ext cx="6097002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&lt;= 1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ED8AD7-0D50-B2AE-5E0B-174B6B2C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9" y="2780613"/>
                <a:ext cx="6097002" cy="378630"/>
              </a:xfrm>
              <a:prstGeom prst="rect">
                <a:avLst/>
              </a:prstGeom>
              <a:blipFill>
                <a:blip r:embed="rId4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3497F1-CACD-D9AC-95D1-368BE34CD42B}"/>
              </a:ext>
            </a:extLst>
          </p:cNvPr>
          <p:cNvCxnSpPr>
            <a:cxnSpLocks/>
            <a:stCxn id="10" idx="2"/>
            <a:endCxn id="25" idx="6"/>
          </p:cNvCxnSpPr>
          <p:nvPr/>
        </p:nvCxnSpPr>
        <p:spPr>
          <a:xfrm flipH="1">
            <a:off x="6286900" y="4120937"/>
            <a:ext cx="156169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47583CE-F0A7-B781-7BD9-68749F876D09}"/>
              </a:ext>
            </a:extLst>
          </p:cNvPr>
          <p:cNvSpPr/>
          <p:nvPr/>
        </p:nvSpPr>
        <p:spPr>
          <a:xfrm>
            <a:off x="4431199" y="3854249"/>
            <a:ext cx="1855701" cy="533376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Updating utilization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79626A-5FCF-6D58-0D76-ADAA4A345323}"/>
              </a:ext>
            </a:extLst>
          </p:cNvPr>
          <p:cNvCxnSpPr>
            <a:cxnSpLocks/>
          </p:cNvCxnSpPr>
          <p:nvPr/>
        </p:nvCxnSpPr>
        <p:spPr>
          <a:xfrm flipH="1">
            <a:off x="3049106" y="4128939"/>
            <a:ext cx="140863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5493AFE-5CA6-31B1-6F92-554D3BD461CF}"/>
              </a:ext>
            </a:extLst>
          </p:cNvPr>
          <p:cNvSpPr/>
          <p:nvPr/>
        </p:nvSpPr>
        <p:spPr>
          <a:xfrm>
            <a:off x="1058121" y="3805645"/>
            <a:ext cx="1990985" cy="646587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Start Scheduling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242E2A-51AF-6B63-E182-B459921B5EC9}"/>
              </a:ext>
            </a:extLst>
          </p:cNvPr>
          <p:cNvSpPr/>
          <p:nvPr/>
        </p:nvSpPr>
        <p:spPr>
          <a:xfrm>
            <a:off x="1058121" y="1658871"/>
            <a:ext cx="1963040" cy="57083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5A1AD8-7DA0-4A3C-4551-535641F620E1}"/>
              </a:ext>
            </a:extLst>
          </p:cNvPr>
          <p:cNvSpPr/>
          <p:nvPr/>
        </p:nvSpPr>
        <p:spPr>
          <a:xfrm>
            <a:off x="1058120" y="5247141"/>
            <a:ext cx="1990985" cy="646587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34352-0443-E7DA-2D65-E6DAE86B3995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 flipH="1">
            <a:off x="2053613" y="4452232"/>
            <a:ext cx="1" cy="7949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7FA09BB-F775-6FA1-3380-9D91CF1AA4BA}"/>
              </a:ext>
            </a:extLst>
          </p:cNvPr>
          <p:cNvSpPr/>
          <p:nvPr/>
        </p:nvSpPr>
        <p:spPr>
          <a:xfrm rot="21097844">
            <a:off x="1474022" y="836939"/>
            <a:ext cx="736931" cy="772414"/>
          </a:xfrm>
          <a:custGeom>
            <a:avLst/>
            <a:gdLst>
              <a:gd name="connsiteX0" fmla="*/ 26233 w 934537"/>
              <a:gd name="connsiteY0" fmla="*/ 561057 h 579345"/>
              <a:gd name="connsiteX1" fmla="*/ 99385 w 934537"/>
              <a:gd name="connsiteY1" fmla="*/ 225 h 579345"/>
              <a:gd name="connsiteX2" fmla="*/ 830905 w 934537"/>
              <a:gd name="connsiteY2" fmla="*/ 494001 h 579345"/>
              <a:gd name="connsiteX3" fmla="*/ 934537 w 934537"/>
              <a:gd name="connsiteY3" fmla="*/ 579345 h 57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537" h="579345">
                <a:moveTo>
                  <a:pt x="26233" y="561057"/>
                </a:moveTo>
                <a:cubicBezTo>
                  <a:pt x="-4247" y="286229"/>
                  <a:pt x="-34727" y="11401"/>
                  <a:pt x="99385" y="225"/>
                </a:cubicBezTo>
                <a:cubicBezTo>
                  <a:pt x="233497" y="-10951"/>
                  <a:pt x="691713" y="397481"/>
                  <a:pt x="830905" y="494001"/>
                </a:cubicBezTo>
                <a:cubicBezTo>
                  <a:pt x="970097" y="590521"/>
                  <a:pt x="887801" y="573249"/>
                  <a:pt x="934537" y="57934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597CD7-7FE8-08A0-56E2-D773C074263D}"/>
                  </a:ext>
                </a:extLst>
              </p:cNvPr>
              <p:cNvSpPr txBox="1"/>
              <p:nvPr/>
            </p:nvSpPr>
            <p:spPr>
              <a:xfrm>
                <a:off x="3192585" y="1494557"/>
                <a:ext cx="609700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/>
                  <a:t> = X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597CD7-7FE8-08A0-56E2-D773C074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85" y="1494557"/>
                <a:ext cx="6097002" cy="395429"/>
              </a:xfrm>
              <a:prstGeom prst="rect">
                <a:avLst/>
              </a:prstGeom>
              <a:blipFill>
                <a:blip r:embed="rId5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99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3DA14-14B2-ADE9-C736-1C248401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62BE-3171-8ED7-F717-0213086C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95" y="0"/>
            <a:ext cx="10678565" cy="701040"/>
          </a:xfrm>
        </p:spPr>
        <p:txBody>
          <a:bodyPr/>
          <a:lstStyle/>
          <a:p>
            <a:r>
              <a:rPr lang="en-US" dirty="0"/>
              <a:t>Scheduling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F8E8C-9627-CE97-CFB3-E972C320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1837" y="1186597"/>
            <a:ext cx="8435575" cy="46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6F06E-51C1-AE92-1081-13FC4C03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66EF7-693A-6E19-CE84-805FDFC98826}"/>
              </a:ext>
            </a:extLst>
          </p:cNvPr>
          <p:cNvSpPr txBox="1"/>
          <p:nvPr/>
        </p:nvSpPr>
        <p:spPr>
          <a:xfrm>
            <a:off x="4409127" y="618381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8: Modelling of scheduler</a:t>
            </a:r>
          </a:p>
        </p:txBody>
      </p:sp>
    </p:spTree>
    <p:extLst>
      <p:ext uri="{BB962C8B-B14F-4D97-AF65-F5344CB8AC3E}">
        <p14:creationId xmlns:p14="http://schemas.microsoft.com/office/powerpoint/2010/main" val="400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0EA7-0FFE-3346-999C-7A9F12A2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12FD1-D863-47D9-423D-A3D6E745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1" y="847759"/>
            <a:ext cx="8868876" cy="5162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3B983-EB4F-D8D1-06DC-CAFFEC92FD2C}"/>
              </a:ext>
            </a:extLst>
          </p:cNvPr>
          <p:cNvSpPr txBox="1"/>
          <p:nvPr/>
        </p:nvSpPr>
        <p:spPr>
          <a:xfrm>
            <a:off x="4409127" y="6183815"/>
            <a:ext cx="337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7: Task dependency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C036B-5DFD-A88B-BEC4-FE44ECD5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C12BA-1422-8719-690B-61AB26F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Overview and 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9C1FE-E696-13CB-C986-1BE94EEA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F30A1C0-8B9C-94AD-A950-B4EA3F4E9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2608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A7C-2BC9-B04D-A73B-21DD6C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7436-1521-6C7B-A0DD-BE3B4675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836537"/>
            <a:ext cx="10691265" cy="3739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[1]	 Juan Zamorano and Juan Antonio de la Puente. “On real-time partitioned multicore systems”. In: ACM SIGAda Ada 	Letters 33 (Nov. 2013), pp. 33–39. DOI: 10.1145/2552999.2553003.</a:t>
            </a: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[2]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Buttazzo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Hard Real-time Computing Systems: Predictable Scheduling Algorithms and Applications. Springer, 2011.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[3]	 Yang Pan et al. “The research of multi-core parallel technology”. In: 2012 8th International Conference on Natural 	Computation. 2012, pp. 1056–1059. DOI: 10. 1109/ICNC.2012.6234619.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[4]	 L. Hammond et al. “Stanford Hydra CMP”. In: Micro, IEEE 20 (Apr. 2000), pp. 71 –84. DOI: 10. 1109/ 40 . 848474.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[5]	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Xiuzhen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Lian et al. “Cache Coherence Protocols in Shared-Memory Multiprocessors”. In: Jan. 2015. DOI: 10.2991/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iccse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	15.2015.52.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[6]	 M.B. Taylor et al. “The Raw microprocessor: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tational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fabric for software circuits and general-purpose programs”. 	In: IEEE Micro 22.2 (2002), pp. 25–35. DOI: 10.1109/MM.2002.997877.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[7]	Hayfa Ben Abdallah, Hamza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Gharsellaoui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Sadok Bouamama. “A Novel Partitioning Approach for Real- Time 	Scheduling of 	Mixed-Criticality Systems”. In: Proceedings of the 16th International Conference on Agents and 	Artificial Intelligence, ICAART 2024, 	Vol-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3, Rome, Italy, February 24-26, 2024. Ed. by Ana Paula Rocha 	0001, Luc Steels, and H. Jaap van den Herik. 	SCITEPRESS, 2024, pp. 882–889. ISBN: 978-989-758-680-4. DOI: 	10.5220/0012411200003636. URL: 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https://doi.org/10.5220/0012411200003636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[8]	ChatGPT. (GPT-4). OpenAI. Accessed: June 15, 2025. [Online]. Available: https://chat.openai.com/chat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9C02C-160C-E5DC-B8EA-A7615B5D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7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927</Words>
  <Application>Microsoft Office PowerPoint</Application>
  <PresentationFormat>Widescreen</PresentationFormat>
  <Paragraphs>193</Paragraphs>
  <Slides>15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Calisto MT</vt:lpstr>
      <vt:lpstr>Cambria Math</vt:lpstr>
      <vt:lpstr>Univers Condensed</vt:lpstr>
      <vt:lpstr>ChronicleVTI</vt:lpstr>
      <vt:lpstr>Partition-based scheduling </vt:lpstr>
      <vt:lpstr>Motivation</vt:lpstr>
      <vt:lpstr>Scheduling multi-core systems</vt:lpstr>
      <vt:lpstr>Proposed strategy</vt:lpstr>
      <vt:lpstr>Partitioning Model</vt:lpstr>
      <vt:lpstr>Scheduling Model</vt:lpstr>
      <vt:lpstr>Implementation and Example </vt:lpstr>
      <vt:lpstr>Overview and Conclusion</vt:lpstr>
      <vt:lpstr>References</vt:lpstr>
      <vt:lpstr>Mathematical Approach</vt:lpstr>
      <vt:lpstr>Implementation and Example </vt:lpstr>
      <vt:lpstr>Implementation and Example </vt:lpstr>
      <vt:lpstr>Semi-partitioned Scheduling</vt:lpstr>
      <vt:lpstr>Partitioning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 Rubayet (ATV QM HP HVMD)</dc:creator>
  <cp:lastModifiedBy>Kamal Rubayet (ATV QM HP HVMD)</cp:lastModifiedBy>
  <cp:revision>32</cp:revision>
  <dcterms:created xsi:type="dcterms:W3CDTF">2025-06-04T15:39:01Z</dcterms:created>
  <dcterms:modified xsi:type="dcterms:W3CDTF">2025-06-21T09:56:46Z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2025-06-21 09:40:20Z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26b5a078-a5ac-4a4a-a067-60f7d62b8b18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2025-06-21T09:40:20Z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