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1" r:id="rId2"/>
    <p:sldId id="2563" r:id="rId3"/>
    <p:sldId id="2564" r:id="rId4"/>
    <p:sldId id="2570" r:id="rId5"/>
    <p:sldId id="2567" r:id="rId6"/>
    <p:sldId id="2568" r:id="rId7"/>
    <p:sldId id="2571" r:id="rId8"/>
    <p:sldId id="2586" r:id="rId9"/>
    <p:sldId id="2596" r:id="rId10"/>
    <p:sldId id="2587" r:id="rId11"/>
    <p:sldId id="2588" r:id="rId12"/>
    <p:sldId id="2589" r:id="rId13"/>
    <p:sldId id="2590" r:id="rId14"/>
    <p:sldId id="2591" r:id="rId15"/>
    <p:sldId id="2594" r:id="rId16"/>
    <p:sldId id="2574" r:id="rId17"/>
    <p:sldId id="2585"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plorando o Dataset CAGED: Estrutura, Conteúdo e Informações Principais" id="{7BB90A79-79E7-4C91-82F9-A157C354C1C4}">
          <p14:sldIdLst>
            <p14:sldId id="2561"/>
            <p14:sldId id="2563"/>
            <p14:sldId id="2564"/>
            <p14:sldId id="2570"/>
            <p14:sldId id="2567"/>
            <p14:sldId id="2568"/>
            <p14:sldId id="2571"/>
            <p14:sldId id="2586"/>
            <p14:sldId id="2596"/>
            <p14:sldId id="2587"/>
            <p14:sldId id="2588"/>
            <p14:sldId id="2589"/>
            <p14:sldId id="2590"/>
            <p14:sldId id="2591"/>
            <p14:sldId id="2594"/>
            <p14:sldId id="2574"/>
            <p14:sldId id="25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2185" autoAdjust="0"/>
  </p:normalViewPr>
  <p:slideViewPr>
    <p:cSldViewPr snapToGrid="0">
      <p:cViewPr varScale="1">
        <p:scale>
          <a:sx n="66" d="100"/>
          <a:sy n="66" d="100"/>
        </p:scale>
        <p:origin x="900" y="6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41DEAF-F032-4350-9D74-574D1987339D}"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pt-BR"/>
        </a:p>
      </dgm:t>
    </dgm:pt>
    <dgm:pt modelId="{C19E4D61-7976-463A-B905-5C518C8E0EC0}">
      <dgm:prSet/>
      <dgm:spPr/>
      <dgm:t>
        <a:bodyPr/>
        <a:lstStyle/>
        <a:p>
          <a:pPr>
            <a:lnSpc>
              <a:spcPct val="100000"/>
            </a:lnSpc>
            <a:defRPr b="1"/>
          </a:pPr>
          <a:r>
            <a:rPr lang="pt-BR" dirty="0"/>
            <a:t>Registro Administrativo de Emprego</a:t>
          </a:r>
        </a:p>
      </dgm:t>
    </dgm:pt>
    <dgm:pt modelId="{8E6B24CC-607C-4CD7-951B-14B6888445D3}" type="parTrans" cxnId="{5C081710-3F62-4968-BBC7-B09E6CF404F4}">
      <dgm:prSet/>
      <dgm:spPr/>
      <dgm:t>
        <a:bodyPr/>
        <a:lstStyle/>
        <a:p>
          <a:endParaRPr lang="pt-BR"/>
        </a:p>
      </dgm:t>
    </dgm:pt>
    <dgm:pt modelId="{61665438-3296-4F70-AE63-547711AAD566}" type="sibTrans" cxnId="{5C081710-3F62-4968-BBC7-B09E6CF404F4}">
      <dgm:prSet/>
      <dgm:spPr/>
      <dgm:t>
        <a:bodyPr/>
        <a:lstStyle/>
        <a:p>
          <a:pPr>
            <a:lnSpc>
              <a:spcPct val="100000"/>
            </a:lnSpc>
            <a:defRPr b="1"/>
          </a:pPr>
          <a:endParaRPr lang="pt-BR"/>
        </a:p>
      </dgm:t>
    </dgm:pt>
    <dgm:pt modelId="{9570519A-61FF-489C-9A35-D79CA496BD95}">
      <dgm:prSet custT="1"/>
      <dgm:spPr/>
      <dgm:t>
        <a:bodyPr/>
        <a:lstStyle/>
        <a:p>
          <a:pPr algn="just">
            <a:lnSpc>
              <a:spcPct val="100000"/>
            </a:lnSpc>
          </a:pPr>
          <a:r>
            <a:rPr lang="pt-BR" sz="1600" dirty="0">
              <a:latin typeface="+mn-lt"/>
            </a:rPr>
            <a:t>O CAGED é um registro que compila dados sobre as contratações e demissões no mercado de trabalho formal brasileiro.</a:t>
          </a:r>
        </a:p>
      </dgm:t>
    </dgm:pt>
    <dgm:pt modelId="{1A7718AA-02E1-493A-BF66-7F0A8B93B3CF}" type="parTrans" cxnId="{8DF15A8E-F13E-4EEA-8AD7-3B895B854F7C}">
      <dgm:prSet/>
      <dgm:spPr/>
      <dgm:t>
        <a:bodyPr/>
        <a:lstStyle/>
        <a:p>
          <a:endParaRPr lang="pt-BR"/>
        </a:p>
      </dgm:t>
    </dgm:pt>
    <dgm:pt modelId="{F042360D-D167-4263-B110-5F7456EC9A71}" type="sibTrans" cxnId="{8DF15A8E-F13E-4EEA-8AD7-3B895B854F7C}">
      <dgm:prSet/>
      <dgm:spPr/>
      <dgm:t>
        <a:bodyPr/>
        <a:lstStyle/>
        <a:p>
          <a:endParaRPr lang="pt-BR"/>
        </a:p>
      </dgm:t>
    </dgm:pt>
    <dgm:pt modelId="{C8A58E68-029C-48B0-8C37-939376A42D74}">
      <dgm:prSet/>
      <dgm:spPr/>
      <dgm:t>
        <a:bodyPr/>
        <a:lstStyle/>
        <a:p>
          <a:pPr>
            <a:lnSpc>
              <a:spcPct val="100000"/>
            </a:lnSpc>
            <a:defRPr b="1"/>
          </a:pPr>
          <a:r>
            <a:rPr lang="pt-BR" dirty="0"/>
            <a:t>Compreensão da Dinâmica do Emprego</a:t>
          </a:r>
        </a:p>
      </dgm:t>
    </dgm:pt>
    <dgm:pt modelId="{AF8E3A43-74B4-40BF-A819-B82AC14D2148}" type="parTrans" cxnId="{73D86EDC-AE6E-4C32-9673-D82AEA51D63E}">
      <dgm:prSet/>
      <dgm:spPr/>
      <dgm:t>
        <a:bodyPr/>
        <a:lstStyle/>
        <a:p>
          <a:endParaRPr lang="pt-BR"/>
        </a:p>
      </dgm:t>
    </dgm:pt>
    <dgm:pt modelId="{737DBA3A-1608-4CC6-85E6-C89B560CFA58}" type="sibTrans" cxnId="{73D86EDC-AE6E-4C32-9673-D82AEA51D63E}">
      <dgm:prSet/>
      <dgm:spPr/>
      <dgm:t>
        <a:bodyPr/>
        <a:lstStyle/>
        <a:p>
          <a:pPr>
            <a:lnSpc>
              <a:spcPct val="100000"/>
            </a:lnSpc>
            <a:defRPr b="1"/>
          </a:pPr>
          <a:endParaRPr lang="pt-BR"/>
        </a:p>
      </dgm:t>
    </dgm:pt>
    <dgm:pt modelId="{DB3847E8-9F6C-4575-9082-807432808355}">
      <dgm:prSet custT="1"/>
      <dgm:spPr/>
      <dgm:t>
        <a:bodyPr/>
        <a:lstStyle/>
        <a:p>
          <a:pPr algn="just">
            <a:lnSpc>
              <a:spcPct val="100000"/>
            </a:lnSpc>
          </a:pPr>
          <a:r>
            <a:rPr lang="pt-BR" sz="1600" dirty="0"/>
            <a:t>Os dados do CAGED ajudam a entender a dinâmica do emprego no Brasil, oferecendo insights sobre o mercado de trabalho.</a:t>
          </a:r>
        </a:p>
      </dgm:t>
    </dgm:pt>
    <dgm:pt modelId="{E38602CA-5B09-4EB3-B441-CC3DE514B065}" type="parTrans" cxnId="{A91C6B8B-1639-4A95-A4EB-CBEDA0532B14}">
      <dgm:prSet/>
      <dgm:spPr/>
      <dgm:t>
        <a:bodyPr/>
        <a:lstStyle/>
        <a:p>
          <a:endParaRPr lang="pt-BR"/>
        </a:p>
      </dgm:t>
    </dgm:pt>
    <dgm:pt modelId="{95C0DF75-C0B6-44DF-B772-021ED4599398}" type="sibTrans" cxnId="{A91C6B8B-1639-4A95-A4EB-CBEDA0532B14}">
      <dgm:prSet/>
      <dgm:spPr/>
      <dgm:t>
        <a:bodyPr/>
        <a:lstStyle/>
        <a:p>
          <a:endParaRPr lang="pt-BR"/>
        </a:p>
      </dgm:t>
    </dgm:pt>
    <dgm:pt modelId="{4EE330B6-D869-447D-B9BF-530A566FB304}">
      <dgm:prSet custT="1"/>
      <dgm:spPr/>
      <dgm:t>
        <a:bodyPr/>
        <a:lstStyle/>
        <a:p>
          <a:pPr algn="just">
            <a:lnSpc>
              <a:spcPct val="100000"/>
            </a:lnSpc>
          </a:pPr>
          <a:r>
            <a:rPr lang="pt-BR" sz="1600" dirty="0"/>
            <a:t>As informações coletadas pelo CAGED são essenciais para a formulação e avaliação de políticas laborais eficazes no país.</a:t>
          </a:r>
        </a:p>
      </dgm:t>
    </dgm:pt>
    <dgm:pt modelId="{8643D561-190C-4EF0-867D-883B5973E861}" type="parTrans" cxnId="{601FB69E-144A-41F7-8B00-76A3851E25AB}">
      <dgm:prSet/>
      <dgm:spPr/>
      <dgm:t>
        <a:bodyPr/>
        <a:lstStyle/>
        <a:p>
          <a:endParaRPr lang="pt-BR"/>
        </a:p>
      </dgm:t>
    </dgm:pt>
    <dgm:pt modelId="{0142C06C-1938-4FA7-912A-5E103EB10CE0}" type="sibTrans" cxnId="{601FB69E-144A-41F7-8B00-76A3851E25AB}">
      <dgm:prSet/>
      <dgm:spPr/>
      <dgm:t>
        <a:bodyPr/>
        <a:lstStyle/>
        <a:p>
          <a:endParaRPr lang="pt-BR"/>
        </a:p>
      </dgm:t>
    </dgm:pt>
    <dgm:pt modelId="{C2DD8700-5D58-490F-9D58-BD45B0883A6B}">
      <dgm:prSet/>
      <dgm:spPr/>
      <dgm:t>
        <a:bodyPr/>
        <a:lstStyle/>
        <a:p>
          <a:pPr>
            <a:lnSpc>
              <a:spcPct val="100000"/>
            </a:lnSpc>
            <a:defRPr b="1"/>
          </a:pPr>
          <a:r>
            <a:rPr lang="pt-BR" dirty="0"/>
            <a:t>Políticas Laborais</a:t>
          </a:r>
        </a:p>
      </dgm:t>
    </dgm:pt>
    <dgm:pt modelId="{3484A79A-E157-4045-9228-AC69AE8ECF4E}" type="sibTrans" cxnId="{8412B562-BBF2-4F05-AA30-524E7AB508FB}">
      <dgm:prSet/>
      <dgm:spPr/>
      <dgm:t>
        <a:bodyPr/>
        <a:lstStyle/>
        <a:p>
          <a:endParaRPr lang="pt-BR"/>
        </a:p>
      </dgm:t>
    </dgm:pt>
    <dgm:pt modelId="{40D41B77-73C1-4A33-A8BD-0712D141DD81}" type="parTrans" cxnId="{8412B562-BBF2-4F05-AA30-524E7AB508FB}">
      <dgm:prSet/>
      <dgm:spPr/>
      <dgm:t>
        <a:bodyPr/>
        <a:lstStyle/>
        <a:p>
          <a:endParaRPr lang="pt-BR"/>
        </a:p>
      </dgm:t>
    </dgm:pt>
    <dgm:pt modelId="{DEA131A3-B033-47CA-A195-285474F4B3CB}" type="pres">
      <dgm:prSet presAssocID="{7141DEAF-F032-4350-9D74-574D1987339D}" presName="Root" presStyleCnt="0">
        <dgm:presLayoutVars>
          <dgm:dir/>
          <dgm:resizeHandles val="exact"/>
        </dgm:presLayoutVars>
      </dgm:prSet>
      <dgm:spPr/>
    </dgm:pt>
    <dgm:pt modelId="{D1C1FC5D-A6B9-4F03-93F3-D4623FB133B6}" type="pres">
      <dgm:prSet presAssocID="{C19E4D61-7976-463A-B905-5C518C8E0EC0}" presName="Composite" presStyleCnt="0"/>
      <dgm:spPr/>
    </dgm:pt>
    <dgm:pt modelId="{FF0BEE3F-3F08-4B11-A9AD-C65AA6CD1708}" type="pres">
      <dgm:prSet presAssocID="{C19E4D61-7976-463A-B905-5C518C8E0EC0}"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0224" r="13024" b="-2"/>
          <a:stretch/>
        </a:blipFill>
      </dgm:spPr>
      <dgm:extLst>
        <a:ext uri="{E40237B7-FDA0-4F09-8148-C483321AD2D9}">
          <dgm14:cNvPr xmlns:dgm14="http://schemas.microsoft.com/office/drawing/2010/diagram" id="0" name="" descr="Alguns pedidos de emprego."/>
        </a:ext>
      </dgm:extLst>
    </dgm:pt>
    <dgm:pt modelId="{50FCD346-E1CB-4958-958B-F66F75D26F81}" type="pres">
      <dgm:prSet presAssocID="{C19E4D61-7976-463A-B905-5C518C8E0EC0}" presName="Subtitle" presStyleLbl="revTx" presStyleIdx="0" presStyleCnt="6">
        <dgm:presLayoutVars>
          <dgm:chMax val="0"/>
          <dgm:bulletEnabled/>
        </dgm:presLayoutVars>
      </dgm:prSet>
      <dgm:spPr/>
    </dgm:pt>
    <dgm:pt modelId="{32BC596E-4C00-4F11-8ED5-720AEEA3C73F}" type="pres">
      <dgm:prSet presAssocID="{C19E4D61-7976-463A-B905-5C518C8E0EC0}" presName="Description" presStyleLbl="revTx" presStyleIdx="1" presStyleCnt="6">
        <dgm:presLayoutVars>
          <dgm:bulletEnabled/>
        </dgm:presLayoutVars>
      </dgm:prSet>
      <dgm:spPr/>
    </dgm:pt>
    <dgm:pt modelId="{6C20F6D5-1F71-4016-8DE8-2DA53D0C6136}" type="pres">
      <dgm:prSet presAssocID="{61665438-3296-4F70-AE63-547711AAD566}" presName="sibTrans" presStyleLbl="sibTrans2D1" presStyleIdx="0" presStyleCnt="0"/>
      <dgm:spPr/>
    </dgm:pt>
    <dgm:pt modelId="{CF358755-4617-483A-A396-9D15E686E061}" type="pres">
      <dgm:prSet presAssocID="{C8A58E68-029C-48B0-8C37-939376A42D74}" presName="Composite" presStyleCnt="0"/>
      <dgm:spPr/>
    </dgm:pt>
    <dgm:pt modelId="{537C01AE-315D-4661-9433-313C09485FBC}" type="pres">
      <dgm:prSet presAssocID="{C8A58E68-029C-48B0-8C37-939376A42D74}"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3699" r="12805" b="5"/>
          <a:stretch/>
        </a:blipFill>
      </dgm:spPr>
      <dgm:extLst>
        <a:ext uri="{E40237B7-FDA0-4F09-8148-C483321AD2D9}">
          <dgm14:cNvPr xmlns:dgm14="http://schemas.microsoft.com/office/drawing/2010/diagram" id="0" name="" descr="Quadro de giz"/>
        </a:ext>
      </dgm:extLst>
    </dgm:pt>
    <dgm:pt modelId="{4A61A3DF-AD3B-474A-800D-238EABCE4008}" type="pres">
      <dgm:prSet presAssocID="{C8A58E68-029C-48B0-8C37-939376A42D74}" presName="Subtitle" presStyleLbl="revTx" presStyleIdx="2" presStyleCnt="6">
        <dgm:presLayoutVars>
          <dgm:chMax val="0"/>
          <dgm:bulletEnabled/>
        </dgm:presLayoutVars>
      </dgm:prSet>
      <dgm:spPr/>
    </dgm:pt>
    <dgm:pt modelId="{9C713870-084C-485C-9C61-67C17F5E261A}" type="pres">
      <dgm:prSet presAssocID="{C8A58E68-029C-48B0-8C37-939376A42D74}" presName="Description" presStyleLbl="revTx" presStyleIdx="3" presStyleCnt="6">
        <dgm:presLayoutVars>
          <dgm:bulletEnabled/>
        </dgm:presLayoutVars>
      </dgm:prSet>
      <dgm:spPr/>
    </dgm:pt>
    <dgm:pt modelId="{EB3305FF-FACB-4F18-86EC-390E4B7110A1}" type="pres">
      <dgm:prSet presAssocID="{737DBA3A-1608-4CC6-85E6-C89B560CFA58}" presName="sibTrans" presStyleLbl="sibTrans2D1" presStyleIdx="0" presStyleCnt="0"/>
      <dgm:spPr/>
    </dgm:pt>
    <dgm:pt modelId="{FACC47F2-F1C9-4192-9CD8-F5EFBBF76892}" type="pres">
      <dgm:prSet presAssocID="{C2DD8700-5D58-490F-9D58-BD45B0883A6B}" presName="Composite" presStyleCnt="0"/>
      <dgm:spPr/>
    </dgm:pt>
    <dgm:pt modelId="{34284CEB-8EA6-4EAC-B228-AF87B8C08B45}" type="pres">
      <dgm:prSet presAssocID="{C2DD8700-5D58-490F-9D58-BD45B0883A6B}"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6731" r="16518" b="-2"/>
          <a:stretch/>
        </a:blipFill>
      </dgm:spPr>
      <dgm:extLst>
        <a:ext uri="{E40237B7-FDA0-4F09-8148-C483321AD2D9}">
          <dgm14:cNvPr xmlns:dgm14="http://schemas.microsoft.com/office/drawing/2010/diagram" id="0" name="" descr="Publicação - manuscrita com caneta-tinteiro"/>
        </a:ext>
      </dgm:extLst>
    </dgm:pt>
    <dgm:pt modelId="{84904467-8BE8-47A4-9123-8D46EBA56CF7}" type="pres">
      <dgm:prSet presAssocID="{C2DD8700-5D58-490F-9D58-BD45B0883A6B}" presName="Subtitle" presStyleLbl="revTx" presStyleIdx="4" presStyleCnt="6">
        <dgm:presLayoutVars>
          <dgm:chMax val="0"/>
          <dgm:bulletEnabled/>
        </dgm:presLayoutVars>
      </dgm:prSet>
      <dgm:spPr/>
    </dgm:pt>
    <dgm:pt modelId="{1A002E49-197A-4C45-8989-6A16A3424104}" type="pres">
      <dgm:prSet presAssocID="{C2DD8700-5D58-490F-9D58-BD45B0883A6B}" presName="Description" presStyleLbl="revTx" presStyleIdx="5" presStyleCnt="6">
        <dgm:presLayoutVars>
          <dgm:bulletEnabled/>
        </dgm:presLayoutVars>
      </dgm:prSet>
      <dgm:spPr/>
    </dgm:pt>
  </dgm:ptLst>
  <dgm:cxnLst>
    <dgm:cxn modelId="{9C89740D-6059-4BB8-B089-BA64537B0FE1}" type="presOf" srcId="{C2DD8700-5D58-490F-9D58-BD45B0883A6B}" destId="{84904467-8BE8-47A4-9123-8D46EBA56CF7}" srcOrd="0" destOrd="0" presId="urn:microsoft.com/office/officeart/2024/3/layout/verticalVisualTextBlock1"/>
    <dgm:cxn modelId="{5C081710-3F62-4968-BBC7-B09E6CF404F4}" srcId="{7141DEAF-F032-4350-9D74-574D1987339D}" destId="{C19E4D61-7976-463A-B905-5C518C8E0EC0}" srcOrd="0" destOrd="0" parTransId="{8E6B24CC-607C-4CD7-951B-14B6888445D3}" sibTransId="{61665438-3296-4F70-AE63-547711AAD566}"/>
    <dgm:cxn modelId="{AE2C0E11-6A09-4179-A61F-48A6FF4A639F}" type="presOf" srcId="{DB3847E8-9F6C-4575-9082-807432808355}" destId="{9C713870-084C-485C-9C61-67C17F5E261A}" srcOrd="0" destOrd="0" presId="urn:microsoft.com/office/officeart/2024/3/layout/verticalVisualTextBlock1"/>
    <dgm:cxn modelId="{B342DC24-2C0D-4304-A8FB-2AA1054C6AF5}" type="presOf" srcId="{737DBA3A-1608-4CC6-85E6-C89B560CFA58}" destId="{EB3305FF-FACB-4F18-86EC-390E4B7110A1}" srcOrd="0" destOrd="0" presId="urn:microsoft.com/office/officeart/2024/3/layout/verticalVisualTextBlock1"/>
    <dgm:cxn modelId="{B86E902C-E3B8-4C71-BF7D-45523B2859DE}" type="presOf" srcId="{7141DEAF-F032-4350-9D74-574D1987339D}" destId="{DEA131A3-B033-47CA-A195-285474F4B3CB}" srcOrd="0" destOrd="0" presId="urn:microsoft.com/office/officeart/2024/3/layout/verticalVisualTextBlock1"/>
    <dgm:cxn modelId="{58300339-D611-4D4A-BE5F-BC367C1361AD}" type="presOf" srcId="{9570519A-61FF-489C-9A35-D79CA496BD95}" destId="{32BC596E-4C00-4F11-8ED5-720AEEA3C73F}" srcOrd="0" destOrd="0" presId="urn:microsoft.com/office/officeart/2024/3/layout/verticalVisualTextBlock1"/>
    <dgm:cxn modelId="{34967D42-E633-4682-9E77-D17BA8C48C9B}" type="presOf" srcId="{C8A58E68-029C-48B0-8C37-939376A42D74}" destId="{4A61A3DF-AD3B-474A-800D-238EABCE4008}" srcOrd="0" destOrd="0" presId="urn:microsoft.com/office/officeart/2024/3/layout/verticalVisualTextBlock1"/>
    <dgm:cxn modelId="{8412B562-BBF2-4F05-AA30-524E7AB508FB}" srcId="{7141DEAF-F032-4350-9D74-574D1987339D}" destId="{C2DD8700-5D58-490F-9D58-BD45B0883A6B}" srcOrd="2" destOrd="0" parTransId="{40D41B77-73C1-4A33-A8BD-0712D141DD81}" sibTransId="{3484A79A-E157-4045-9228-AC69AE8ECF4E}"/>
    <dgm:cxn modelId="{2771DD4F-62F8-454C-9548-6BED8ECDA23C}" type="presOf" srcId="{C19E4D61-7976-463A-B905-5C518C8E0EC0}" destId="{50FCD346-E1CB-4958-958B-F66F75D26F81}" srcOrd="0" destOrd="0" presId="urn:microsoft.com/office/officeart/2024/3/layout/verticalVisualTextBlock1"/>
    <dgm:cxn modelId="{A91C6B8B-1639-4A95-A4EB-CBEDA0532B14}" srcId="{C8A58E68-029C-48B0-8C37-939376A42D74}" destId="{DB3847E8-9F6C-4575-9082-807432808355}" srcOrd="0" destOrd="0" parTransId="{E38602CA-5B09-4EB3-B441-CC3DE514B065}" sibTransId="{95C0DF75-C0B6-44DF-B772-021ED4599398}"/>
    <dgm:cxn modelId="{8DF15A8E-F13E-4EEA-8AD7-3B895B854F7C}" srcId="{C19E4D61-7976-463A-B905-5C518C8E0EC0}" destId="{9570519A-61FF-489C-9A35-D79CA496BD95}" srcOrd="0" destOrd="0" parTransId="{1A7718AA-02E1-493A-BF66-7F0A8B93B3CF}" sibTransId="{F042360D-D167-4263-B110-5F7456EC9A71}"/>
    <dgm:cxn modelId="{326F9999-C7EE-45E7-8501-FCBF6680D0C9}" type="presOf" srcId="{4EE330B6-D869-447D-B9BF-530A566FB304}" destId="{1A002E49-197A-4C45-8989-6A16A3424104}" srcOrd="0" destOrd="0" presId="urn:microsoft.com/office/officeart/2024/3/layout/verticalVisualTextBlock1"/>
    <dgm:cxn modelId="{601FB69E-144A-41F7-8B00-76A3851E25AB}" srcId="{C2DD8700-5D58-490F-9D58-BD45B0883A6B}" destId="{4EE330B6-D869-447D-B9BF-530A566FB304}" srcOrd="0" destOrd="0" parTransId="{8643D561-190C-4EF0-867D-883B5973E861}" sibTransId="{0142C06C-1938-4FA7-912A-5E103EB10CE0}"/>
    <dgm:cxn modelId="{6B4DB6D5-AA08-4BAB-820A-22BD998928A3}" type="presOf" srcId="{61665438-3296-4F70-AE63-547711AAD566}" destId="{6C20F6D5-1F71-4016-8DE8-2DA53D0C6136}" srcOrd="0" destOrd="0" presId="urn:microsoft.com/office/officeart/2024/3/layout/verticalVisualTextBlock1"/>
    <dgm:cxn modelId="{73D86EDC-AE6E-4C32-9673-D82AEA51D63E}" srcId="{7141DEAF-F032-4350-9D74-574D1987339D}" destId="{C8A58E68-029C-48B0-8C37-939376A42D74}" srcOrd="1" destOrd="0" parTransId="{AF8E3A43-74B4-40BF-A819-B82AC14D2148}" sibTransId="{737DBA3A-1608-4CC6-85E6-C89B560CFA58}"/>
    <dgm:cxn modelId="{F0794AD3-9F6A-4CF2-8B2D-F9D8BEA2F464}" type="presParOf" srcId="{DEA131A3-B033-47CA-A195-285474F4B3CB}" destId="{D1C1FC5D-A6B9-4F03-93F3-D4623FB133B6}" srcOrd="0" destOrd="0" presId="urn:microsoft.com/office/officeart/2024/3/layout/verticalVisualTextBlock1"/>
    <dgm:cxn modelId="{C1BE0590-ABB6-41EC-8FEA-729C9AF1CB80}" type="presParOf" srcId="{D1C1FC5D-A6B9-4F03-93F3-D4623FB133B6}" destId="{FF0BEE3F-3F08-4B11-A9AD-C65AA6CD1708}" srcOrd="0" destOrd="0" presId="urn:microsoft.com/office/officeart/2024/3/layout/verticalVisualTextBlock1"/>
    <dgm:cxn modelId="{5986C3D8-3DF9-465D-A10A-6CBE65F1DFC7}" type="presParOf" srcId="{D1C1FC5D-A6B9-4F03-93F3-D4623FB133B6}" destId="{50FCD346-E1CB-4958-958B-F66F75D26F81}" srcOrd="1" destOrd="0" presId="urn:microsoft.com/office/officeart/2024/3/layout/verticalVisualTextBlock1"/>
    <dgm:cxn modelId="{8FA4B6C6-F15E-4A33-8433-965A908C4C35}" type="presParOf" srcId="{D1C1FC5D-A6B9-4F03-93F3-D4623FB133B6}" destId="{32BC596E-4C00-4F11-8ED5-720AEEA3C73F}" srcOrd="2" destOrd="0" presId="urn:microsoft.com/office/officeart/2024/3/layout/verticalVisualTextBlock1"/>
    <dgm:cxn modelId="{4C46D32A-9172-4DD6-BB3C-771CF727D935}" type="presParOf" srcId="{DEA131A3-B033-47CA-A195-285474F4B3CB}" destId="{6C20F6D5-1F71-4016-8DE8-2DA53D0C6136}" srcOrd="1" destOrd="0" presId="urn:microsoft.com/office/officeart/2024/3/layout/verticalVisualTextBlock1"/>
    <dgm:cxn modelId="{19A4A4C8-C594-4D42-8A17-131637C5BC5B}" type="presParOf" srcId="{DEA131A3-B033-47CA-A195-285474F4B3CB}" destId="{CF358755-4617-483A-A396-9D15E686E061}" srcOrd="2" destOrd="0" presId="urn:microsoft.com/office/officeart/2024/3/layout/verticalVisualTextBlock1"/>
    <dgm:cxn modelId="{D563C81F-01AE-4155-8D83-051611D85DBC}" type="presParOf" srcId="{CF358755-4617-483A-A396-9D15E686E061}" destId="{537C01AE-315D-4661-9433-313C09485FBC}" srcOrd="0" destOrd="0" presId="urn:microsoft.com/office/officeart/2024/3/layout/verticalVisualTextBlock1"/>
    <dgm:cxn modelId="{0E46B794-9292-4C27-9B5D-FD71D105EBFF}" type="presParOf" srcId="{CF358755-4617-483A-A396-9D15E686E061}" destId="{4A61A3DF-AD3B-474A-800D-238EABCE4008}" srcOrd="1" destOrd="0" presId="urn:microsoft.com/office/officeart/2024/3/layout/verticalVisualTextBlock1"/>
    <dgm:cxn modelId="{E7B29808-EA83-492F-B40E-A1D1876396C7}" type="presParOf" srcId="{CF358755-4617-483A-A396-9D15E686E061}" destId="{9C713870-084C-485C-9C61-67C17F5E261A}" srcOrd="2" destOrd="0" presId="urn:microsoft.com/office/officeart/2024/3/layout/verticalVisualTextBlock1"/>
    <dgm:cxn modelId="{998484A8-A1DF-4E98-841F-BCC5C7C02536}" type="presParOf" srcId="{DEA131A3-B033-47CA-A195-285474F4B3CB}" destId="{EB3305FF-FACB-4F18-86EC-390E4B7110A1}" srcOrd="3" destOrd="0" presId="urn:microsoft.com/office/officeart/2024/3/layout/verticalVisualTextBlock1"/>
    <dgm:cxn modelId="{062495A5-DF3D-4776-AE82-6A976DEED366}" type="presParOf" srcId="{DEA131A3-B033-47CA-A195-285474F4B3CB}" destId="{FACC47F2-F1C9-4192-9CD8-F5EFBBF76892}" srcOrd="4" destOrd="0" presId="urn:microsoft.com/office/officeart/2024/3/layout/verticalVisualTextBlock1"/>
    <dgm:cxn modelId="{A1576DAB-F5F2-495A-9C5D-20E86664996D}" type="presParOf" srcId="{FACC47F2-F1C9-4192-9CD8-F5EFBBF76892}" destId="{34284CEB-8EA6-4EAC-B228-AF87B8C08B45}" srcOrd="0" destOrd="0" presId="urn:microsoft.com/office/officeart/2024/3/layout/verticalVisualTextBlock1"/>
    <dgm:cxn modelId="{B68B52F9-1AFA-45C2-B5BD-AF0C1593AC94}" type="presParOf" srcId="{FACC47F2-F1C9-4192-9CD8-F5EFBBF76892}" destId="{84904467-8BE8-47A4-9123-8D46EBA56CF7}" srcOrd="1" destOrd="0" presId="urn:microsoft.com/office/officeart/2024/3/layout/verticalVisualTextBlock1"/>
    <dgm:cxn modelId="{17CD09B2-6DA2-49DC-9C00-8F8A87BFF5F1}" type="presParOf" srcId="{FACC47F2-F1C9-4192-9CD8-F5EFBBF76892}" destId="{1A002E49-197A-4C45-8989-6A16A3424104}"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BEE3F-3F08-4B11-A9AD-C65AA6CD1708}">
      <dsp:nvSpPr>
        <dsp:cNvPr id="0" name=""/>
        <dsp:cNvSpPr/>
      </dsp:nvSpPr>
      <dsp:spPr>
        <a:xfrm>
          <a:off x="0" y="0"/>
          <a:ext cx="1681599" cy="1681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0224" r="13024" b="-2"/>
          <a:stretch/>
        </a:blipFill>
        <a:ln>
          <a:noFill/>
        </a:ln>
        <a:effectLst/>
      </dsp:spPr>
      <dsp:style>
        <a:lnRef idx="0">
          <a:scrgbClr r="0" g="0" b="0"/>
        </a:lnRef>
        <a:fillRef idx="3">
          <a:scrgbClr r="0" g="0" b="0"/>
        </a:fillRef>
        <a:effectRef idx="2">
          <a:scrgbClr r="0" g="0" b="0"/>
        </a:effectRef>
        <a:fontRef idx="minor">
          <a:schemeClr val="lt1"/>
        </a:fontRef>
      </dsp:style>
    </dsp:sp>
    <dsp:sp modelId="{50FCD346-E1CB-4958-958B-F66F75D26F81}">
      <dsp:nvSpPr>
        <dsp:cNvPr id="0" name=""/>
        <dsp:cNvSpPr/>
      </dsp:nvSpPr>
      <dsp:spPr>
        <a:xfrm>
          <a:off x="1861599" y="0"/>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pt-BR" sz="1800" kern="1200" dirty="0"/>
            <a:t>Registro Administrativo de Emprego</a:t>
          </a:r>
        </a:p>
      </dsp:txBody>
      <dsp:txXfrm>
        <a:off x="1861599" y="0"/>
        <a:ext cx="5167674" cy="346182"/>
      </dsp:txXfrm>
    </dsp:sp>
    <dsp:sp modelId="{32BC596E-4C00-4F11-8ED5-720AEEA3C73F}">
      <dsp:nvSpPr>
        <dsp:cNvPr id="0" name=""/>
        <dsp:cNvSpPr/>
      </dsp:nvSpPr>
      <dsp:spPr>
        <a:xfrm>
          <a:off x="1861599" y="346182"/>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20320" bIns="20320" numCol="1" spcCol="1270" anchor="t" anchorCtr="0">
          <a:noAutofit/>
        </a:bodyPr>
        <a:lstStyle/>
        <a:p>
          <a:pPr marL="0" lvl="0" indent="0" algn="just" defTabSz="711200">
            <a:lnSpc>
              <a:spcPct val="100000"/>
            </a:lnSpc>
            <a:spcBef>
              <a:spcPct val="0"/>
            </a:spcBef>
            <a:spcAft>
              <a:spcPct val="35000"/>
            </a:spcAft>
            <a:buNone/>
          </a:pPr>
          <a:r>
            <a:rPr lang="pt-BR" sz="1600" kern="1200" dirty="0">
              <a:latin typeface="+mn-lt"/>
            </a:rPr>
            <a:t>O CAGED é um registro que compila dados sobre as contratações e demissões no mercado de trabalho formal brasileiro.</a:t>
          </a:r>
        </a:p>
      </dsp:txBody>
      <dsp:txXfrm>
        <a:off x="1861599" y="346182"/>
        <a:ext cx="5167674" cy="1335417"/>
      </dsp:txXfrm>
    </dsp:sp>
    <dsp:sp modelId="{537C01AE-315D-4661-9433-313C09485FBC}">
      <dsp:nvSpPr>
        <dsp:cNvPr id="0" name=""/>
        <dsp:cNvSpPr/>
      </dsp:nvSpPr>
      <dsp:spPr>
        <a:xfrm>
          <a:off x="0" y="1816127"/>
          <a:ext cx="1681599" cy="168159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3699" r="12805" b="5"/>
          <a:stretch/>
        </a:blipFill>
        <a:ln>
          <a:noFill/>
        </a:ln>
        <a:effectLst/>
      </dsp:spPr>
      <dsp:style>
        <a:lnRef idx="0">
          <a:scrgbClr r="0" g="0" b="0"/>
        </a:lnRef>
        <a:fillRef idx="3">
          <a:scrgbClr r="0" g="0" b="0"/>
        </a:fillRef>
        <a:effectRef idx="2">
          <a:scrgbClr r="0" g="0" b="0"/>
        </a:effectRef>
        <a:fontRef idx="minor">
          <a:schemeClr val="lt1"/>
        </a:fontRef>
      </dsp:style>
    </dsp:sp>
    <dsp:sp modelId="{4A61A3DF-AD3B-474A-800D-238EABCE4008}">
      <dsp:nvSpPr>
        <dsp:cNvPr id="0" name=""/>
        <dsp:cNvSpPr/>
      </dsp:nvSpPr>
      <dsp:spPr>
        <a:xfrm>
          <a:off x="1861599" y="1816127"/>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pt-BR" sz="1800" kern="1200" dirty="0"/>
            <a:t>Compreensão da Dinâmica do Emprego</a:t>
          </a:r>
        </a:p>
      </dsp:txBody>
      <dsp:txXfrm>
        <a:off x="1861599" y="1816127"/>
        <a:ext cx="5167674" cy="346182"/>
      </dsp:txXfrm>
    </dsp:sp>
    <dsp:sp modelId="{9C713870-084C-485C-9C61-67C17F5E261A}">
      <dsp:nvSpPr>
        <dsp:cNvPr id="0" name=""/>
        <dsp:cNvSpPr/>
      </dsp:nvSpPr>
      <dsp:spPr>
        <a:xfrm>
          <a:off x="1861599" y="2162310"/>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20320" bIns="20320" numCol="1" spcCol="1270" anchor="t" anchorCtr="0">
          <a:noAutofit/>
        </a:bodyPr>
        <a:lstStyle/>
        <a:p>
          <a:pPr marL="0" lvl="0" indent="0" algn="just" defTabSz="711200">
            <a:lnSpc>
              <a:spcPct val="100000"/>
            </a:lnSpc>
            <a:spcBef>
              <a:spcPct val="0"/>
            </a:spcBef>
            <a:spcAft>
              <a:spcPct val="35000"/>
            </a:spcAft>
            <a:buNone/>
          </a:pPr>
          <a:r>
            <a:rPr lang="pt-BR" sz="1600" kern="1200" dirty="0"/>
            <a:t>Os dados do CAGED ajudam a entender a dinâmica do emprego no Brasil, oferecendo insights sobre o mercado de trabalho.</a:t>
          </a:r>
        </a:p>
      </dsp:txBody>
      <dsp:txXfrm>
        <a:off x="1861599" y="2162310"/>
        <a:ext cx="5167674" cy="1335417"/>
      </dsp:txXfrm>
    </dsp:sp>
    <dsp:sp modelId="{34284CEB-8EA6-4EAC-B228-AF87B8C08B45}">
      <dsp:nvSpPr>
        <dsp:cNvPr id="0" name=""/>
        <dsp:cNvSpPr/>
      </dsp:nvSpPr>
      <dsp:spPr>
        <a:xfrm>
          <a:off x="0" y="3632255"/>
          <a:ext cx="1681599" cy="168159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6731" r="16518" b="-2"/>
          <a:stretch/>
        </a:blipFill>
        <a:ln>
          <a:noFill/>
        </a:ln>
        <a:effectLst/>
      </dsp:spPr>
      <dsp:style>
        <a:lnRef idx="0">
          <a:scrgbClr r="0" g="0" b="0"/>
        </a:lnRef>
        <a:fillRef idx="3">
          <a:scrgbClr r="0" g="0" b="0"/>
        </a:fillRef>
        <a:effectRef idx="2">
          <a:scrgbClr r="0" g="0" b="0"/>
        </a:effectRef>
        <a:fontRef idx="minor">
          <a:schemeClr val="lt1"/>
        </a:fontRef>
      </dsp:style>
    </dsp:sp>
    <dsp:sp modelId="{84904467-8BE8-47A4-9123-8D46EBA56CF7}">
      <dsp:nvSpPr>
        <dsp:cNvPr id="0" name=""/>
        <dsp:cNvSpPr/>
      </dsp:nvSpPr>
      <dsp:spPr>
        <a:xfrm>
          <a:off x="1861599" y="3632255"/>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pt-BR" sz="1800" kern="1200" dirty="0"/>
            <a:t>Políticas Laborais</a:t>
          </a:r>
        </a:p>
      </dsp:txBody>
      <dsp:txXfrm>
        <a:off x="1861599" y="3632255"/>
        <a:ext cx="5167674" cy="346182"/>
      </dsp:txXfrm>
    </dsp:sp>
    <dsp:sp modelId="{1A002E49-197A-4C45-8989-6A16A3424104}">
      <dsp:nvSpPr>
        <dsp:cNvPr id="0" name=""/>
        <dsp:cNvSpPr/>
      </dsp:nvSpPr>
      <dsp:spPr>
        <a:xfrm>
          <a:off x="1861599" y="3978438"/>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20320" bIns="20320" numCol="1" spcCol="1270" anchor="t" anchorCtr="0">
          <a:noAutofit/>
        </a:bodyPr>
        <a:lstStyle/>
        <a:p>
          <a:pPr marL="0" lvl="0" indent="0" algn="just" defTabSz="711200">
            <a:lnSpc>
              <a:spcPct val="100000"/>
            </a:lnSpc>
            <a:spcBef>
              <a:spcPct val="0"/>
            </a:spcBef>
            <a:spcAft>
              <a:spcPct val="35000"/>
            </a:spcAft>
            <a:buNone/>
          </a:pPr>
          <a:r>
            <a:rPr lang="pt-BR" sz="1600" kern="1200" dirty="0"/>
            <a:t>As informações coletadas pelo CAGED são essenciais para a formulação e avaliação de políticas laborais eficazes no país.</a:t>
          </a:r>
        </a:p>
      </dsp:txBody>
      <dsp:txXfrm>
        <a:off x="1861599" y="3978438"/>
        <a:ext cx="5167674" cy="1335417"/>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91345-0D12-4A8E-8999-CCBE38FD386E}" type="datetimeFigureOut">
              <a:rPr lang="pt-BR" smtClean="0"/>
              <a:t>01/06/2025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1FD55-390C-473B-8C64-729389FEB931}" type="slidenum">
              <a:rPr lang="pt-BR" smtClean="0"/>
              <a:t>‹nº›</a:t>
            </a:fld>
            <a:endParaRPr lang="pt-BR"/>
          </a:p>
        </p:txBody>
      </p:sp>
    </p:spTree>
    <p:extLst>
      <p:ext uri="{BB962C8B-B14F-4D97-AF65-F5344CB8AC3E}">
        <p14:creationId xmlns:p14="http://schemas.microsoft.com/office/powerpoint/2010/main" val="36991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Apresentação do Tema e da Equipe
---
Neste trabalho, vamos explorar o dataset CAGED, que fornece informações cruciais sobre o mercado de trabalho brasileiro. Abordaremos sua estrutura, principais conteúdos e as informações que podem ser extraídas para análise e aplicação prática.
</a:t>
            </a:r>
          </a:p>
        </p:txBody>
      </p:sp>
      <p:sp>
        <p:nvSpPr>
          <p:cNvPr id="4" name="Espaço Reservado para Número de Slide 3"/>
          <p:cNvSpPr>
            <a:spLocks noGrp="1"/>
          </p:cNvSpPr>
          <p:nvPr>
            <p:ph type="sldNum" sz="quarter" idx="5"/>
          </p:nvPr>
        </p:nvSpPr>
        <p:spPr/>
        <p:txBody>
          <a:bodyPr/>
          <a:lstStyle/>
          <a:p>
            <a:fld id="{28100FC9-DA92-4EC1-9A62-637B05F1F42C}" type="slidenum">
              <a:rPr lang="pt-BR" smtClean="0"/>
              <a:t>1</a:t>
            </a:fld>
            <a:endParaRPr lang="pt-BR"/>
          </a:p>
        </p:txBody>
      </p:sp>
    </p:spTree>
    <p:extLst>
      <p:ext uri="{BB962C8B-B14F-4D97-AF65-F5344CB8AC3E}">
        <p14:creationId xmlns:p14="http://schemas.microsoft.com/office/powerpoint/2010/main" val="24130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95911-8CAD-0D44-2288-793222CB72B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B77323A-101A-F4C9-9883-97BFD1D4354E}"/>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52804D6-12C3-7104-356E-B138BA107D9C}"/>
              </a:ext>
            </a:extLst>
          </p:cNvPr>
          <p:cNvSpPr>
            <a:spLocks noGrp="1"/>
          </p:cNvSpPr>
          <p:nvPr>
            <p:ph type="body" idx="1"/>
          </p:nvPr>
        </p:nvSpPr>
        <p:spPr/>
        <p:txBody>
          <a:bodyPr/>
          <a:lstStyle/>
          <a:p>
            <a:r>
              <a:rPr lang="pt-BR"/>
              <a:t>O dataset CAGED é estruturado em tabelas que contêm entradas sobre cada movimentação de emprego. Essa estrutura permite fácil acesso e análise das informações, facilitando a identificação de padrões e insights.</a:t>
            </a:r>
          </a:p>
        </p:txBody>
      </p:sp>
      <p:sp>
        <p:nvSpPr>
          <p:cNvPr id="4" name="Espaço Reservado para Número de Slide 3">
            <a:extLst>
              <a:ext uri="{FF2B5EF4-FFF2-40B4-BE49-F238E27FC236}">
                <a16:creationId xmlns:a16="http://schemas.microsoft.com/office/drawing/2014/main" id="{029313CF-A4F1-F6FD-4EEE-EC0D46DCC3E6}"/>
              </a:ext>
            </a:extLst>
          </p:cNvPr>
          <p:cNvSpPr>
            <a:spLocks noGrp="1"/>
          </p:cNvSpPr>
          <p:nvPr>
            <p:ph type="sldNum" sz="quarter" idx="5"/>
          </p:nvPr>
        </p:nvSpPr>
        <p:spPr/>
        <p:txBody>
          <a:bodyPr/>
          <a:lstStyle/>
          <a:p>
            <a:fld id="{28100FC9-DA92-4EC1-9A62-637B05F1F42C}" type="slidenum">
              <a:rPr lang="pt-BR" smtClean="0"/>
              <a:t>10</a:t>
            </a:fld>
            <a:endParaRPr lang="pt-BR"/>
          </a:p>
        </p:txBody>
      </p:sp>
    </p:spTree>
    <p:extLst>
      <p:ext uri="{BB962C8B-B14F-4D97-AF65-F5344CB8AC3E}">
        <p14:creationId xmlns:p14="http://schemas.microsoft.com/office/powerpoint/2010/main" val="394185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625E-6D59-F67D-3030-3B507A5C73D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DB151C7-54F8-992F-62DF-8FA536A9DE0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27202D9-2639-FA98-1FDA-92E5D40BEB2A}"/>
              </a:ext>
            </a:extLst>
          </p:cNvPr>
          <p:cNvSpPr>
            <a:spLocks noGrp="1"/>
          </p:cNvSpPr>
          <p:nvPr>
            <p:ph type="body" idx="1"/>
          </p:nvPr>
        </p:nvSpPr>
        <p:spPr/>
        <p:txBody>
          <a:bodyPr/>
          <a:lstStyle/>
          <a:p>
            <a:r>
              <a:rPr lang="pt-BR"/>
              <a:t>A coleta e o processamento de dados do CAGED envolvem uma metodologia rigorosa para garantir a qualidade e a confiabilidade das informações. Vamos discutir as técnicas utilizadas e os desafios enfrentados nesse processo.</a:t>
            </a:r>
          </a:p>
        </p:txBody>
      </p:sp>
      <p:sp>
        <p:nvSpPr>
          <p:cNvPr id="4" name="Espaço Reservado para Número de Slide 3">
            <a:extLst>
              <a:ext uri="{FF2B5EF4-FFF2-40B4-BE49-F238E27FC236}">
                <a16:creationId xmlns:a16="http://schemas.microsoft.com/office/drawing/2014/main" id="{38DE4E22-460D-6621-887B-2EB409604519}"/>
              </a:ext>
            </a:extLst>
          </p:cNvPr>
          <p:cNvSpPr>
            <a:spLocks noGrp="1"/>
          </p:cNvSpPr>
          <p:nvPr>
            <p:ph type="sldNum" sz="quarter" idx="5"/>
          </p:nvPr>
        </p:nvSpPr>
        <p:spPr/>
        <p:txBody>
          <a:bodyPr/>
          <a:lstStyle/>
          <a:p>
            <a:fld id="{28100FC9-DA92-4EC1-9A62-637B05F1F42C}" type="slidenum">
              <a:rPr lang="pt-BR" smtClean="0"/>
              <a:t>11</a:t>
            </a:fld>
            <a:endParaRPr lang="pt-BR"/>
          </a:p>
        </p:txBody>
      </p:sp>
    </p:spTree>
    <p:extLst>
      <p:ext uri="{BB962C8B-B14F-4D97-AF65-F5344CB8AC3E}">
        <p14:creationId xmlns:p14="http://schemas.microsoft.com/office/powerpoint/2010/main" val="575582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43E33-5B32-A88F-1F7E-E68CA521FE7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338B610-9AD0-C028-05A9-0C62DC8E639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D6B996BA-CF47-6E2A-2961-E080361838B5}"/>
              </a:ext>
            </a:extLst>
          </p:cNvPr>
          <p:cNvSpPr>
            <a:spLocks noGrp="1"/>
          </p:cNvSpPr>
          <p:nvPr>
            <p:ph type="body" idx="1"/>
          </p:nvPr>
        </p:nvSpPr>
        <p:spPr/>
        <p:txBody>
          <a:bodyPr/>
          <a:lstStyle/>
          <a:p>
            <a:r>
              <a:rPr lang="pt-BR"/>
              <a:t>O dataset CAGED é estruturado em tabelas que contêm entradas sobre cada movimentação de emprego. Essa estrutura permite fácil acesso e análise das informações, facilitando a identificação de padrões e insights.</a:t>
            </a:r>
          </a:p>
        </p:txBody>
      </p:sp>
      <p:sp>
        <p:nvSpPr>
          <p:cNvPr id="4" name="Espaço Reservado para Número de Slide 3">
            <a:extLst>
              <a:ext uri="{FF2B5EF4-FFF2-40B4-BE49-F238E27FC236}">
                <a16:creationId xmlns:a16="http://schemas.microsoft.com/office/drawing/2014/main" id="{16093CCC-6253-E782-CE15-7B5E82EC6C5C}"/>
              </a:ext>
            </a:extLst>
          </p:cNvPr>
          <p:cNvSpPr>
            <a:spLocks noGrp="1"/>
          </p:cNvSpPr>
          <p:nvPr>
            <p:ph type="sldNum" sz="quarter" idx="5"/>
          </p:nvPr>
        </p:nvSpPr>
        <p:spPr/>
        <p:txBody>
          <a:bodyPr/>
          <a:lstStyle/>
          <a:p>
            <a:fld id="{28100FC9-DA92-4EC1-9A62-637B05F1F42C}" type="slidenum">
              <a:rPr lang="pt-BR" smtClean="0"/>
              <a:t>12</a:t>
            </a:fld>
            <a:endParaRPr lang="pt-BR"/>
          </a:p>
        </p:txBody>
      </p:sp>
    </p:spTree>
    <p:extLst>
      <p:ext uri="{BB962C8B-B14F-4D97-AF65-F5344CB8AC3E}">
        <p14:creationId xmlns:p14="http://schemas.microsoft.com/office/powerpoint/2010/main" val="2315252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2A5E6-5ADA-613B-A3BA-41A708A30AF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BC583B7-41DB-479D-4699-4DD71EAAFD5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2F744D51-8154-22B9-9003-B2FFAE114467}"/>
              </a:ext>
            </a:extLst>
          </p:cNvPr>
          <p:cNvSpPr>
            <a:spLocks noGrp="1"/>
          </p:cNvSpPr>
          <p:nvPr>
            <p:ph type="body" idx="1"/>
          </p:nvPr>
        </p:nvSpPr>
        <p:spPr/>
        <p:txBody>
          <a:bodyPr/>
          <a:lstStyle/>
          <a:p>
            <a:r>
              <a:rPr lang="pt-BR"/>
              <a:t>O dataset CAGED é estruturado em tabelas que contêm entradas sobre cada movimentação de emprego. Essa estrutura permite fácil acesso e análise das informações, facilitando a identificação de padrões e insights.</a:t>
            </a:r>
          </a:p>
        </p:txBody>
      </p:sp>
      <p:sp>
        <p:nvSpPr>
          <p:cNvPr id="4" name="Espaço Reservado para Número de Slide 3">
            <a:extLst>
              <a:ext uri="{FF2B5EF4-FFF2-40B4-BE49-F238E27FC236}">
                <a16:creationId xmlns:a16="http://schemas.microsoft.com/office/drawing/2014/main" id="{2A7E326C-153E-709A-E53E-AAC7EEEC5F73}"/>
              </a:ext>
            </a:extLst>
          </p:cNvPr>
          <p:cNvSpPr>
            <a:spLocks noGrp="1"/>
          </p:cNvSpPr>
          <p:nvPr>
            <p:ph type="sldNum" sz="quarter" idx="5"/>
          </p:nvPr>
        </p:nvSpPr>
        <p:spPr/>
        <p:txBody>
          <a:bodyPr/>
          <a:lstStyle/>
          <a:p>
            <a:fld id="{28100FC9-DA92-4EC1-9A62-637B05F1F42C}" type="slidenum">
              <a:rPr lang="pt-BR" smtClean="0"/>
              <a:t>13</a:t>
            </a:fld>
            <a:endParaRPr lang="pt-BR"/>
          </a:p>
        </p:txBody>
      </p:sp>
    </p:spTree>
    <p:extLst>
      <p:ext uri="{BB962C8B-B14F-4D97-AF65-F5344CB8AC3E}">
        <p14:creationId xmlns:p14="http://schemas.microsoft.com/office/powerpoint/2010/main" val="368666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67301-2A37-3A7C-C963-BC4F6C1FBB8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EEFEB54E-B369-0385-D8D9-B43E3B36B604}"/>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1F17B8B-667B-B7A2-888B-07358E0B0886}"/>
              </a:ext>
            </a:extLst>
          </p:cNvPr>
          <p:cNvSpPr>
            <a:spLocks noGrp="1"/>
          </p:cNvSpPr>
          <p:nvPr>
            <p:ph type="body" idx="1"/>
          </p:nvPr>
        </p:nvSpPr>
        <p:spPr/>
        <p:txBody>
          <a:bodyPr/>
          <a:lstStyle/>
          <a:p>
            <a:r>
              <a:rPr lang="pt-BR"/>
              <a:t>O dataset CAGED é estruturado em tabelas que contêm entradas sobre cada movimentação de emprego. Essa estrutura permite fácil acesso e análise das informações, facilitando a identificação de padrões e insights.</a:t>
            </a:r>
          </a:p>
        </p:txBody>
      </p:sp>
      <p:sp>
        <p:nvSpPr>
          <p:cNvPr id="4" name="Espaço Reservado para Número de Slide 3">
            <a:extLst>
              <a:ext uri="{FF2B5EF4-FFF2-40B4-BE49-F238E27FC236}">
                <a16:creationId xmlns:a16="http://schemas.microsoft.com/office/drawing/2014/main" id="{19DA10FF-3873-3F95-8F25-215B744130CA}"/>
              </a:ext>
            </a:extLst>
          </p:cNvPr>
          <p:cNvSpPr>
            <a:spLocks noGrp="1"/>
          </p:cNvSpPr>
          <p:nvPr>
            <p:ph type="sldNum" sz="quarter" idx="5"/>
          </p:nvPr>
        </p:nvSpPr>
        <p:spPr/>
        <p:txBody>
          <a:bodyPr/>
          <a:lstStyle/>
          <a:p>
            <a:fld id="{28100FC9-DA92-4EC1-9A62-637B05F1F42C}" type="slidenum">
              <a:rPr lang="pt-BR" smtClean="0"/>
              <a:t>14</a:t>
            </a:fld>
            <a:endParaRPr lang="pt-BR"/>
          </a:p>
        </p:txBody>
      </p:sp>
    </p:spTree>
    <p:extLst>
      <p:ext uri="{BB962C8B-B14F-4D97-AF65-F5344CB8AC3E}">
        <p14:creationId xmlns:p14="http://schemas.microsoft.com/office/powerpoint/2010/main" val="783471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3B745-1D3A-C58A-EC75-249ACBC0BC7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84AC44C-F8A7-FCE0-09C0-50974F11C98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1D3DB1BE-D724-1A88-25D5-C1EC4686EAF2}"/>
              </a:ext>
            </a:extLst>
          </p:cNvPr>
          <p:cNvSpPr>
            <a:spLocks noGrp="1"/>
          </p:cNvSpPr>
          <p:nvPr>
            <p:ph type="body" idx="1"/>
          </p:nvPr>
        </p:nvSpPr>
        <p:spPr/>
        <p:txBody>
          <a:bodyPr/>
          <a:lstStyle/>
          <a:p>
            <a:r>
              <a:rPr lang="pt-BR"/>
              <a:t>O dataset CAGED é estruturado em tabelas que contêm entradas sobre cada movimentação de emprego. Essa estrutura permite fácil acesso e análise das informações, facilitando a identificação de padrões e insights.</a:t>
            </a:r>
          </a:p>
        </p:txBody>
      </p:sp>
      <p:sp>
        <p:nvSpPr>
          <p:cNvPr id="4" name="Espaço Reservado para Número de Slide 3">
            <a:extLst>
              <a:ext uri="{FF2B5EF4-FFF2-40B4-BE49-F238E27FC236}">
                <a16:creationId xmlns:a16="http://schemas.microsoft.com/office/drawing/2014/main" id="{55A4FB1C-1AD4-5484-CBF2-1EFDD494246C}"/>
              </a:ext>
            </a:extLst>
          </p:cNvPr>
          <p:cNvSpPr>
            <a:spLocks noGrp="1"/>
          </p:cNvSpPr>
          <p:nvPr>
            <p:ph type="sldNum" sz="quarter" idx="5"/>
          </p:nvPr>
        </p:nvSpPr>
        <p:spPr/>
        <p:txBody>
          <a:bodyPr/>
          <a:lstStyle/>
          <a:p>
            <a:fld id="{28100FC9-DA92-4EC1-9A62-637B05F1F42C}" type="slidenum">
              <a:rPr lang="pt-BR" smtClean="0"/>
              <a:t>15</a:t>
            </a:fld>
            <a:endParaRPr lang="pt-BR"/>
          </a:p>
        </p:txBody>
      </p:sp>
    </p:spTree>
    <p:extLst>
      <p:ext uri="{BB962C8B-B14F-4D97-AF65-F5344CB8AC3E}">
        <p14:creationId xmlns:p14="http://schemas.microsoft.com/office/powerpoint/2010/main" val="2872570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Apesar das metodologias eficazes, existem desafios na coleta de dados do CAGED, como a subnotificação por parte das empresas ou informações incompletas. Essas limitações podem impactar a precisão das análises e devem ser consideradas.</a:t>
            </a:r>
          </a:p>
        </p:txBody>
      </p:sp>
      <p:sp>
        <p:nvSpPr>
          <p:cNvPr id="4" name="Espaço Reservado para Número de Slide 3"/>
          <p:cNvSpPr>
            <a:spLocks noGrp="1"/>
          </p:cNvSpPr>
          <p:nvPr>
            <p:ph type="sldNum" sz="quarter" idx="5"/>
          </p:nvPr>
        </p:nvSpPr>
        <p:spPr/>
        <p:txBody>
          <a:bodyPr/>
          <a:lstStyle/>
          <a:p>
            <a:fld id="{28100FC9-DA92-4EC1-9A62-637B05F1F42C}" type="slidenum">
              <a:rPr lang="pt-BR" smtClean="0"/>
              <a:t>16</a:t>
            </a:fld>
            <a:endParaRPr lang="pt-BR"/>
          </a:p>
        </p:txBody>
      </p:sp>
    </p:spTree>
    <p:extLst>
      <p:ext uri="{BB962C8B-B14F-4D97-AF65-F5344CB8AC3E}">
        <p14:creationId xmlns:p14="http://schemas.microsoft.com/office/powerpoint/2010/main" val="680898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We appreciate your time and attention. We hope the information provided was valuable and insightful. If you have any questions or need further clarification, please feel free to reach out. Thank you once again for your participation and engagement.</a:t>
            </a:r>
          </a:p>
        </p:txBody>
      </p:sp>
      <p:sp>
        <p:nvSpPr>
          <p:cNvPr id="4" name="Espaço Reservado para Número de Slide 3"/>
          <p:cNvSpPr>
            <a:spLocks noGrp="1"/>
          </p:cNvSpPr>
          <p:nvPr>
            <p:ph type="sldNum" sz="quarter" idx="5"/>
          </p:nvPr>
        </p:nvSpPr>
        <p:spPr/>
        <p:txBody>
          <a:bodyPr/>
          <a:lstStyle/>
          <a:p>
            <a:fld id="{FED1FD55-390C-473B-8C64-729389FEB931}" type="slidenum">
              <a:rPr lang="pt-BR" smtClean="0"/>
              <a:t>17</a:t>
            </a:fld>
            <a:endParaRPr lang="pt-BR"/>
          </a:p>
        </p:txBody>
      </p:sp>
    </p:spTree>
    <p:extLst>
      <p:ext uri="{BB962C8B-B14F-4D97-AF65-F5344CB8AC3E}">
        <p14:creationId xmlns:p14="http://schemas.microsoft.com/office/powerpoint/2010/main" val="136033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O CAGED, Cadastro Geral de Empregados e Desempregados, é um importante instrumento do Ministério da Economia do Brasil. Ele é utilizado para monitorar as movimentações do emprego formal no país, fornecendo dados valiosos para análises e formulação de políticas.</a:t>
            </a:r>
          </a:p>
        </p:txBody>
      </p:sp>
      <p:sp>
        <p:nvSpPr>
          <p:cNvPr id="4" name="Espaço Reservado para Número de Slide 3"/>
          <p:cNvSpPr>
            <a:spLocks noGrp="1"/>
          </p:cNvSpPr>
          <p:nvPr>
            <p:ph type="sldNum" sz="quarter" idx="5"/>
          </p:nvPr>
        </p:nvSpPr>
        <p:spPr/>
        <p:txBody>
          <a:bodyPr/>
          <a:lstStyle/>
          <a:p>
            <a:fld id="{28100FC9-DA92-4EC1-9A62-637B05F1F42C}" type="slidenum">
              <a:rPr lang="pt-BR" smtClean="0"/>
              <a:t>2</a:t>
            </a:fld>
            <a:endParaRPr lang="pt-BR"/>
          </a:p>
        </p:txBody>
      </p:sp>
    </p:spTree>
    <p:extLst>
      <p:ext uri="{BB962C8B-B14F-4D97-AF65-F5344CB8AC3E}">
        <p14:creationId xmlns:p14="http://schemas.microsoft.com/office/powerpoint/2010/main" val="970100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O CAGED é um registro administrativo que reúne informações sobre contratações e demissões no mercado de trabalho formal. Ele é uma fonte primária para compreender a dinâmica do emprego no Brasil e é essencial para a formulação de políticas laborais.</a:t>
            </a:r>
          </a:p>
        </p:txBody>
      </p:sp>
      <p:sp>
        <p:nvSpPr>
          <p:cNvPr id="4" name="Espaço Reservado para Número de Slide 3"/>
          <p:cNvSpPr>
            <a:spLocks noGrp="1"/>
          </p:cNvSpPr>
          <p:nvPr>
            <p:ph type="sldNum" sz="quarter" idx="5"/>
          </p:nvPr>
        </p:nvSpPr>
        <p:spPr/>
        <p:txBody>
          <a:bodyPr/>
          <a:lstStyle/>
          <a:p>
            <a:fld id="{28100FC9-DA92-4EC1-9A62-637B05F1F42C}" type="slidenum">
              <a:rPr lang="pt-BR" smtClean="0"/>
              <a:t>3</a:t>
            </a:fld>
            <a:endParaRPr lang="pt-BR"/>
          </a:p>
        </p:txBody>
      </p:sp>
    </p:spTree>
    <p:extLst>
      <p:ext uri="{BB962C8B-B14F-4D97-AF65-F5344CB8AC3E}">
        <p14:creationId xmlns:p14="http://schemas.microsoft.com/office/powerpoint/2010/main" val="295539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O CAGED é alimentado por dados fornecidos pelas empresas ao Ministério da Economia. As informações são atualizadas mensalmente, garantindo que os dados reflitam as movimentações mais recentes do mercado de trabalho.</a:t>
            </a:r>
          </a:p>
        </p:txBody>
      </p:sp>
      <p:sp>
        <p:nvSpPr>
          <p:cNvPr id="4" name="Espaço Reservado para Número de Slide 3"/>
          <p:cNvSpPr>
            <a:spLocks noGrp="1"/>
          </p:cNvSpPr>
          <p:nvPr>
            <p:ph type="sldNum" sz="quarter" idx="5"/>
          </p:nvPr>
        </p:nvSpPr>
        <p:spPr/>
        <p:txBody>
          <a:bodyPr/>
          <a:lstStyle/>
          <a:p>
            <a:fld id="{28100FC9-DA92-4EC1-9A62-637B05F1F42C}" type="slidenum">
              <a:rPr lang="pt-BR" smtClean="0"/>
              <a:t>4</a:t>
            </a:fld>
            <a:endParaRPr lang="pt-BR"/>
          </a:p>
        </p:txBody>
      </p:sp>
    </p:spTree>
    <p:extLst>
      <p:ext uri="{BB962C8B-B14F-4D97-AF65-F5344CB8AC3E}">
        <p14:creationId xmlns:p14="http://schemas.microsoft.com/office/powerpoint/2010/main" val="862125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Para uma análise eficaz do CAGED, é fundamental entender sua estrutura de dados e as variáveis que compõem o dataset. Vamos explorar a configuração do dataset, as principais informações contidas e como os dados são atualizados.</a:t>
            </a:r>
          </a:p>
        </p:txBody>
      </p:sp>
      <p:sp>
        <p:nvSpPr>
          <p:cNvPr id="4" name="Espaço Reservado para Número de Slide 3"/>
          <p:cNvSpPr>
            <a:spLocks noGrp="1"/>
          </p:cNvSpPr>
          <p:nvPr>
            <p:ph type="sldNum" sz="quarter" idx="5"/>
          </p:nvPr>
        </p:nvSpPr>
        <p:spPr/>
        <p:txBody>
          <a:bodyPr/>
          <a:lstStyle/>
          <a:p>
            <a:fld id="{28100FC9-DA92-4EC1-9A62-637B05F1F42C}" type="slidenum">
              <a:rPr lang="pt-BR" smtClean="0"/>
              <a:t>5</a:t>
            </a:fld>
            <a:endParaRPr lang="pt-BR"/>
          </a:p>
        </p:txBody>
      </p:sp>
    </p:spTree>
    <p:extLst>
      <p:ext uri="{BB962C8B-B14F-4D97-AF65-F5344CB8AC3E}">
        <p14:creationId xmlns:p14="http://schemas.microsoft.com/office/powerpoint/2010/main" val="2734477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O dataset CAGED é estruturado em tabelas que contêm entradas sobre cada movimentação de emprego. Essa estrutura permite fácil acesso e análise das informações, facilitando a identificação de padrões e insights.</a:t>
            </a:r>
          </a:p>
        </p:txBody>
      </p:sp>
      <p:sp>
        <p:nvSpPr>
          <p:cNvPr id="4" name="Espaço Reservado para Número de Slide 3"/>
          <p:cNvSpPr>
            <a:spLocks noGrp="1"/>
          </p:cNvSpPr>
          <p:nvPr>
            <p:ph type="sldNum" sz="quarter" idx="5"/>
          </p:nvPr>
        </p:nvSpPr>
        <p:spPr/>
        <p:txBody>
          <a:bodyPr/>
          <a:lstStyle/>
          <a:p>
            <a:fld id="{28100FC9-DA92-4EC1-9A62-637B05F1F42C}" type="slidenum">
              <a:rPr lang="pt-BR" smtClean="0"/>
              <a:t>6</a:t>
            </a:fld>
            <a:endParaRPr lang="pt-BR"/>
          </a:p>
        </p:txBody>
      </p:sp>
    </p:spTree>
    <p:extLst>
      <p:ext uri="{BB962C8B-B14F-4D97-AF65-F5344CB8AC3E}">
        <p14:creationId xmlns:p14="http://schemas.microsoft.com/office/powerpoint/2010/main" val="1738862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t>A coleta e o processamento de dados do CAGED envolvem uma metodologia rigorosa para garantir a qualidade e a confiabilidade das informações. Vamos discutir as técnicas utilizadas e os desafios enfrentados nesse processo.</a:t>
            </a:r>
          </a:p>
        </p:txBody>
      </p:sp>
      <p:sp>
        <p:nvSpPr>
          <p:cNvPr id="4" name="Espaço Reservado para Número de Slide 3"/>
          <p:cNvSpPr>
            <a:spLocks noGrp="1"/>
          </p:cNvSpPr>
          <p:nvPr>
            <p:ph type="sldNum" sz="quarter" idx="5"/>
          </p:nvPr>
        </p:nvSpPr>
        <p:spPr/>
        <p:txBody>
          <a:bodyPr/>
          <a:lstStyle/>
          <a:p>
            <a:fld id="{28100FC9-DA92-4EC1-9A62-637B05F1F42C}" type="slidenum">
              <a:rPr lang="pt-BR" smtClean="0"/>
              <a:t>7</a:t>
            </a:fld>
            <a:endParaRPr lang="pt-BR"/>
          </a:p>
        </p:txBody>
      </p:sp>
    </p:spTree>
    <p:extLst>
      <p:ext uri="{BB962C8B-B14F-4D97-AF65-F5344CB8AC3E}">
        <p14:creationId xmlns:p14="http://schemas.microsoft.com/office/powerpoint/2010/main" val="2257596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B4659-59AF-BE50-53D9-47B3653C277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74C1C7B-6629-20DE-775A-4769DAB38A2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55BE3EA-9B0E-0F3B-8853-75D9991F3F03}"/>
              </a:ext>
            </a:extLst>
          </p:cNvPr>
          <p:cNvSpPr>
            <a:spLocks noGrp="1"/>
          </p:cNvSpPr>
          <p:nvPr>
            <p:ph type="body" idx="1"/>
          </p:nvPr>
        </p:nvSpPr>
        <p:spPr/>
        <p:txBody>
          <a:bodyPr/>
          <a:lstStyle/>
          <a:p>
            <a:r>
              <a:rPr lang="pt-BR"/>
              <a:t>O dataset CAGED é estruturado em tabelas que contêm entradas sobre cada movimentação de emprego. Essa estrutura permite fácil acesso e análise das informações, facilitando a identificação de padrões e insights.</a:t>
            </a:r>
          </a:p>
        </p:txBody>
      </p:sp>
      <p:sp>
        <p:nvSpPr>
          <p:cNvPr id="4" name="Espaço Reservado para Número de Slide 3">
            <a:extLst>
              <a:ext uri="{FF2B5EF4-FFF2-40B4-BE49-F238E27FC236}">
                <a16:creationId xmlns:a16="http://schemas.microsoft.com/office/drawing/2014/main" id="{BB301EDB-7671-854D-A8FC-B15350CCD751}"/>
              </a:ext>
            </a:extLst>
          </p:cNvPr>
          <p:cNvSpPr>
            <a:spLocks noGrp="1"/>
          </p:cNvSpPr>
          <p:nvPr>
            <p:ph type="sldNum" sz="quarter" idx="5"/>
          </p:nvPr>
        </p:nvSpPr>
        <p:spPr/>
        <p:txBody>
          <a:bodyPr/>
          <a:lstStyle/>
          <a:p>
            <a:fld id="{28100FC9-DA92-4EC1-9A62-637B05F1F42C}" type="slidenum">
              <a:rPr lang="pt-BR" smtClean="0"/>
              <a:t>8</a:t>
            </a:fld>
            <a:endParaRPr lang="pt-BR"/>
          </a:p>
        </p:txBody>
      </p:sp>
    </p:spTree>
    <p:extLst>
      <p:ext uri="{BB962C8B-B14F-4D97-AF65-F5344CB8AC3E}">
        <p14:creationId xmlns:p14="http://schemas.microsoft.com/office/powerpoint/2010/main" val="2292229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D88D7-CF26-9745-D461-B7A88ED2C65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B419C8C-E4D5-93A4-18B7-3098AE7BECF7}"/>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A583C66C-87CE-3957-A479-30530BE3BCBB}"/>
              </a:ext>
            </a:extLst>
          </p:cNvPr>
          <p:cNvSpPr>
            <a:spLocks noGrp="1"/>
          </p:cNvSpPr>
          <p:nvPr>
            <p:ph type="body" idx="1"/>
          </p:nvPr>
        </p:nvSpPr>
        <p:spPr/>
        <p:txBody>
          <a:bodyPr/>
          <a:lstStyle/>
          <a:p>
            <a:r>
              <a:rPr lang="pt-BR"/>
              <a:t>O dataset CAGED é estruturado em tabelas que contêm entradas sobre cada movimentação de emprego. Essa estrutura permite fácil acesso e análise das informações, facilitando a identificação de padrões e insights.</a:t>
            </a:r>
          </a:p>
        </p:txBody>
      </p:sp>
      <p:sp>
        <p:nvSpPr>
          <p:cNvPr id="4" name="Espaço Reservado para Número de Slide 3">
            <a:extLst>
              <a:ext uri="{FF2B5EF4-FFF2-40B4-BE49-F238E27FC236}">
                <a16:creationId xmlns:a16="http://schemas.microsoft.com/office/drawing/2014/main" id="{7A0F06E7-81D8-5311-631A-606F90E273BE}"/>
              </a:ext>
            </a:extLst>
          </p:cNvPr>
          <p:cNvSpPr>
            <a:spLocks noGrp="1"/>
          </p:cNvSpPr>
          <p:nvPr>
            <p:ph type="sldNum" sz="quarter" idx="5"/>
          </p:nvPr>
        </p:nvSpPr>
        <p:spPr/>
        <p:txBody>
          <a:bodyPr/>
          <a:lstStyle/>
          <a:p>
            <a:fld id="{28100FC9-DA92-4EC1-9A62-637B05F1F42C}" type="slidenum">
              <a:rPr lang="pt-BR" smtClean="0"/>
              <a:t>9</a:t>
            </a:fld>
            <a:endParaRPr lang="pt-BR"/>
          </a:p>
        </p:txBody>
      </p:sp>
    </p:spTree>
    <p:extLst>
      <p:ext uri="{BB962C8B-B14F-4D97-AF65-F5344CB8AC3E}">
        <p14:creationId xmlns:p14="http://schemas.microsoft.com/office/powerpoint/2010/main" val="305247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6/1/2025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6070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6/1/2025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71749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6/1/2025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81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6/1/2025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14261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6/1/2025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16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6/1/2025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68715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6/1/2025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73285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6/1/2025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00834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6/1/2025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61590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6/1/2025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81683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6/1/2025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74852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6/1/2025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‹nº›</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39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s://learn.microsoft.com/pt-br/power-bi/fundamentals/power-bi-overview" TargetMode="External"/><Relationship Id="rId5" Type="http://schemas.openxmlformats.org/officeDocument/2006/relationships/hyperlink" Target="https://www.sei.ba.gov.br/images/releases_mensais/pdf/caged/manual/manual_treinamento_caged_rais.pdf" TargetMode="External"/><Relationship Id="rId4" Type="http://schemas.openxmlformats.org/officeDocument/2006/relationships/hyperlink" Target="https://pdet.mte.gov.br/novo-cag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Imagem 3" descr="Gráfico financeiro digital">
            <a:extLst>
              <a:ext uri="{FF2B5EF4-FFF2-40B4-BE49-F238E27FC236}">
                <a16:creationId xmlns:a16="http://schemas.microsoft.com/office/drawing/2014/main" id="{1D08E4AF-2A5B-4D53-A63A-55DF5410D458}"/>
              </a:ext>
            </a:extLst>
          </p:cNvPr>
          <p:cNvPicPr>
            <a:picLocks noChangeAspect="1"/>
          </p:cNvPicPr>
          <p:nvPr/>
        </p:nvPicPr>
        <p:blipFill>
          <a:blip r:embed="rId3"/>
          <a:srcRect/>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444" y="1066800"/>
            <a:ext cx="4682990"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ítulo 1">
            <a:extLst>
              <a:ext uri="{FF2B5EF4-FFF2-40B4-BE49-F238E27FC236}">
                <a16:creationId xmlns:a16="http://schemas.microsoft.com/office/drawing/2014/main" id="{81D95FA8-2252-44BC-7D82-5FACC71E7204}"/>
              </a:ext>
            </a:extLst>
          </p:cNvPr>
          <p:cNvSpPr>
            <a:spLocks noGrp="1"/>
          </p:cNvSpPr>
          <p:nvPr>
            <p:ph type="ctrTitle"/>
          </p:nvPr>
        </p:nvSpPr>
        <p:spPr>
          <a:xfrm>
            <a:off x="804818" y="1562101"/>
            <a:ext cx="3905203" cy="2738530"/>
          </a:xfrm>
        </p:spPr>
        <p:txBody>
          <a:bodyPr anchor="t">
            <a:normAutofit/>
          </a:bodyPr>
          <a:lstStyle/>
          <a:p>
            <a:pPr>
              <a:lnSpc>
                <a:spcPct val="90000"/>
              </a:lnSpc>
            </a:pPr>
            <a:r>
              <a:rPr lang="pt-BR" sz="3000"/>
              <a:t>Explorando o Dataset CAGED: Estrutura, Conteúdo e Informações Principais</a:t>
            </a:r>
          </a:p>
        </p:txBody>
      </p:sp>
      <p:sp>
        <p:nvSpPr>
          <p:cNvPr id="3" name="Subtítulo 2">
            <a:extLst>
              <a:ext uri="{FF2B5EF4-FFF2-40B4-BE49-F238E27FC236}">
                <a16:creationId xmlns:a16="http://schemas.microsoft.com/office/drawing/2014/main" id="{55D27404-FF7C-C682-2810-AD54AD3A6867}"/>
              </a:ext>
            </a:extLst>
          </p:cNvPr>
          <p:cNvSpPr>
            <a:spLocks noGrp="1"/>
          </p:cNvSpPr>
          <p:nvPr>
            <p:ph type="subTitle" idx="1"/>
          </p:nvPr>
        </p:nvSpPr>
        <p:spPr>
          <a:xfrm>
            <a:off x="804818" y="4321622"/>
            <a:ext cx="3816351" cy="941832"/>
          </a:xfrm>
        </p:spPr>
        <p:txBody>
          <a:bodyPr>
            <a:normAutofit/>
          </a:bodyPr>
          <a:lstStyle/>
          <a:p>
            <a:pPr algn="just">
              <a:lnSpc>
                <a:spcPct val="120000"/>
              </a:lnSpc>
            </a:pPr>
            <a:r>
              <a:rPr lang="pt-BR" sz="1500" dirty="0"/>
              <a:t>Análise do dataset sobre o mercado de trabalho brasileiro</a:t>
            </a:r>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V="1">
            <a:off x="305077" y="1063752"/>
            <a:ext cx="0" cy="47274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24491BD1-210F-B479-240B-044490EE0AB0}"/>
              </a:ext>
            </a:extLst>
          </p:cNvPr>
          <p:cNvSpPr txBox="1"/>
          <p:nvPr/>
        </p:nvSpPr>
        <p:spPr>
          <a:xfrm>
            <a:off x="6765135" y="5361514"/>
            <a:ext cx="5426864" cy="1410762"/>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pt-BR" sz="2000" b="1" noProof="0" dirty="0">
                <a:effectLst/>
              </a:rPr>
              <a:t>Grupo 01: </a:t>
            </a:r>
          </a:p>
          <a:p>
            <a:pPr indent="-228600" algn="r">
              <a:lnSpc>
                <a:spcPct val="90000"/>
              </a:lnSpc>
              <a:spcAft>
                <a:spcPts val="600"/>
              </a:spcAft>
              <a:buFont typeface="Arial" panose="020B0604020202020204" pitchFamily="34" charset="0"/>
              <a:buChar char="•"/>
            </a:pPr>
            <a:r>
              <a:rPr lang="pt-BR" sz="2000" b="1" noProof="0" dirty="0">
                <a:effectLst/>
              </a:rPr>
              <a:t>Nataniel Geraldo Mendes Peixoto </a:t>
            </a:r>
          </a:p>
          <a:p>
            <a:pPr indent="-228600" algn="r">
              <a:lnSpc>
                <a:spcPct val="90000"/>
              </a:lnSpc>
              <a:spcAft>
                <a:spcPts val="600"/>
              </a:spcAft>
              <a:buFont typeface="Arial" panose="020B0604020202020204" pitchFamily="34" charset="0"/>
              <a:buChar char="•"/>
            </a:pPr>
            <a:r>
              <a:rPr lang="pt-BR" sz="2000" b="1" noProof="0" dirty="0">
                <a:effectLst/>
              </a:rPr>
              <a:t>Nelson de Campos Nolasco </a:t>
            </a:r>
          </a:p>
          <a:p>
            <a:pPr indent="-228600" algn="r">
              <a:lnSpc>
                <a:spcPct val="90000"/>
              </a:lnSpc>
              <a:spcAft>
                <a:spcPts val="600"/>
              </a:spcAft>
              <a:buFont typeface="Arial" panose="020B0604020202020204" pitchFamily="34" charset="0"/>
              <a:buChar char="•"/>
            </a:pPr>
            <a:r>
              <a:rPr lang="pt-BR" sz="2000" b="1" noProof="0" dirty="0">
                <a:effectLst/>
              </a:rPr>
              <a:t>Rubia Coelho de Matos </a:t>
            </a:r>
            <a:endParaRPr lang="pt-BR" sz="2000" b="1" noProof="0" dirty="0"/>
          </a:p>
        </p:txBody>
      </p:sp>
    </p:spTree>
    <p:extLst>
      <p:ext uri="{BB962C8B-B14F-4D97-AF65-F5344CB8AC3E}">
        <p14:creationId xmlns:p14="http://schemas.microsoft.com/office/powerpoint/2010/main" val="40159830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94CA6-8923-1100-E901-B666ADC27E4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EA6E64-9A4D-F0BC-3BBD-3705EB065247}"/>
              </a:ext>
            </a:extLst>
          </p:cNvPr>
          <p:cNvSpPr>
            <a:spLocks noGrp="1"/>
          </p:cNvSpPr>
          <p:nvPr>
            <p:ph type="title"/>
          </p:nvPr>
        </p:nvSpPr>
        <p:spPr>
          <a:xfrm>
            <a:off x="640080" y="972456"/>
            <a:ext cx="6291472" cy="1097280"/>
          </a:xfrm>
        </p:spPr>
        <p:txBody>
          <a:bodyPr vert="horz" lIns="91440" tIns="45720" rIns="91440" bIns="45720" rtlCol="0" anchor="t">
            <a:normAutofit/>
          </a:bodyPr>
          <a:lstStyle/>
          <a:p>
            <a:r>
              <a:rPr lang="en-US" dirty="0"/>
              <a:t>Tratamento dos dados</a:t>
            </a:r>
          </a:p>
        </p:txBody>
      </p:sp>
      <p:sp>
        <p:nvSpPr>
          <p:cNvPr id="4" name="Espaço Reservado para Conteúdo 3">
            <a:extLst>
              <a:ext uri="{FF2B5EF4-FFF2-40B4-BE49-F238E27FC236}">
                <a16:creationId xmlns:a16="http://schemas.microsoft.com/office/drawing/2014/main" id="{D7973E66-3AE9-DE8C-C86B-AB244511E70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3232" y="2176036"/>
            <a:ext cx="10678668" cy="4123944"/>
          </a:xfrm>
        </p:spPr>
        <p:txBody>
          <a:bodyPr>
            <a:normAutofit/>
          </a:bodyPr>
          <a:lstStyle/>
          <a:p>
            <a:pPr algn="just">
              <a:spcBef>
                <a:spcPts val="2500"/>
              </a:spcBef>
            </a:pPr>
            <a:r>
              <a:rPr lang="pt-BR" sz="1800" b="1" dirty="0"/>
              <a:t>Junção de tabelas pelo Merge. O Power BI cria uma relação de dependência entre as tabelas auxiliares:</a:t>
            </a:r>
          </a:p>
          <a:p>
            <a:pPr marL="285750" lvl="1" indent="-285750" algn="just"/>
            <a:endParaRPr lang="pt-BR" sz="1600" dirty="0"/>
          </a:p>
          <a:p>
            <a:pPr marL="0" lvl="1" indent="0" algn="just">
              <a:buNone/>
            </a:pPr>
            <a:endParaRPr lang="pt-BR" sz="1600" dirty="0"/>
          </a:p>
          <a:p>
            <a:pPr marL="0" lvl="1" indent="0" algn="just">
              <a:buNone/>
            </a:pPr>
            <a:endParaRPr lang="pt-BR" sz="1600" dirty="0"/>
          </a:p>
        </p:txBody>
      </p:sp>
      <p:pic>
        <p:nvPicPr>
          <p:cNvPr id="6" name="Picture 2" descr="Relacionamento em um Modelo Relacional – Parte 2 | Leonardo Fonseca">
            <a:extLst>
              <a:ext uri="{FF2B5EF4-FFF2-40B4-BE49-F238E27FC236}">
                <a16:creationId xmlns:a16="http://schemas.microsoft.com/office/drawing/2014/main" id="{56582672-8A23-C0CA-166B-183205EEA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141" y="2808448"/>
            <a:ext cx="3138088" cy="110963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77A14D93-975A-521D-49A2-F5FB048E1DD9}"/>
              </a:ext>
            </a:extLst>
          </p:cNvPr>
          <p:cNvPicPr>
            <a:picLocks noChangeAspect="1"/>
          </p:cNvPicPr>
          <p:nvPr/>
        </p:nvPicPr>
        <p:blipFill>
          <a:blip r:embed="rId4"/>
          <a:stretch>
            <a:fillRect/>
          </a:stretch>
        </p:blipFill>
        <p:spPr>
          <a:xfrm>
            <a:off x="1027469" y="4049552"/>
            <a:ext cx="10137062" cy="2673857"/>
          </a:xfrm>
          <a:prstGeom prst="rect">
            <a:avLst/>
          </a:prstGeom>
        </p:spPr>
      </p:pic>
    </p:spTree>
    <p:extLst>
      <p:ext uri="{BB962C8B-B14F-4D97-AF65-F5344CB8AC3E}">
        <p14:creationId xmlns:p14="http://schemas.microsoft.com/office/powerpoint/2010/main" val="3138924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47872-5E52-8A26-227C-4F618887F8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02777EC-1F93-E2BB-F725-3151F2962762}"/>
              </a:ext>
            </a:extLst>
          </p:cNvPr>
          <p:cNvSpPr>
            <a:spLocks noGrp="1"/>
          </p:cNvSpPr>
          <p:nvPr>
            <p:ph type="ctrTitle"/>
          </p:nvPr>
        </p:nvSpPr>
        <p:spPr>
          <a:xfrm>
            <a:off x="559219" y="1115844"/>
            <a:ext cx="7680960" cy="4631911"/>
          </a:xfrm>
        </p:spPr>
        <p:txBody>
          <a:bodyPr anchor="b">
            <a:normAutofit/>
          </a:bodyPr>
          <a:lstStyle/>
          <a:p>
            <a:r>
              <a:rPr lang="pt-BR" sz="6500" dirty="0"/>
              <a:t>Questões de pesquisa</a:t>
            </a:r>
          </a:p>
        </p:txBody>
      </p:sp>
    </p:spTree>
    <p:extLst>
      <p:ext uri="{BB962C8B-B14F-4D97-AF65-F5344CB8AC3E}">
        <p14:creationId xmlns:p14="http://schemas.microsoft.com/office/powerpoint/2010/main" val="1464477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55D58-5C56-15F3-952C-283D8E47B0B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4D32D5E-9BB9-3501-5EE5-7BE35FFCBBFF}"/>
              </a:ext>
            </a:extLst>
          </p:cNvPr>
          <p:cNvSpPr>
            <a:spLocks noGrp="1"/>
          </p:cNvSpPr>
          <p:nvPr>
            <p:ph type="title"/>
          </p:nvPr>
        </p:nvSpPr>
        <p:spPr>
          <a:xfrm>
            <a:off x="640079" y="1059542"/>
            <a:ext cx="11276149" cy="1097280"/>
          </a:xfrm>
        </p:spPr>
        <p:txBody>
          <a:bodyPr vert="horz" lIns="91440" tIns="45720" rIns="91440" bIns="45720" rtlCol="0" anchor="t">
            <a:normAutofit fontScale="90000"/>
          </a:bodyPr>
          <a:lstStyle/>
          <a:p>
            <a:pPr algn="ctr"/>
            <a:r>
              <a:rPr lang="en-US" dirty="0"/>
              <a:t>RQ01 - </a:t>
            </a:r>
            <a:r>
              <a:rPr lang="pt-BR" sz="4000" b="1" dirty="0"/>
              <a:t>Qual é a média salarial dos profissionais da área de tecnologia nos diversos estados brasileiros? </a:t>
            </a:r>
            <a:endParaRPr lang="en-US" dirty="0"/>
          </a:p>
        </p:txBody>
      </p:sp>
      <p:pic>
        <p:nvPicPr>
          <p:cNvPr id="7" name="Espaço Reservado para Conteúdo 6">
            <a:extLst>
              <a:ext uri="{FF2B5EF4-FFF2-40B4-BE49-F238E27FC236}">
                <a16:creationId xmlns:a16="http://schemas.microsoft.com/office/drawing/2014/main" id="{A83AD718-2C1E-F156-643C-EC59A277AFBD}"/>
              </a:ext>
            </a:extLst>
          </p:cNvPr>
          <p:cNvPicPr>
            <a:picLocks noGrp="1" noChangeAspect="1"/>
          </p:cNvPicPr>
          <p:nvPr>
            <p:ph sz="half" idx="2"/>
          </p:nvPr>
        </p:nvPicPr>
        <p:blipFill>
          <a:blip r:embed="rId3"/>
          <a:stretch>
            <a:fillRect/>
          </a:stretch>
        </p:blipFill>
        <p:spPr>
          <a:xfrm>
            <a:off x="306390" y="3476928"/>
            <a:ext cx="11515804" cy="2111072"/>
          </a:xfrm>
        </p:spPr>
      </p:pic>
      <p:sp>
        <p:nvSpPr>
          <p:cNvPr id="3" name="Espaço Reservado para Conteúdo 3">
            <a:extLst>
              <a:ext uri="{FF2B5EF4-FFF2-40B4-BE49-F238E27FC236}">
                <a16:creationId xmlns:a16="http://schemas.microsoft.com/office/drawing/2014/main" id="{6886F8E1-DC40-A54D-253F-809942E514EA}"/>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3232" y="2176036"/>
            <a:ext cx="10678668" cy="41239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lgn="just"/>
            <a:endParaRPr lang="pt-BR" sz="1600" dirty="0"/>
          </a:p>
          <a:p>
            <a:pPr marL="0" lvl="1" indent="0" algn="just">
              <a:buFont typeface="Arial" panose="020B0604020202020204" pitchFamily="34" charset="0"/>
              <a:buNone/>
            </a:pPr>
            <a:endParaRPr lang="pt-BR" sz="1600" dirty="0"/>
          </a:p>
          <a:p>
            <a:pPr marL="0" lvl="1" indent="0" algn="just">
              <a:buFont typeface="Arial" panose="020B0604020202020204" pitchFamily="34" charset="0"/>
              <a:buNone/>
            </a:pPr>
            <a:endParaRPr lang="pt-BR" sz="1600" dirty="0"/>
          </a:p>
          <a:p>
            <a:pPr marL="0" lvl="1" indent="0" algn="just">
              <a:buFont typeface="Arial" panose="020B0604020202020204" pitchFamily="34" charset="0"/>
              <a:buNone/>
            </a:pPr>
            <a:endParaRPr lang="pt-BR" sz="1600" dirty="0"/>
          </a:p>
        </p:txBody>
      </p:sp>
    </p:spTree>
    <p:extLst>
      <p:ext uri="{BB962C8B-B14F-4D97-AF65-F5344CB8AC3E}">
        <p14:creationId xmlns:p14="http://schemas.microsoft.com/office/powerpoint/2010/main" val="928419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250"/>
                                  </p:stCondLst>
                                  <p:endCondLst>
                                    <p:cond evt="begin" delay="0">
                                      <p:tn val="5"/>
                                    </p:cond>
                                  </p:end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A2B0C-ABB4-BB23-A4F0-59A1435A80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8D05DB1-8A2C-C23E-26FD-A5F3D88EB9F4}"/>
              </a:ext>
            </a:extLst>
          </p:cNvPr>
          <p:cNvSpPr>
            <a:spLocks noGrp="1"/>
          </p:cNvSpPr>
          <p:nvPr>
            <p:ph type="title"/>
          </p:nvPr>
        </p:nvSpPr>
        <p:spPr>
          <a:xfrm>
            <a:off x="1" y="1059542"/>
            <a:ext cx="11916228" cy="2417386"/>
          </a:xfrm>
        </p:spPr>
        <p:txBody>
          <a:bodyPr vert="horz" lIns="91440" tIns="45720" rIns="91440" bIns="45720" rtlCol="0" anchor="t">
            <a:normAutofit/>
          </a:bodyPr>
          <a:lstStyle/>
          <a:p>
            <a:pPr algn="ctr"/>
            <a:r>
              <a:rPr lang="pt-BR" dirty="0"/>
              <a:t>RQ 02: Qual é a correlação entre a idade e a média salarial no setor de tecnologia? Indivíduos mais velhos possuem, em média, remuneração superior? </a:t>
            </a:r>
            <a:endParaRPr lang="en-US" dirty="0"/>
          </a:p>
        </p:txBody>
      </p:sp>
      <p:sp>
        <p:nvSpPr>
          <p:cNvPr id="3" name="Espaço Reservado para Conteúdo 3">
            <a:extLst>
              <a:ext uri="{FF2B5EF4-FFF2-40B4-BE49-F238E27FC236}">
                <a16:creationId xmlns:a16="http://schemas.microsoft.com/office/drawing/2014/main" id="{C82775A7-6C75-132D-4469-84BD19BB3CA5}"/>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3232" y="2176036"/>
            <a:ext cx="10678668" cy="41239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lgn="just"/>
            <a:endParaRPr lang="pt-BR" sz="1600" dirty="0"/>
          </a:p>
          <a:p>
            <a:pPr marL="0" lvl="1" indent="0" algn="just">
              <a:buFont typeface="Arial" panose="020B0604020202020204" pitchFamily="34" charset="0"/>
              <a:buNone/>
            </a:pPr>
            <a:endParaRPr lang="pt-BR" sz="1600" dirty="0"/>
          </a:p>
          <a:p>
            <a:pPr marL="0" lvl="1" indent="0" algn="just">
              <a:buFont typeface="Arial" panose="020B0604020202020204" pitchFamily="34" charset="0"/>
              <a:buNone/>
            </a:pPr>
            <a:endParaRPr lang="pt-BR" sz="1600" dirty="0"/>
          </a:p>
          <a:p>
            <a:pPr marL="0" lvl="1" indent="0" algn="just">
              <a:buFont typeface="Arial" panose="020B0604020202020204" pitchFamily="34" charset="0"/>
              <a:buNone/>
            </a:pPr>
            <a:endParaRPr lang="pt-BR" sz="1600" dirty="0"/>
          </a:p>
        </p:txBody>
      </p:sp>
      <p:pic>
        <p:nvPicPr>
          <p:cNvPr id="9" name="Imagem 8">
            <a:extLst>
              <a:ext uri="{FF2B5EF4-FFF2-40B4-BE49-F238E27FC236}">
                <a16:creationId xmlns:a16="http://schemas.microsoft.com/office/drawing/2014/main" id="{641EE4EB-388E-3D2F-DC6B-1F2AE87160CD}"/>
              </a:ext>
            </a:extLst>
          </p:cNvPr>
          <p:cNvPicPr>
            <a:picLocks noChangeAspect="1"/>
          </p:cNvPicPr>
          <p:nvPr/>
        </p:nvPicPr>
        <p:blipFill>
          <a:blip r:embed="rId3"/>
          <a:stretch>
            <a:fillRect/>
          </a:stretch>
        </p:blipFill>
        <p:spPr>
          <a:xfrm>
            <a:off x="3365695" y="3007453"/>
            <a:ext cx="5460610" cy="3643435"/>
          </a:xfrm>
          <a:prstGeom prst="rect">
            <a:avLst/>
          </a:prstGeom>
        </p:spPr>
      </p:pic>
    </p:spTree>
    <p:extLst>
      <p:ext uri="{BB962C8B-B14F-4D97-AF65-F5344CB8AC3E}">
        <p14:creationId xmlns:p14="http://schemas.microsoft.com/office/powerpoint/2010/main" val="2257199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250"/>
                                  </p:stCondLst>
                                  <p:endCondLst>
                                    <p:cond evt="begin" delay="0">
                                      <p:tn val="5"/>
                                    </p:cond>
                                  </p:end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A92FB-67CF-A9A9-77F9-773937181BB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2267052-470D-4C7C-CE72-460083104A9B}"/>
              </a:ext>
            </a:extLst>
          </p:cNvPr>
          <p:cNvSpPr>
            <a:spLocks noGrp="1"/>
          </p:cNvSpPr>
          <p:nvPr>
            <p:ph type="title"/>
          </p:nvPr>
        </p:nvSpPr>
        <p:spPr>
          <a:xfrm>
            <a:off x="1" y="1059542"/>
            <a:ext cx="11916228" cy="2417386"/>
          </a:xfrm>
        </p:spPr>
        <p:txBody>
          <a:bodyPr vert="horz" lIns="91440" tIns="45720" rIns="91440" bIns="45720" rtlCol="0" anchor="t">
            <a:normAutofit/>
          </a:bodyPr>
          <a:lstStyle/>
          <a:p>
            <a:pPr algn="ctr"/>
            <a:r>
              <a:rPr lang="pt-BR" dirty="0"/>
              <a:t>RQ03 - Qual a diferença da média salarial entre homens e mulheres dentro das carreiras de tecnologia?</a:t>
            </a:r>
            <a:endParaRPr lang="en-US" dirty="0"/>
          </a:p>
        </p:txBody>
      </p:sp>
      <p:sp>
        <p:nvSpPr>
          <p:cNvPr id="3" name="Espaço Reservado para Conteúdo 3">
            <a:extLst>
              <a:ext uri="{FF2B5EF4-FFF2-40B4-BE49-F238E27FC236}">
                <a16:creationId xmlns:a16="http://schemas.microsoft.com/office/drawing/2014/main" id="{0B9D1E1C-8948-4D6B-2D0A-8EF32A8E845C}"/>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3232" y="2176036"/>
            <a:ext cx="10678668" cy="41239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lgn="just"/>
            <a:endParaRPr lang="pt-BR" sz="1600" dirty="0"/>
          </a:p>
          <a:p>
            <a:pPr marL="0" lvl="1" indent="0" algn="just">
              <a:buFont typeface="Arial" panose="020B0604020202020204" pitchFamily="34" charset="0"/>
              <a:buNone/>
            </a:pPr>
            <a:endParaRPr lang="pt-BR" sz="1600" dirty="0"/>
          </a:p>
          <a:p>
            <a:pPr marL="0" lvl="1" indent="0" algn="just">
              <a:buFont typeface="Arial" panose="020B0604020202020204" pitchFamily="34" charset="0"/>
              <a:buNone/>
            </a:pPr>
            <a:endParaRPr lang="pt-BR" sz="1600" dirty="0"/>
          </a:p>
          <a:p>
            <a:pPr marL="0" lvl="1" indent="0" algn="just">
              <a:buFont typeface="Arial" panose="020B0604020202020204" pitchFamily="34" charset="0"/>
              <a:buNone/>
            </a:pPr>
            <a:endParaRPr lang="pt-BR" sz="1600" dirty="0"/>
          </a:p>
        </p:txBody>
      </p:sp>
      <p:pic>
        <p:nvPicPr>
          <p:cNvPr id="7" name="Imagem 6">
            <a:extLst>
              <a:ext uri="{FF2B5EF4-FFF2-40B4-BE49-F238E27FC236}">
                <a16:creationId xmlns:a16="http://schemas.microsoft.com/office/drawing/2014/main" id="{EFD23414-B117-0DAC-531D-CC2E85692FCA}"/>
              </a:ext>
            </a:extLst>
          </p:cNvPr>
          <p:cNvPicPr>
            <a:picLocks noChangeAspect="1"/>
          </p:cNvPicPr>
          <p:nvPr/>
        </p:nvPicPr>
        <p:blipFill>
          <a:blip r:embed="rId3"/>
          <a:stretch>
            <a:fillRect/>
          </a:stretch>
        </p:blipFill>
        <p:spPr>
          <a:xfrm>
            <a:off x="3407712" y="2936231"/>
            <a:ext cx="5376576" cy="3792568"/>
          </a:xfrm>
          <a:prstGeom prst="rect">
            <a:avLst/>
          </a:prstGeom>
        </p:spPr>
      </p:pic>
    </p:spTree>
    <p:extLst>
      <p:ext uri="{BB962C8B-B14F-4D97-AF65-F5344CB8AC3E}">
        <p14:creationId xmlns:p14="http://schemas.microsoft.com/office/powerpoint/2010/main" val="2132714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250"/>
                                  </p:stCondLst>
                                  <p:endCondLst>
                                    <p:cond evt="begin" delay="0">
                                      <p:tn val="5"/>
                                    </p:cond>
                                  </p:end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9A48A-E5CF-BD4D-2E2E-E5E4D930BEC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5BB276D-5D73-1DF6-315B-364BF976213D}"/>
              </a:ext>
            </a:extLst>
          </p:cNvPr>
          <p:cNvSpPr>
            <a:spLocks noGrp="1"/>
          </p:cNvSpPr>
          <p:nvPr>
            <p:ph type="title"/>
          </p:nvPr>
        </p:nvSpPr>
        <p:spPr>
          <a:xfrm>
            <a:off x="640080" y="972456"/>
            <a:ext cx="6291472" cy="1097280"/>
          </a:xfrm>
        </p:spPr>
        <p:txBody>
          <a:bodyPr vert="horz" lIns="91440" tIns="45720" rIns="91440" bIns="45720" rtlCol="0" anchor="t">
            <a:normAutofit/>
          </a:bodyPr>
          <a:lstStyle/>
          <a:p>
            <a:r>
              <a:rPr lang="pt-BR" noProof="0" dirty="0"/>
              <a:t>Principais conclusões</a:t>
            </a:r>
          </a:p>
        </p:txBody>
      </p:sp>
      <p:sp>
        <p:nvSpPr>
          <p:cNvPr id="4" name="Espaço Reservado para Conteúdo 3">
            <a:extLst>
              <a:ext uri="{FF2B5EF4-FFF2-40B4-BE49-F238E27FC236}">
                <a16:creationId xmlns:a16="http://schemas.microsoft.com/office/drawing/2014/main" id="{619A4636-D1F3-E6C4-B093-E91573302AD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3232" y="2176036"/>
            <a:ext cx="10678668" cy="4123944"/>
          </a:xfrm>
        </p:spPr>
        <p:txBody>
          <a:bodyPr>
            <a:normAutofit/>
          </a:bodyPr>
          <a:lstStyle/>
          <a:p>
            <a:pPr algn="just">
              <a:spcBef>
                <a:spcPts val="2500"/>
              </a:spcBef>
            </a:pPr>
            <a:r>
              <a:rPr lang="pt-BR" b="1" dirty="0"/>
              <a:t>Existe desigualdade salarial entre estados, com São Paulo e Distrito Federal liderando;</a:t>
            </a:r>
          </a:p>
          <a:p>
            <a:pPr algn="just">
              <a:spcBef>
                <a:spcPts val="2500"/>
              </a:spcBef>
            </a:pPr>
            <a:r>
              <a:rPr lang="pt-BR" b="1" dirty="0"/>
              <a:t>A experiência (idade) tende a estar associada a salários mais altos;</a:t>
            </a:r>
          </a:p>
          <a:p>
            <a:pPr algn="just">
              <a:spcBef>
                <a:spcPts val="2500"/>
              </a:spcBef>
            </a:pPr>
            <a:r>
              <a:rPr lang="pt-BR" b="1" dirty="0"/>
              <a:t>Cargos de liderança em tecnologia têm os maiores salários;</a:t>
            </a:r>
          </a:p>
          <a:p>
            <a:pPr algn="just">
              <a:spcBef>
                <a:spcPts val="2500"/>
              </a:spcBef>
            </a:pPr>
            <a:r>
              <a:rPr lang="pt-BR" b="1" dirty="0"/>
              <a:t>Funções técnicas e operacionais recebem salários medianos mais baixos;</a:t>
            </a:r>
          </a:p>
          <a:p>
            <a:pPr algn="just">
              <a:spcBef>
                <a:spcPts val="2500"/>
              </a:spcBef>
            </a:pPr>
            <a:r>
              <a:rPr lang="pt-BR" b="1" dirty="0"/>
              <a:t>Persiste uma diferença salarial entre gêneros em diversas ocupações.</a:t>
            </a:r>
          </a:p>
          <a:p>
            <a:pPr marL="285750" lvl="1" indent="-285750" algn="just"/>
            <a:endParaRPr lang="pt-BR" sz="1600" dirty="0"/>
          </a:p>
          <a:p>
            <a:pPr marL="0" lvl="1" indent="0" algn="just">
              <a:buNone/>
            </a:pPr>
            <a:endParaRPr lang="pt-BR" sz="1600" dirty="0"/>
          </a:p>
          <a:p>
            <a:pPr marL="0" lvl="1" indent="0" algn="just">
              <a:buNone/>
            </a:pPr>
            <a:endParaRPr lang="pt-BR" sz="1600" dirty="0"/>
          </a:p>
        </p:txBody>
      </p:sp>
    </p:spTree>
    <p:extLst>
      <p:ext uri="{BB962C8B-B14F-4D97-AF65-F5344CB8AC3E}">
        <p14:creationId xmlns:p14="http://schemas.microsoft.com/office/powerpoint/2010/main" val="3060505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458D335-18D6-1505-4D67-98EECC81ECDA}"/>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Desafios e limitações na coleta de dados</a:t>
            </a:r>
          </a:p>
        </p:txBody>
      </p:sp>
      <p:pic>
        <p:nvPicPr>
          <p:cNvPr id="5" name="Espaço Reservado para Conteúdo 4" descr="&quot;Conjunto de ícones para organização.  Inclui documentos, ícones de pesquisa, pastas, etc. Arquivo raster de alta resolução. Observe que todas as imagens são de meu próprio design.&quot;">
            <a:extLst>
              <a:ext uri="{FF2B5EF4-FFF2-40B4-BE49-F238E27FC236}">
                <a16:creationId xmlns:a16="http://schemas.microsoft.com/office/drawing/2014/main" id="{5B8FFBF9-8D41-4995-AF9D-285C96BA8E5B}"/>
              </a:ext>
            </a:extLst>
          </p:cNvPr>
          <p:cNvPicPr>
            <a:picLocks noGrp="1" noChangeAspect="1"/>
          </p:cNvPicPr>
          <p:nvPr>
            <p:ph sz="half" idx="1"/>
          </p:nvPr>
        </p:nvPicPr>
        <p:blipFill>
          <a:blip r:embed="rId3"/>
          <a:srcRect l="17502" r="1" b="1"/>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Espaço Reservado para Conteúdo 3">
            <a:extLst>
              <a:ext uri="{FF2B5EF4-FFF2-40B4-BE49-F238E27FC236}">
                <a16:creationId xmlns:a16="http://schemas.microsoft.com/office/drawing/2014/main" id="{0CB29E3B-7B84-8472-7549-2578390AEE7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Autofit/>
          </a:bodyPr>
          <a:lstStyle/>
          <a:p>
            <a:pPr marL="0" indent="0" algn="just">
              <a:spcBef>
                <a:spcPts val="2500"/>
              </a:spcBef>
              <a:buNone/>
            </a:pPr>
            <a:r>
              <a:rPr lang="pt-BR" sz="1600" b="1" dirty="0"/>
              <a:t>Subnotificação de Dados</a:t>
            </a:r>
          </a:p>
          <a:p>
            <a:pPr marL="0" lvl="1" indent="0" algn="just">
              <a:buNone/>
            </a:pPr>
            <a:r>
              <a:rPr lang="pt-BR" sz="1600" dirty="0"/>
              <a:t>A subnotificação por parte das empresas é um desafio significativo na coleta de dados, resultando em informações insuficientes.</a:t>
            </a:r>
          </a:p>
          <a:p>
            <a:pPr marL="0" indent="0" algn="just">
              <a:spcBef>
                <a:spcPts val="2500"/>
              </a:spcBef>
              <a:buNone/>
            </a:pPr>
            <a:r>
              <a:rPr lang="pt-BR" sz="1600" b="1" dirty="0"/>
              <a:t>Informações Incompletas</a:t>
            </a:r>
          </a:p>
          <a:p>
            <a:pPr marL="0" lvl="1" indent="0" algn="just">
              <a:buNone/>
            </a:pPr>
            <a:r>
              <a:rPr lang="pt-BR" sz="1600" dirty="0"/>
              <a:t>Informações incompletas podem comprometer a qualidade dos dados coletados, afetando a precisão das análises realizadas.</a:t>
            </a:r>
          </a:p>
          <a:p>
            <a:pPr marL="0" indent="0" algn="just">
              <a:spcBef>
                <a:spcPts val="2500"/>
              </a:spcBef>
              <a:buNone/>
            </a:pPr>
            <a:r>
              <a:rPr lang="pt-BR" sz="1600" b="1" dirty="0"/>
              <a:t>Impacto nas Análises</a:t>
            </a:r>
          </a:p>
          <a:p>
            <a:pPr marL="0" lvl="1" indent="0" algn="just">
              <a:buNone/>
            </a:pPr>
            <a:r>
              <a:rPr lang="pt-BR" sz="1600" dirty="0"/>
              <a:t>As limitações na coleta de dados têm um impacto direto na precisão das análises, exigindo atenção cuidadosa.</a:t>
            </a:r>
          </a:p>
        </p:txBody>
      </p:sp>
    </p:spTree>
    <p:extLst>
      <p:ext uri="{BB962C8B-B14F-4D97-AF65-F5344CB8AC3E}">
        <p14:creationId xmlns:p14="http://schemas.microsoft.com/office/powerpoint/2010/main" val="2514056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1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6" name="Rectangle 20">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ítulo 1">
            <a:extLst>
              <a:ext uri="{FF2B5EF4-FFF2-40B4-BE49-F238E27FC236}">
                <a16:creationId xmlns:a16="http://schemas.microsoft.com/office/drawing/2014/main" id="{6559F605-5D8C-0541-B492-045D8D992C79}"/>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dirty="0"/>
              <a:t>Thank You!</a:t>
            </a:r>
          </a:p>
        </p:txBody>
      </p:sp>
      <p:pic>
        <p:nvPicPr>
          <p:cNvPr id="5" name="Espaço Reservado para Conteúdo 4" descr="Thank you wooden blocks against shiny background.">
            <a:extLst>
              <a:ext uri="{FF2B5EF4-FFF2-40B4-BE49-F238E27FC236}">
                <a16:creationId xmlns:a16="http://schemas.microsoft.com/office/drawing/2014/main" id="{990A859D-1238-447E-8D55-CDB13FD44E4E}"/>
              </a:ext>
            </a:extLst>
          </p:cNvPr>
          <p:cNvPicPr>
            <a:picLocks noGrp="1" noChangeAspect="1"/>
          </p:cNvPicPr>
          <p:nvPr>
            <p:ph sz="half" idx="1"/>
          </p:nvPr>
        </p:nvPicPr>
        <p:blipFill>
          <a:blip r:embed="rId3"/>
          <a:srcRect l="10498" r="1" b="1"/>
          <a:stretch/>
        </p:blipFill>
        <p:spPr>
          <a:xfrm>
            <a:off x="406400" y="2454235"/>
            <a:ext cx="4946906" cy="3689359"/>
          </a:xfrm>
          <a:prstGeom prst="rect">
            <a:avLst/>
          </a:prstGeom>
        </p:spPr>
      </p:pic>
      <p:cxnSp>
        <p:nvCxnSpPr>
          <p:cNvPr id="27" name="Straight Connector 22">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Espaço Reservado para Conteúdo 3">
            <a:extLst>
              <a:ext uri="{FF2B5EF4-FFF2-40B4-BE49-F238E27FC236}">
                <a16:creationId xmlns:a16="http://schemas.microsoft.com/office/drawing/2014/main" id="{24D01E16-1DBC-0D65-96CC-1C985FA9648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pt-BR" sz="2400" b="1" noProof="0"/>
              <a:t>Referências:</a:t>
            </a:r>
          </a:p>
          <a:p>
            <a:pPr marL="0" lvl="1" indent="0">
              <a:buNone/>
            </a:pPr>
            <a:endParaRPr lang="pt-BR" sz="1400" noProof="0" dirty="0">
              <a:solidFill>
                <a:srgbClr val="1AC16E"/>
              </a:solidFill>
              <a:hlinkClick r:id="rId4">
                <a:extLst>
                  <a:ext uri="{A12FA001-AC4F-418D-AE19-62706E023703}">
                    <ahyp:hlinkClr xmlns:ahyp="http://schemas.microsoft.com/office/drawing/2018/hyperlinkcolor" val="tx"/>
                  </a:ext>
                </a:extLst>
              </a:hlinkClick>
            </a:endParaRPr>
          </a:p>
          <a:p>
            <a:pPr marL="0" lvl="1" indent="0">
              <a:buNone/>
            </a:pPr>
            <a:r>
              <a:rPr lang="pt-BR" noProof="0" dirty="0">
                <a:solidFill>
                  <a:schemeClr val="accent1"/>
                </a:solidFill>
                <a:hlinkClick r:id="rId4">
                  <a:extLst>
                    <a:ext uri="{A12FA001-AC4F-418D-AE19-62706E023703}">
                      <ahyp:hlinkClr xmlns:ahyp="http://schemas.microsoft.com/office/drawing/2018/hyperlinkcolor" val="tx"/>
                    </a:ext>
                  </a:extLst>
                </a:hlinkClick>
              </a:rPr>
              <a:t>https://pdet.mte.gov.br/novo-</a:t>
            </a:r>
            <a:r>
              <a:rPr lang="pt-BR" noProof="0" dirty="0" err="1">
                <a:solidFill>
                  <a:schemeClr val="accent1"/>
                </a:solidFill>
                <a:hlinkClick r:id="rId4">
                  <a:extLst>
                    <a:ext uri="{A12FA001-AC4F-418D-AE19-62706E023703}">
                      <ahyp:hlinkClr xmlns:ahyp="http://schemas.microsoft.com/office/drawing/2018/hyperlinkcolor" val="tx"/>
                    </a:ext>
                  </a:extLst>
                </a:hlinkClick>
              </a:rPr>
              <a:t>caged</a:t>
            </a:r>
            <a:r>
              <a:rPr lang="pt-BR" noProof="0" dirty="0">
                <a:solidFill>
                  <a:schemeClr val="accent1"/>
                </a:solidFill>
              </a:rPr>
              <a:t>.</a:t>
            </a:r>
          </a:p>
          <a:p>
            <a:pPr marL="0" lvl="1" indent="0">
              <a:buNone/>
            </a:pPr>
            <a:endParaRPr lang="pt-BR" noProof="0" dirty="0">
              <a:solidFill>
                <a:schemeClr val="accent1"/>
              </a:solidFill>
            </a:endParaRPr>
          </a:p>
          <a:p>
            <a:pPr marL="0" lvl="1" indent="0">
              <a:buNone/>
            </a:pPr>
            <a:r>
              <a:rPr lang="pt-BR" noProof="0" dirty="0">
                <a:solidFill>
                  <a:schemeClr val="accent1"/>
                </a:solidFill>
                <a:hlinkClick r:id="rId5">
                  <a:extLst>
                    <a:ext uri="{A12FA001-AC4F-418D-AE19-62706E023703}">
                      <ahyp:hlinkClr xmlns:ahyp="http://schemas.microsoft.com/office/drawing/2018/hyperlinkcolor" val="tx"/>
                    </a:ext>
                  </a:extLst>
                </a:hlinkClick>
              </a:rPr>
              <a:t>https://www.sei.ba.gov.br/</a:t>
            </a:r>
            <a:r>
              <a:rPr lang="pt-BR" noProof="0" dirty="0" err="1">
                <a:solidFill>
                  <a:schemeClr val="accent1"/>
                </a:solidFill>
                <a:hlinkClick r:id="rId5">
                  <a:extLst>
                    <a:ext uri="{A12FA001-AC4F-418D-AE19-62706E023703}">
                      <ahyp:hlinkClr xmlns:ahyp="http://schemas.microsoft.com/office/drawing/2018/hyperlinkcolor" val="tx"/>
                    </a:ext>
                  </a:extLst>
                </a:hlinkClick>
              </a:rPr>
              <a:t>images</a:t>
            </a:r>
            <a:r>
              <a:rPr lang="pt-BR" noProof="0" dirty="0">
                <a:solidFill>
                  <a:schemeClr val="accent1"/>
                </a:solidFill>
                <a:hlinkClick r:id="rId5">
                  <a:extLst>
                    <a:ext uri="{A12FA001-AC4F-418D-AE19-62706E023703}">
                      <ahyp:hlinkClr xmlns:ahyp="http://schemas.microsoft.com/office/drawing/2018/hyperlinkcolor" val="tx"/>
                    </a:ext>
                  </a:extLst>
                </a:hlinkClick>
              </a:rPr>
              <a:t>/</a:t>
            </a:r>
            <a:r>
              <a:rPr lang="pt-BR" noProof="0" dirty="0" err="1">
                <a:solidFill>
                  <a:schemeClr val="accent1"/>
                </a:solidFill>
                <a:hlinkClick r:id="rId5">
                  <a:extLst>
                    <a:ext uri="{A12FA001-AC4F-418D-AE19-62706E023703}">
                      <ahyp:hlinkClr xmlns:ahyp="http://schemas.microsoft.com/office/drawing/2018/hyperlinkcolor" val="tx"/>
                    </a:ext>
                  </a:extLst>
                </a:hlinkClick>
              </a:rPr>
              <a:t>releases_mensais</a:t>
            </a:r>
            <a:r>
              <a:rPr lang="pt-BR" noProof="0" dirty="0">
                <a:solidFill>
                  <a:schemeClr val="accent1"/>
                </a:solidFill>
                <a:hlinkClick r:id="rId5">
                  <a:extLst>
                    <a:ext uri="{A12FA001-AC4F-418D-AE19-62706E023703}">
                      <ahyp:hlinkClr xmlns:ahyp="http://schemas.microsoft.com/office/drawing/2018/hyperlinkcolor" val="tx"/>
                    </a:ext>
                  </a:extLst>
                </a:hlinkClick>
              </a:rPr>
              <a:t>/</a:t>
            </a:r>
            <a:r>
              <a:rPr lang="pt-BR" noProof="0" dirty="0" err="1">
                <a:solidFill>
                  <a:schemeClr val="accent1"/>
                </a:solidFill>
                <a:hlinkClick r:id="rId5">
                  <a:extLst>
                    <a:ext uri="{A12FA001-AC4F-418D-AE19-62706E023703}">
                      <ahyp:hlinkClr xmlns:ahyp="http://schemas.microsoft.com/office/drawing/2018/hyperlinkcolor" val="tx"/>
                    </a:ext>
                  </a:extLst>
                </a:hlinkClick>
              </a:rPr>
              <a:t>pdf</a:t>
            </a:r>
            <a:r>
              <a:rPr lang="pt-BR" noProof="0" dirty="0">
                <a:solidFill>
                  <a:schemeClr val="accent1"/>
                </a:solidFill>
                <a:hlinkClick r:id="rId5">
                  <a:extLst>
                    <a:ext uri="{A12FA001-AC4F-418D-AE19-62706E023703}">
                      <ahyp:hlinkClr xmlns:ahyp="http://schemas.microsoft.com/office/drawing/2018/hyperlinkcolor" val="tx"/>
                    </a:ext>
                  </a:extLst>
                </a:hlinkClick>
              </a:rPr>
              <a:t>/</a:t>
            </a:r>
            <a:r>
              <a:rPr lang="pt-BR" noProof="0" dirty="0" err="1">
                <a:solidFill>
                  <a:schemeClr val="accent1"/>
                </a:solidFill>
                <a:hlinkClick r:id="rId5">
                  <a:extLst>
                    <a:ext uri="{A12FA001-AC4F-418D-AE19-62706E023703}">
                      <ahyp:hlinkClr xmlns:ahyp="http://schemas.microsoft.com/office/drawing/2018/hyperlinkcolor" val="tx"/>
                    </a:ext>
                  </a:extLst>
                </a:hlinkClick>
              </a:rPr>
              <a:t>caged</a:t>
            </a:r>
            <a:r>
              <a:rPr lang="pt-BR" noProof="0" dirty="0">
                <a:solidFill>
                  <a:schemeClr val="accent1"/>
                </a:solidFill>
                <a:hlinkClick r:id="rId5">
                  <a:extLst>
                    <a:ext uri="{A12FA001-AC4F-418D-AE19-62706E023703}">
                      <ahyp:hlinkClr xmlns:ahyp="http://schemas.microsoft.com/office/drawing/2018/hyperlinkcolor" val="tx"/>
                    </a:ext>
                  </a:extLst>
                </a:hlinkClick>
              </a:rPr>
              <a:t>/manual/manual_treinamento_caged_rais.pdf</a:t>
            </a:r>
            <a:r>
              <a:rPr lang="pt-BR" noProof="0" dirty="0">
                <a:solidFill>
                  <a:schemeClr val="accent1"/>
                </a:solidFill>
              </a:rPr>
              <a:t>.</a:t>
            </a:r>
          </a:p>
          <a:p>
            <a:pPr marL="0" lvl="1" indent="0">
              <a:buNone/>
            </a:pPr>
            <a:endParaRPr lang="pt-BR" noProof="0" dirty="0">
              <a:solidFill>
                <a:schemeClr val="accent1"/>
              </a:solidFill>
            </a:endParaRPr>
          </a:p>
          <a:p>
            <a:pPr marL="0" lvl="1" indent="0">
              <a:buNone/>
            </a:pPr>
            <a:r>
              <a:rPr lang="pt-BR" noProof="0" dirty="0">
                <a:solidFill>
                  <a:schemeClr val="accent1"/>
                </a:solidFill>
                <a:hlinkClick r:id="rId6">
                  <a:extLst>
                    <a:ext uri="{A12FA001-AC4F-418D-AE19-62706E023703}">
                      <ahyp:hlinkClr xmlns:ahyp="http://schemas.microsoft.com/office/drawing/2018/hyperlinkcolor" val="tx"/>
                    </a:ext>
                  </a:extLst>
                </a:hlinkClick>
              </a:rPr>
              <a:t>https://learn.microsoft.com/pt-br/power-bi/fundamentals/power-bi-overview</a:t>
            </a:r>
            <a:endParaRPr lang="pt-BR" noProof="0" dirty="0">
              <a:solidFill>
                <a:schemeClr val="accent1"/>
              </a:solidFill>
            </a:endParaRPr>
          </a:p>
          <a:p>
            <a:pPr marL="0" lvl="1" indent="0">
              <a:buNone/>
            </a:pPr>
            <a:endParaRPr lang="pt-BR" noProof="0" dirty="0">
              <a:solidFill>
                <a:schemeClr val="accent1"/>
              </a:solidFill>
            </a:endParaRPr>
          </a:p>
          <a:p>
            <a:pPr marL="0" lvl="1" indent="0">
              <a:buNone/>
            </a:pPr>
            <a:endParaRPr lang="pt-BR" sz="1400" noProof="0" dirty="0"/>
          </a:p>
        </p:txBody>
      </p:sp>
    </p:spTree>
    <p:extLst>
      <p:ext uri="{BB962C8B-B14F-4D97-AF65-F5344CB8AC3E}">
        <p14:creationId xmlns:p14="http://schemas.microsoft.com/office/powerpoint/2010/main" val="24594171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ítulo 1">
            <a:extLst>
              <a:ext uri="{FF2B5EF4-FFF2-40B4-BE49-F238E27FC236}">
                <a16:creationId xmlns:a16="http://schemas.microsoft.com/office/drawing/2014/main" id="{80C18B44-8B66-CD12-A749-08D1C638B001}"/>
              </a:ext>
            </a:extLst>
          </p:cNvPr>
          <p:cNvSpPr>
            <a:spLocks noGrp="1"/>
          </p:cNvSpPr>
          <p:nvPr>
            <p:ph type="ctrTitle"/>
          </p:nvPr>
        </p:nvSpPr>
        <p:spPr>
          <a:xfrm>
            <a:off x="559219" y="1115844"/>
            <a:ext cx="7680960" cy="4631911"/>
          </a:xfrm>
        </p:spPr>
        <p:txBody>
          <a:bodyPr anchor="b">
            <a:normAutofit/>
          </a:bodyPr>
          <a:lstStyle/>
          <a:p>
            <a:r>
              <a:rPr lang="pt-BR" sz="6500"/>
              <a:t>Introdução ao dataset CAGED</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084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ítulo 1">
            <a:extLst>
              <a:ext uri="{FF2B5EF4-FFF2-40B4-BE49-F238E27FC236}">
                <a16:creationId xmlns:a16="http://schemas.microsoft.com/office/drawing/2014/main" id="{AAB1431F-F20D-9576-239F-636567EE2577}"/>
              </a:ext>
            </a:extLst>
          </p:cNvPr>
          <p:cNvSpPr>
            <a:spLocks noGrp="1"/>
          </p:cNvSpPr>
          <p:nvPr>
            <p:ph type="title"/>
          </p:nvPr>
        </p:nvSpPr>
        <p:spPr>
          <a:xfrm>
            <a:off x="640080" y="914400"/>
            <a:ext cx="3412998" cy="1839433"/>
          </a:xfrm>
        </p:spPr>
        <p:txBody>
          <a:bodyPr>
            <a:normAutofit/>
          </a:bodyPr>
          <a:lstStyle/>
          <a:p>
            <a:r>
              <a:rPr lang="pt-BR" sz="3600"/>
              <a:t>O que é o CAGED</a:t>
            </a:r>
          </a:p>
        </p:txBody>
      </p:sp>
      <p:graphicFrame>
        <p:nvGraphicFramePr>
          <p:cNvPr id="4" name="Espaço Reservado para Conteúdo 4">
            <a:extLst>
              <a:ext uri="{FF2B5EF4-FFF2-40B4-BE49-F238E27FC236}">
                <a16:creationId xmlns:a16="http://schemas.microsoft.com/office/drawing/2014/main" id="{97165BB5-8B85-48F8-A868-46B6A6B743CE}"/>
              </a:ext>
            </a:extLst>
          </p:cNvPr>
          <p:cNvGraphicFramePr>
            <a:graphicFrameLocks noGrp="1"/>
          </p:cNvGraphicFramePr>
          <p:nvPr>
            <p:ph idx="1"/>
            <p:extLst>
              <p:ext uri="{D42A27DB-BD31-4B8C-83A1-F6EECF244321}">
                <p14:modId xmlns:p14="http://schemas.microsoft.com/office/powerpoint/2010/main" val="437238191"/>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632670" y="1014984"/>
          <a:ext cx="7029274" cy="531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16393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BF50BC-7B8F-1582-F71B-FF65802F64BD}"/>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dirty="0"/>
              <a:t>Fontes de dados e </a:t>
            </a:r>
            <a:r>
              <a:rPr lang="en-US" sz="3400" dirty="0" err="1"/>
              <a:t>atualização</a:t>
            </a:r>
            <a:endParaRPr lang="en-US" sz="3400" dirty="0"/>
          </a:p>
        </p:txBody>
      </p:sp>
      <p:sp>
        <p:nvSpPr>
          <p:cNvPr id="4" name="Espaço Reservado para Conteúdo 3">
            <a:extLst>
              <a:ext uri="{FF2B5EF4-FFF2-40B4-BE49-F238E27FC236}">
                <a16:creationId xmlns:a16="http://schemas.microsoft.com/office/drawing/2014/main" id="{5A196AE2-DE9B-3D0E-F807-B7698DDF5C6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903720" cy="4123944"/>
          </a:xfrm>
        </p:spPr>
        <p:txBody>
          <a:bodyPr>
            <a:normAutofit/>
          </a:bodyPr>
          <a:lstStyle/>
          <a:p>
            <a:pPr marL="0" indent="0" algn="just">
              <a:spcBef>
                <a:spcPts val="2500"/>
              </a:spcBef>
              <a:buNone/>
            </a:pPr>
            <a:r>
              <a:rPr lang="pt-BR" sz="1600" b="1" dirty="0"/>
              <a:t>Fonte de Dados do CAGED</a:t>
            </a:r>
          </a:p>
          <a:p>
            <a:pPr marL="0" lvl="1" indent="0" algn="just">
              <a:buNone/>
            </a:pPr>
            <a:r>
              <a:rPr lang="pt-BR" sz="1600" dirty="0"/>
              <a:t>O CAGED é alimentado por dados fornecidos pelas empresas ao Ministério da Economia, sendo uma fonte essencial para análise de mercado.</a:t>
            </a:r>
          </a:p>
          <a:p>
            <a:pPr marL="0" indent="0" algn="just">
              <a:spcBef>
                <a:spcPts val="2500"/>
              </a:spcBef>
              <a:buNone/>
            </a:pPr>
            <a:r>
              <a:rPr lang="pt-BR" sz="1600" b="1" dirty="0"/>
              <a:t>Atualização Mensal</a:t>
            </a:r>
          </a:p>
          <a:p>
            <a:pPr marL="0" lvl="1" indent="0" algn="just">
              <a:buNone/>
            </a:pPr>
            <a:r>
              <a:rPr lang="pt-BR" sz="1600" dirty="0"/>
              <a:t>As informações no CAGED são atualizadas mensalmente, assegurando dados precisos sobre as movimentações no mercado de trabalho.</a:t>
            </a:r>
          </a:p>
          <a:p>
            <a:pPr marL="0" indent="0" algn="just">
              <a:spcBef>
                <a:spcPts val="2500"/>
              </a:spcBef>
              <a:buNone/>
            </a:pPr>
            <a:r>
              <a:rPr lang="pt-BR" sz="1600" b="1" dirty="0"/>
              <a:t>Movimentações do Mercado de Trabalho</a:t>
            </a:r>
          </a:p>
          <a:p>
            <a:pPr marL="0" lvl="1" indent="0" algn="just">
              <a:buNone/>
            </a:pPr>
            <a:r>
              <a:rPr lang="pt-BR" sz="1600" dirty="0"/>
              <a:t>Os dados coletados refletem as movimentações mais recentes do mercado de trabalho, permitindo análises abrangentes.</a:t>
            </a:r>
          </a:p>
        </p:txBody>
      </p:sp>
      <p:pic>
        <p:nvPicPr>
          <p:cNvPr id="5" name="Espaço Reservado para Conteúdo 4" descr="Os ícones tirados mão do homem de negócios e da mulher de negócio em cores vermelhas e pretas são conectados por setas aleatòria no fundo branco. Esta imagem mostra as mídias sociais e a comunicação online entre empresários.">
            <a:extLst>
              <a:ext uri="{FF2B5EF4-FFF2-40B4-BE49-F238E27FC236}">
                <a16:creationId xmlns:a16="http://schemas.microsoft.com/office/drawing/2014/main" id="{584A8C31-F805-4FB0-B0D4-E0DE7393195A}"/>
              </a:ext>
            </a:extLst>
          </p:cNvPr>
          <p:cNvPicPr>
            <a:picLocks noGrp="1" noChangeAspect="1"/>
          </p:cNvPicPr>
          <p:nvPr>
            <p:ph sz="half" idx="1"/>
          </p:nvPr>
        </p:nvPicPr>
        <p:blipFill>
          <a:blip r:embed="rId3"/>
          <a:srcRect l="25336" r="19657"/>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499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ítulo 1">
            <a:extLst>
              <a:ext uri="{FF2B5EF4-FFF2-40B4-BE49-F238E27FC236}">
                <a16:creationId xmlns:a16="http://schemas.microsoft.com/office/drawing/2014/main" id="{DA077F99-2FA0-AF30-D8C5-018413B33060}"/>
              </a:ext>
            </a:extLst>
          </p:cNvPr>
          <p:cNvSpPr>
            <a:spLocks noGrp="1"/>
          </p:cNvSpPr>
          <p:nvPr>
            <p:ph type="ctrTitle"/>
          </p:nvPr>
        </p:nvSpPr>
        <p:spPr>
          <a:xfrm>
            <a:off x="559219" y="1115844"/>
            <a:ext cx="7680960" cy="4631911"/>
          </a:xfrm>
        </p:spPr>
        <p:txBody>
          <a:bodyPr anchor="b">
            <a:normAutofit/>
          </a:bodyPr>
          <a:lstStyle/>
          <a:p>
            <a:r>
              <a:rPr lang="pt-BR" sz="6500"/>
              <a:t>Constituição do dataset CAGED</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811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3D5BC0E-009E-DD31-954B-7F4BCCBE1648}"/>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a:t>Estrutura dos dados</a:t>
            </a:r>
          </a:p>
        </p:txBody>
      </p:sp>
      <p:sp>
        <p:nvSpPr>
          <p:cNvPr id="4" name="Espaço Reservado para Conteúdo 3">
            <a:extLst>
              <a:ext uri="{FF2B5EF4-FFF2-40B4-BE49-F238E27FC236}">
                <a16:creationId xmlns:a16="http://schemas.microsoft.com/office/drawing/2014/main" id="{C5FC25A4-BC47-2E55-D68C-48E78BC1BBE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3232" y="2176036"/>
            <a:ext cx="10678668" cy="4123944"/>
          </a:xfrm>
        </p:spPr>
        <p:txBody>
          <a:bodyPr>
            <a:normAutofit/>
          </a:bodyPr>
          <a:lstStyle/>
          <a:p>
            <a:pPr marL="0" indent="0" algn="just">
              <a:spcBef>
                <a:spcPts val="2500"/>
              </a:spcBef>
              <a:buNone/>
            </a:pPr>
            <a:r>
              <a:rPr lang="pt-BR" sz="1800" b="1" dirty="0"/>
              <a:t>Estrutura de Tabelas</a:t>
            </a:r>
          </a:p>
          <a:p>
            <a:pPr marL="285750" lvl="1" indent="-285750" algn="just"/>
            <a:r>
              <a:rPr lang="pt-BR" dirty="0"/>
              <a:t>O </a:t>
            </a:r>
            <a:r>
              <a:rPr lang="pt-BR" dirty="0" err="1"/>
              <a:t>Dataset</a:t>
            </a:r>
            <a:r>
              <a:rPr lang="pt-BR" dirty="0"/>
              <a:t> CAGED é organizado em tabelas que registram cada movimentação de emprego, facilitando o acesso às informações;</a:t>
            </a:r>
          </a:p>
          <a:p>
            <a:pPr marL="285750" lvl="1" indent="-285750" algn="just"/>
            <a:r>
              <a:rPr lang="pt-BR" dirty="0"/>
              <a:t>O tabela principal possui 28 colunas, com dados dos trabalhadores e empresas:</a:t>
            </a:r>
          </a:p>
          <a:p>
            <a:pPr marL="285750" lvl="1" indent="-285750" algn="just"/>
            <a:endParaRPr lang="pt-BR" sz="1600" dirty="0"/>
          </a:p>
          <a:p>
            <a:pPr marL="0" lvl="1" indent="0" algn="just">
              <a:buNone/>
            </a:pPr>
            <a:endParaRPr lang="pt-BR" sz="1600" dirty="0"/>
          </a:p>
          <a:p>
            <a:pPr marL="0" lvl="1" indent="0" algn="just">
              <a:buNone/>
            </a:pPr>
            <a:endParaRPr lang="pt-BR" sz="1600" dirty="0"/>
          </a:p>
          <a:p>
            <a:pPr marL="0" lvl="1" indent="0" algn="just">
              <a:buNone/>
            </a:pPr>
            <a:endParaRPr lang="pt-BR" sz="1600" dirty="0"/>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7" name="Tabela 16">
            <a:extLst>
              <a:ext uri="{FF2B5EF4-FFF2-40B4-BE49-F238E27FC236}">
                <a16:creationId xmlns:a16="http://schemas.microsoft.com/office/drawing/2014/main" id="{0075C0CA-8323-D266-0274-ED604BF79F68}"/>
              </a:ext>
            </a:extLst>
          </p:cNvPr>
          <p:cNvGraphicFramePr>
            <a:graphicFrameLocks noGrp="1"/>
          </p:cNvGraphicFramePr>
          <p:nvPr>
            <p:extLst>
              <p:ext uri="{D42A27DB-BD31-4B8C-83A1-F6EECF244321}">
                <p14:modId xmlns:p14="http://schemas.microsoft.com/office/powerpoint/2010/main" val="1667548501"/>
              </p:ext>
            </p:extLst>
          </p:nvPr>
        </p:nvGraphicFramePr>
        <p:xfrm>
          <a:off x="729561" y="4004147"/>
          <a:ext cx="10891839" cy="1912057"/>
        </p:xfrm>
        <a:graphic>
          <a:graphicData uri="http://schemas.openxmlformats.org/drawingml/2006/table">
            <a:tbl>
              <a:tblPr/>
              <a:tblGrid>
                <a:gridCol w="1555977">
                  <a:extLst>
                    <a:ext uri="{9D8B030D-6E8A-4147-A177-3AD203B41FA5}">
                      <a16:colId xmlns:a16="http://schemas.microsoft.com/office/drawing/2014/main" val="3710087573"/>
                    </a:ext>
                  </a:extLst>
                </a:gridCol>
                <a:gridCol w="1555977">
                  <a:extLst>
                    <a:ext uri="{9D8B030D-6E8A-4147-A177-3AD203B41FA5}">
                      <a16:colId xmlns:a16="http://schemas.microsoft.com/office/drawing/2014/main" val="1139147602"/>
                    </a:ext>
                  </a:extLst>
                </a:gridCol>
                <a:gridCol w="1555977">
                  <a:extLst>
                    <a:ext uri="{9D8B030D-6E8A-4147-A177-3AD203B41FA5}">
                      <a16:colId xmlns:a16="http://schemas.microsoft.com/office/drawing/2014/main" val="596848262"/>
                    </a:ext>
                  </a:extLst>
                </a:gridCol>
                <a:gridCol w="1555977">
                  <a:extLst>
                    <a:ext uri="{9D8B030D-6E8A-4147-A177-3AD203B41FA5}">
                      <a16:colId xmlns:a16="http://schemas.microsoft.com/office/drawing/2014/main" val="2038069350"/>
                    </a:ext>
                  </a:extLst>
                </a:gridCol>
                <a:gridCol w="1555977">
                  <a:extLst>
                    <a:ext uri="{9D8B030D-6E8A-4147-A177-3AD203B41FA5}">
                      <a16:colId xmlns:a16="http://schemas.microsoft.com/office/drawing/2014/main" val="307935492"/>
                    </a:ext>
                  </a:extLst>
                </a:gridCol>
                <a:gridCol w="1555977">
                  <a:extLst>
                    <a:ext uri="{9D8B030D-6E8A-4147-A177-3AD203B41FA5}">
                      <a16:colId xmlns:a16="http://schemas.microsoft.com/office/drawing/2014/main" val="461652821"/>
                    </a:ext>
                  </a:extLst>
                </a:gridCol>
                <a:gridCol w="1555977">
                  <a:extLst>
                    <a:ext uri="{9D8B030D-6E8A-4147-A177-3AD203B41FA5}">
                      <a16:colId xmlns:a16="http://schemas.microsoft.com/office/drawing/2014/main" val="1191141179"/>
                    </a:ext>
                  </a:extLst>
                </a:gridCol>
              </a:tblGrid>
              <a:tr h="179536">
                <a:tc>
                  <a:txBody>
                    <a:bodyPr/>
                    <a:lstStyle/>
                    <a:p>
                      <a:pPr algn="ctr" fontAlgn="b"/>
                      <a:r>
                        <a:rPr lang="pt-BR" sz="1000" b="1" i="0" u="none" strike="noStrike">
                          <a:solidFill>
                            <a:srgbClr val="000000"/>
                          </a:solidFill>
                          <a:effectLst/>
                          <a:latin typeface="Grandview Display (Corpo)"/>
                        </a:rPr>
                        <a:t>competênciamov</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região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uf</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município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seção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subclasse</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saldomovimentação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extLst>
                  <a:ext uri="{0D108BD9-81ED-4DB2-BD59-A6C34878D82A}">
                    <a16:rowId xmlns:a16="http://schemas.microsoft.com/office/drawing/2014/main" val="3937766216"/>
                  </a:ext>
                </a:extLst>
              </a:tr>
              <a:tr h="170559">
                <a:tc>
                  <a:txBody>
                    <a:bodyPr/>
                    <a:lstStyle/>
                    <a:p>
                      <a:pPr algn="ctr" fontAlgn="b"/>
                      <a:r>
                        <a:rPr lang="pt-BR" sz="1000" b="0" i="0" u="none" strike="noStrike">
                          <a:solidFill>
                            <a:srgbClr val="000000"/>
                          </a:solidFill>
                          <a:effectLst/>
                          <a:latin typeface="Grandview Display (Corpo)"/>
                        </a:rPr>
                        <a:t>202502</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4</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41</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410840</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M</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7112000</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-1</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994678022"/>
                  </a:ext>
                </a:extLst>
              </a:tr>
              <a:tr h="170559">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791891141"/>
                  </a:ext>
                </a:extLst>
              </a:tr>
              <a:tr h="179536">
                <a:tc>
                  <a:txBody>
                    <a:bodyPr/>
                    <a:lstStyle/>
                    <a:p>
                      <a:pPr algn="ctr" fontAlgn="b"/>
                      <a:r>
                        <a:rPr lang="pt-BR" sz="1000" b="1" i="0" u="none" strike="noStrike">
                          <a:solidFill>
                            <a:srgbClr val="000000"/>
                          </a:solidFill>
                          <a:effectLst/>
                          <a:latin typeface="Grandview Display (Corpo)"/>
                        </a:rPr>
                        <a:t>cbo2002ocupação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categoria</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graudeinstrução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idade</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horascontratuais</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raçacor</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sexo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extLst>
                  <a:ext uri="{0D108BD9-81ED-4DB2-BD59-A6C34878D82A}">
                    <a16:rowId xmlns:a16="http://schemas.microsoft.com/office/drawing/2014/main" val="1942852902"/>
                  </a:ext>
                </a:extLst>
              </a:tr>
              <a:tr h="170559">
                <a:tc>
                  <a:txBody>
                    <a:bodyPr/>
                    <a:lstStyle/>
                    <a:p>
                      <a:pPr algn="ctr" fontAlgn="b"/>
                      <a:r>
                        <a:rPr lang="pt-BR" sz="1000" b="0" i="0" u="none" strike="noStrike">
                          <a:solidFill>
                            <a:srgbClr val="000000"/>
                          </a:solidFill>
                          <a:effectLst/>
                          <a:latin typeface="Grandview Display (Corpo)"/>
                        </a:rPr>
                        <a:t>715315</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101</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7</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33</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44</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1</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1</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453464578"/>
                  </a:ext>
                </a:extLst>
              </a:tr>
              <a:tr h="170559">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225194808"/>
                  </a:ext>
                </a:extLst>
              </a:tr>
              <a:tr h="179536">
                <a:tc>
                  <a:txBody>
                    <a:bodyPr/>
                    <a:lstStyle/>
                    <a:p>
                      <a:pPr algn="ctr" fontAlgn="b"/>
                      <a:r>
                        <a:rPr lang="pt-BR" sz="1000" b="1" i="0" u="none" strike="noStrike">
                          <a:solidFill>
                            <a:srgbClr val="000000"/>
                          </a:solidFill>
                          <a:effectLst/>
                          <a:latin typeface="Grandview Display (Corpo)"/>
                        </a:rPr>
                        <a:t>tipoempregador</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tipoestabelecimento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tipomovimentação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tipodedeficiência</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indtrabintermitente</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indtrabparcial</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salário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extLst>
                  <a:ext uri="{0D108BD9-81ED-4DB2-BD59-A6C34878D82A}">
                    <a16:rowId xmlns:a16="http://schemas.microsoft.com/office/drawing/2014/main" val="2593025795"/>
                  </a:ext>
                </a:extLst>
              </a:tr>
              <a:tr h="170559">
                <a:tc>
                  <a:txBody>
                    <a:bodyPr/>
                    <a:lstStyle/>
                    <a:p>
                      <a:pPr algn="ctr" fontAlgn="b"/>
                      <a:r>
                        <a:rPr lang="pt-BR" sz="1000" b="0" i="0" u="none" strike="noStrike">
                          <a:solidFill>
                            <a:srgbClr val="000000"/>
                          </a:solidFill>
                          <a:effectLst/>
                          <a:latin typeface="Grandview Display (Corpo)"/>
                        </a:rPr>
                        <a:t>0</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1</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40</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0</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0</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0</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2752,2</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957923243"/>
                  </a:ext>
                </a:extLst>
              </a:tr>
              <a:tr h="170559">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endParaRPr lang="pt-BR" sz="1000" b="0" i="0" u="none" strike="noStrike">
                        <a:solidFill>
                          <a:srgbClr val="000000"/>
                        </a:solidFill>
                        <a:effectLst/>
                        <a:latin typeface="Grandview Display (Corpo)"/>
                      </a:endParaRPr>
                    </a:p>
                  </a:txBody>
                  <a:tcPr marL="8977" marR="8977" marT="8977" marB="0" anchor="b">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066105579"/>
                  </a:ext>
                </a:extLst>
              </a:tr>
              <a:tr h="179536">
                <a:tc>
                  <a:txBody>
                    <a:bodyPr/>
                    <a:lstStyle/>
                    <a:p>
                      <a:pPr algn="ctr" fontAlgn="b"/>
                      <a:r>
                        <a:rPr lang="pt-BR" sz="1000" b="1" i="0" u="none" strike="noStrike">
                          <a:solidFill>
                            <a:srgbClr val="000000"/>
                          </a:solidFill>
                          <a:effectLst/>
                          <a:latin typeface="Grandview Display (Corpo)"/>
                        </a:rPr>
                        <a:t>tamestabjan</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indicadoraprendiz</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origemdainformação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competênciadec</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indicadordeforadoprazo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unidadesaláriocódigo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tc>
                  <a:txBody>
                    <a:bodyPr/>
                    <a:lstStyle/>
                    <a:p>
                      <a:pPr algn="ctr" fontAlgn="b"/>
                      <a:r>
                        <a:rPr lang="pt-BR" sz="1000" b="1" i="0" u="none" strike="noStrike">
                          <a:solidFill>
                            <a:srgbClr val="000000"/>
                          </a:solidFill>
                          <a:effectLst/>
                          <a:latin typeface="Grandview Display (Corpo)"/>
                        </a:rPr>
                        <a:t>valorsaláriofixo</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9BC2E6"/>
                    </a:solidFill>
                  </a:tcPr>
                </a:tc>
                <a:extLst>
                  <a:ext uri="{0D108BD9-81ED-4DB2-BD59-A6C34878D82A}">
                    <a16:rowId xmlns:a16="http://schemas.microsoft.com/office/drawing/2014/main" val="4138040438"/>
                  </a:ext>
                </a:extLst>
              </a:tr>
              <a:tr h="170559">
                <a:tc>
                  <a:txBody>
                    <a:bodyPr/>
                    <a:lstStyle/>
                    <a:p>
                      <a:pPr algn="ctr" fontAlgn="b"/>
                      <a:r>
                        <a:rPr lang="pt-BR" sz="1000" b="0" i="0" u="none" strike="noStrike">
                          <a:solidFill>
                            <a:srgbClr val="000000"/>
                          </a:solidFill>
                          <a:effectLst/>
                          <a:latin typeface="Grandview Display (Corpo)"/>
                        </a:rPr>
                        <a:t>3</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0</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1</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202502</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0</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a:solidFill>
                            <a:srgbClr val="000000"/>
                          </a:solidFill>
                          <a:effectLst/>
                          <a:latin typeface="Grandview Display (Corpo)"/>
                        </a:rPr>
                        <a:t>5</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b"/>
                      <a:r>
                        <a:rPr lang="pt-BR" sz="1000" b="0" i="0" u="none" strike="noStrike" dirty="0">
                          <a:solidFill>
                            <a:srgbClr val="000000"/>
                          </a:solidFill>
                          <a:effectLst/>
                          <a:latin typeface="Grandview Display (Corpo)"/>
                        </a:rPr>
                        <a:t>2752,2</a:t>
                      </a:r>
                    </a:p>
                  </a:txBody>
                  <a:tcPr marL="8977" marR="8977" marT="8977"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888860095"/>
                  </a:ext>
                </a:extLst>
              </a:tr>
            </a:tbl>
          </a:graphicData>
        </a:graphic>
      </p:graphicFrame>
    </p:spTree>
    <p:extLst>
      <p:ext uri="{BB962C8B-B14F-4D97-AF65-F5344CB8AC3E}">
        <p14:creationId xmlns:p14="http://schemas.microsoft.com/office/powerpoint/2010/main" val="2064629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ítulo 1">
            <a:extLst>
              <a:ext uri="{FF2B5EF4-FFF2-40B4-BE49-F238E27FC236}">
                <a16:creationId xmlns:a16="http://schemas.microsoft.com/office/drawing/2014/main" id="{728AFFC9-CC2B-0D18-18A1-CD5DFF5806DD}"/>
              </a:ext>
            </a:extLst>
          </p:cNvPr>
          <p:cNvSpPr>
            <a:spLocks noGrp="1"/>
          </p:cNvSpPr>
          <p:nvPr>
            <p:ph type="ctrTitle"/>
          </p:nvPr>
        </p:nvSpPr>
        <p:spPr>
          <a:xfrm>
            <a:off x="559219" y="1115844"/>
            <a:ext cx="7680960" cy="4631911"/>
          </a:xfrm>
        </p:spPr>
        <p:txBody>
          <a:bodyPr anchor="b">
            <a:normAutofit/>
          </a:bodyPr>
          <a:lstStyle/>
          <a:p>
            <a:r>
              <a:rPr lang="pt-BR" sz="6500" dirty="0"/>
              <a:t>Processamento de dados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372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AFBBC-9BD9-35FA-D64C-F14B1B1B005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6232108-947A-F57F-8771-864F670D5D1F}"/>
              </a:ext>
            </a:extLst>
          </p:cNvPr>
          <p:cNvSpPr>
            <a:spLocks noGrp="1"/>
          </p:cNvSpPr>
          <p:nvPr>
            <p:ph type="title"/>
          </p:nvPr>
        </p:nvSpPr>
        <p:spPr>
          <a:xfrm>
            <a:off x="640080" y="986970"/>
            <a:ext cx="6291472" cy="1097280"/>
          </a:xfrm>
        </p:spPr>
        <p:txBody>
          <a:bodyPr vert="horz" lIns="91440" tIns="45720" rIns="91440" bIns="45720" rtlCol="0" anchor="t">
            <a:normAutofit/>
          </a:bodyPr>
          <a:lstStyle/>
          <a:p>
            <a:r>
              <a:rPr lang="en-US" dirty="0"/>
              <a:t>Ferramenta – Power BI</a:t>
            </a:r>
          </a:p>
        </p:txBody>
      </p:sp>
      <p:sp>
        <p:nvSpPr>
          <p:cNvPr id="4" name="Espaço Reservado para Conteúdo 3">
            <a:extLst>
              <a:ext uri="{FF2B5EF4-FFF2-40B4-BE49-F238E27FC236}">
                <a16:creationId xmlns:a16="http://schemas.microsoft.com/office/drawing/2014/main" id="{6D8A6FCB-B47E-354B-DB03-3DA0A414732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3232" y="2176036"/>
            <a:ext cx="10678668" cy="4123944"/>
          </a:xfrm>
        </p:spPr>
        <p:txBody>
          <a:bodyPr>
            <a:normAutofit/>
          </a:bodyPr>
          <a:lstStyle/>
          <a:p>
            <a:pPr marL="0" indent="0" algn="just">
              <a:spcBef>
                <a:spcPts val="2500"/>
              </a:spcBef>
              <a:buNone/>
            </a:pPr>
            <a:r>
              <a:rPr lang="pt-BR" sz="1800" b="1" dirty="0"/>
              <a:t>O que é Power BI:</a:t>
            </a:r>
          </a:p>
          <a:p>
            <a:pPr algn="just">
              <a:spcBef>
                <a:spcPts val="2500"/>
              </a:spcBef>
            </a:pPr>
            <a:r>
              <a:rPr lang="pt-BR" sz="1800" dirty="0"/>
              <a:t>O Power BI é uma coleção de serviços de software, aplicativos e conectores que trabalham juntos para transformar suas fontes de dados não relacionadas em informações coerentes, visualmente envolventes e interativas. (Microsoft, 2024)</a:t>
            </a:r>
          </a:p>
          <a:p>
            <a:pPr marL="0" lvl="1" indent="0" algn="just">
              <a:buNone/>
            </a:pPr>
            <a:endParaRPr lang="pt-BR" sz="1600" dirty="0"/>
          </a:p>
          <a:p>
            <a:pPr marL="0" lvl="1" indent="0" algn="just">
              <a:buNone/>
            </a:pPr>
            <a:endParaRPr lang="pt-BR" sz="1600" dirty="0"/>
          </a:p>
          <a:p>
            <a:pPr marL="0" lvl="1" indent="0" algn="just">
              <a:buNone/>
            </a:pPr>
            <a:endParaRPr lang="pt-BR" sz="1600" dirty="0"/>
          </a:p>
        </p:txBody>
      </p:sp>
      <p:pic>
        <p:nvPicPr>
          <p:cNvPr id="3076" name="Picture 4" descr="Pauer o que?? Biai?? O que é o Power Bi e como ele pode te salvar!">
            <a:extLst>
              <a:ext uri="{FF2B5EF4-FFF2-40B4-BE49-F238E27FC236}">
                <a16:creationId xmlns:a16="http://schemas.microsoft.com/office/drawing/2014/main" id="{9326F168-66E0-6CA0-B9CA-16C67BA7F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437" y="4020293"/>
            <a:ext cx="3471257" cy="268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792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CA740-391B-D7FD-ECF8-D9BE58E2FA2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1A3379-4004-3643-0725-CFDE19523A81}"/>
              </a:ext>
            </a:extLst>
          </p:cNvPr>
          <p:cNvSpPr>
            <a:spLocks noGrp="1"/>
          </p:cNvSpPr>
          <p:nvPr>
            <p:ph type="title"/>
          </p:nvPr>
        </p:nvSpPr>
        <p:spPr>
          <a:xfrm>
            <a:off x="640080" y="957942"/>
            <a:ext cx="6291472" cy="1097280"/>
          </a:xfrm>
        </p:spPr>
        <p:txBody>
          <a:bodyPr vert="horz" lIns="91440" tIns="45720" rIns="91440" bIns="45720" rtlCol="0" anchor="t">
            <a:normAutofit/>
          </a:bodyPr>
          <a:lstStyle/>
          <a:p>
            <a:r>
              <a:rPr lang="en-US" dirty="0"/>
              <a:t>Tratamento dos dados</a:t>
            </a:r>
          </a:p>
        </p:txBody>
      </p:sp>
      <p:sp>
        <p:nvSpPr>
          <p:cNvPr id="4" name="Espaço Reservado para Conteúdo 3">
            <a:extLst>
              <a:ext uri="{FF2B5EF4-FFF2-40B4-BE49-F238E27FC236}">
                <a16:creationId xmlns:a16="http://schemas.microsoft.com/office/drawing/2014/main" id="{D96B6AE2-4401-FE58-20C1-C977DF92F64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3232" y="2176036"/>
            <a:ext cx="10678668" cy="4123944"/>
          </a:xfrm>
        </p:spPr>
        <p:txBody>
          <a:bodyPr>
            <a:normAutofit/>
          </a:bodyPr>
          <a:lstStyle/>
          <a:p>
            <a:pPr algn="just">
              <a:spcBef>
                <a:spcPts val="2500"/>
              </a:spcBef>
            </a:pPr>
            <a:r>
              <a:rPr lang="pt-BR" sz="1800" b="1" dirty="0"/>
              <a:t>Seleção das seguintes colunas para análise:</a:t>
            </a:r>
          </a:p>
          <a:p>
            <a:pPr lvl="1" algn="just">
              <a:spcBef>
                <a:spcPts val="0"/>
              </a:spcBef>
            </a:pPr>
            <a:r>
              <a:rPr lang="pt-BR" b="1" dirty="0"/>
              <a:t>Idade;</a:t>
            </a:r>
          </a:p>
          <a:p>
            <a:pPr lvl="1" algn="just">
              <a:spcBef>
                <a:spcPts val="0"/>
              </a:spcBef>
            </a:pPr>
            <a:r>
              <a:rPr lang="pt-BR" b="1" dirty="0"/>
              <a:t>Sexo;</a:t>
            </a:r>
          </a:p>
          <a:p>
            <a:pPr lvl="1" algn="just">
              <a:spcBef>
                <a:spcPts val="0"/>
              </a:spcBef>
            </a:pPr>
            <a:r>
              <a:rPr lang="pt-BR" b="1" dirty="0"/>
              <a:t>Salário;</a:t>
            </a:r>
          </a:p>
          <a:p>
            <a:pPr lvl="1" algn="just">
              <a:spcBef>
                <a:spcPts val="0"/>
              </a:spcBef>
            </a:pPr>
            <a:r>
              <a:rPr lang="pt-BR" b="1" dirty="0"/>
              <a:t>Estado;</a:t>
            </a:r>
          </a:p>
          <a:p>
            <a:pPr lvl="1" algn="just">
              <a:spcBef>
                <a:spcPts val="0"/>
              </a:spcBef>
            </a:pPr>
            <a:r>
              <a:rPr lang="pt-BR" b="1" dirty="0"/>
              <a:t>Ocupação.</a:t>
            </a:r>
          </a:p>
          <a:p>
            <a:pPr marL="265176" lvl="1" indent="0" algn="just">
              <a:spcBef>
                <a:spcPts val="0"/>
              </a:spcBef>
              <a:buNone/>
            </a:pPr>
            <a:endParaRPr lang="pt-BR" b="1" dirty="0"/>
          </a:p>
          <a:p>
            <a:pPr marL="265176" lvl="1" indent="0" algn="just">
              <a:spcBef>
                <a:spcPts val="0"/>
              </a:spcBef>
              <a:buNone/>
            </a:pPr>
            <a:endParaRPr lang="pt-BR" b="1" dirty="0"/>
          </a:p>
          <a:p>
            <a:pPr algn="just">
              <a:spcBef>
                <a:spcPts val="2500"/>
              </a:spcBef>
            </a:pPr>
            <a:r>
              <a:rPr lang="pt-BR" sz="1800" b="1" dirty="0"/>
              <a:t>Seleção das ocupações relacionadas à tecnologia:</a:t>
            </a:r>
          </a:p>
          <a:p>
            <a:pPr lvl="1" algn="just">
              <a:spcBef>
                <a:spcPts val="0"/>
              </a:spcBef>
            </a:pPr>
            <a:r>
              <a:rPr lang="pt-BR" b="1" dirty="0"/>
              <a:t>Filtros por ocupações com os termos: TI, dados, tecnologia, rede, desenvolvimento etc.</a:t>
            </a:r>
          </a:p>
        </p:txBody>
      </p:sp>
      <p:pic>
        <p:nvPicPr>
          <p:cNvPr id="8194" name="Picture 2" descr="Aprenda como escolher as melhores ferramentas de análise de dados">
            <a:extLst>
              <a:ext uri="{FF2B5EF4-FFF2-40B4-BE49-F238E27FC236}">
                <a16:creationId xmlns:a16="http://schemas.microsoft.com/office/drawing/2014/main" id="{67BE72F2-E3F2-226E-2A36-554773B4C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009" y="2176036"/>
            <a:ext cx="4215419" cy="268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723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TotalTime>
  <Words>1331</Words>
  <Application>Microsoft Office PowerPoint</Application>
  <PresentationFormat>Widescreen</PresentationFormat>
  <Paragraphs>169</Paragraphs>
  <Slides>17</Slides>
  <Notes>17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Grandview Display (Corpo)</vt:lpstr>
      <vt:lpstr>Aptos</vt:lpstr>
      <vt:lpstr>Arial</vt:lpstr>
      <vt:lpstr>Bierstadt</vt:lpstr>
      <vt:lpstr>Grandview Display</vt:lpstr>
      <vt:lpstr>DashVTI</vt:lpstr>
      <vt:lpstr>Explorando o Dataset CAGED: Estrutura, Conteúdo e Informações Principais</vt:lpstr>
      <vt:lpstr>Introdução ao dataset CAGED</vt:lpstr>
      <vt:lpstr>O que é o CAGED</vt:lpstr>
      <vt:lpstr>Fontes de dados e atualização</vt:lpstr>
      <vt:lpstr>Constituição do dataset CAGED</vt:lpstr>
      <vt:lpstr>Estrutura dos dados</vt:lpstr>
      <vt:lpstr>Processamento de dados</vt:lpstr>
      <vt:lpstr>Ferramenta – Power BI</vt:lpstr>
      <vt:lpstr>Tratamento dos dados</vt:lpstr>
      <vt:lpstr>Tratamento dos dados</vt:lpstr>
      <vt:lpstr>Questões de pesquisa</vt:lpstr>
      <vt:lpstr>RQ01 - Qual é a média salarial dos profissionais da área de tecnologia nos diversos estados brasileiros? </vt:lpstr>
      <vt:lpstr>RQ 02: Qual é a correlação entre a idade e a média salarial no setor de tecnologia? Indivíduos mais velhos possuem, em média, remuneração superior? </vt:lpstr>
      <vt:lpstr>RQ03 - Qual a diferença da média salarial entre homens e mulheres dentro das carreiras de tecnologia?</vt:lpstr>
      <vt:lpstr>Principais conclusões</vt:lpstr>
      <vt:lpstr>Desafios e limitações na coleta de dados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Nelson de Campos Nolasco</dc:creator>
  <cp:lastModifiedBy>Nataniel Peixoto</cp:lastModifiedBy>
  <cp:revision>8</cp:revision>
  <dcterms:created xsi:type="dcterms:W3CDTF">2025-05-03T02:54:08Z</dcterms:created>
  <dcterms:modified xsi:type="dcterms:W3CDTF">2025-06-01T15:46:21Z</dcterms:modified>
</cp:coreProperties>
</file>