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80" r:id="rId11"/>
    <p:sldId id="277" r:id="rId12"/>
    <p:sldId id="283" r:id="rId13"/>
    <p:sldId id="28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3FEB-34A5-4CDB-84E0-9B35A904CB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7DAB342-BA6D-405A-A47C-D3BF0944D01B}">
      <dgm:prSet custT="1"/>
      <dgm:spPr/>
      <dgm:t>
        <a:bodyPr/>
        <a:lstStyle/>
        <a:p>
          <a:r>
            <a:rPr lang="pt-BR" sz="1400" b="1" dirty="0"/>
            <a:t>Dependências</a:t>
          </a:r>
          <a:endParaRPr lang="en-US" sz="1400" b="1" dirty="0"/>
        </a:p>
      </dgm:t>
    </dgm:pt>
    <dgm:pt modelId="{34EBB065-0101-43B3-AE06-52459C082EAF}" type="parTrans" cxnId="{0A453A30-7CDF-4AAB-A489-8BE2E1CC8072}">
      <dgm:prSet/>
      <dgm:spPr/>
      <dgm:t>
        <a:bodyPr/>
        <a:lstStyle/>
        <a:p>
          <a:endParaRPr lang="en-US" sz="2400"/>
        </a:p>
      </dgm:t>
    </dgm:pt>
    <dgm:pt modelId="{957A5C7E-E54D-40DE-B286-6F8BF59F50E3}" type="sibTrans" cxnId="{0A453A30-7CDF-4AAB-A489-8BE2E1CC8072}">
      <dgm:prSet/>
      <dgm:spPr/>
      <dgm:t>
        <a:bodyPr/>
        <a:lstStyle/>
        <a:p>
          <a:endParaRPr lang="en-US" sz="2400"/>
        </a:p>
      </dgm:t>
    </dgm:pt>
    <dgm:pt modelId="{2D92DDDE-3C34-491C-955A-F1B79F69A7E1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pandas</a:t>
          </a:r>
          <a:r>
            <a:rPr lang="pt-BR" sz="1400" dirty="0"/>
            <a:t>: para manipulação e análise de dados em Python.</a:t>
          </a:r>
          <a:endParaRPr lang="en-US" sz="1400" dirty="0"/>
        </a:p>
      </dgm:t>
    </dgm:pt>
    <dgm:pt modelId="{7743100D-61E5-43BF-A15D-057FC41F39CD}" type="parTrans" cxnId="{DEA895E9-EB6A-42AA-B3F0-D7E70ED86E3D}">
      <dgm:prSet/>
      <dgm:spPr/>
      <dgm:t>
        <a:bodyPr/>
        <a:lstStyle/>
        <a:p>
          <a:endParaRPr lang="en-US" sz="2400"/>
        </a:p>
      </dgm:t>
    </dgm:pt>
    <dgm:pt modelId="{D63C0777-85A1-4397-BFCD-2E7CDCB5EBBC}" type="sibTrans" cxnId="{DEA895E9-EB6A-42AA-B3F0-D7E70ED86E3D}">
      <dgm:prSet/>
      <dgm:spPr/>
      <dgm:t>
        <a:bodyPr/>
        <a:lstStyle/>
        <a:p>
          <a:endParaRPr lang="en-US" sz="2400"/>
        </a:p>
      </dgm:t>
    </dgm:pt>
    <dgm:pt modelId="{A68D4A77-D207-46A0-A496-39CB2BDBE8EA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requests</a:t>
          </a:r>
          <a:r>
            <a:rPr lang="pt-BR" sz="1400" dirty="0"/>
            <a:t>: faz requisições HTTP.</a:t>
          </a:r>
          <a:endParaRPr lang="en-US" sz="1400" dirty="0"/>
        </a:p>
      </dgm:t>
    </dgm:pt>
    <dgm:pt modelId="{8502EC1A-1756-47E0-9DAD-0E6C8AE0100F}" type="parTrans" cxnId="{558C35B8-1332-4BDC-9C5A-6E3A6146DC98}">
      <dgm:prSet/>
      <dgm:spPr/>
      <dgm:t>
        <a:bodyPr/>
        <a:lstStyle/>
        <a:p>
          <a:endParaRPr lang="en-US" sz="2400"/>
        </a:p>
      </dgm:t>
    </dgm:pt>
    <dgm:pt modelId="{24704A26-4BC5-41A6-829D-0C71CF53AF6E}" type="sibTrans" cxnId="{558C35B8-1332-4BDC-9C5A-6E3A6146DC98}">
      <dgm:prSet/>
      <dgm:spPr/>
      <dgm:t>
        <a:bodyPr/>
        <a:lstStyle/>
        <a:p>
          <a:endParaRPr lang="en-US" sz="2400"/>
        </a:p>
      </dgm:t>
    </dgm:pt>
    <dgm:pt modelId="{E95E90CF-1086-468C-B401-39048ACEBBC2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 err="1"/>
            <a:t>matplotlib</a:t>
          </a:r>
          <a:r>
            <a:rPr lang="pt-BR" sz="1400" dirty="0"/>
            <a:t>: para criação de gráficos e visualizações.</a:t>
          </a:r>
          <a:endParaRPr lang="en-US" sz="1400" dirty="0"/>
        </a:p>
      </dgm:t>
    </dgm:pt>
    <dgm:pt modelId="{68237631-B85A-486E-B1B2-C85DBB12F69D}" type="parTrans" cxnId="{B0B1BEBF-D79B-42EF-8E93-371ED4418666}">
      <dgm:prSet/>
      <dgm:spPr/>
      <dgm:t>
        <a:bodyPr/>
        <a:lstStyle/>
        <a:p>
          <a:endParaRPr lang="en-US" sz="2400"/>
        </a:p>
      </dgm:t>
    </dgm:pt>
    <dgm:pt modelId="{B50831FE-8C74-4EAB-9A2E-922104633AB4}" type="sibTrans" cxnId="{B0B1BEBF-D79B-42EF-8E93-371ED4418666}">
      <dgm:prSet/>
      <dgm:spPr/>
      <dgm:t>
        <a:bodyPr/>
        <a:lstStyle/>
        <a:p>
          <a:endParaRPr lang="en-US" sz="2400"/>
        </a:p>
      </dgm:t>
    </dgm:pt>
    <dgm:pt modelId="{3A20257E-6C38-4BAE-BE40-4EC121E2C394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 err="1"/>
            <a:t>seaborn</a:t>
          </a:r>
          <a:r>
            <a:rPr lang="pt-BR" sz="1400" dirty="0"/>
            <a:t>: visualização estatística baseada no </a:t>
          </a:r>
          <a:r>
            <a:rPr lang="pt-BR" sz="1400" dirty="0" err="1"/>
            <a:t>Matplotlib</a:t>
          </a:r>
          <a:r>
            <a:rPr lang="pt-BR" sz="1400" dirty="0"/>
            <a:t>, oferece uma interface amigável e gráficos atraentes.</a:t>
          </a:r>
          <a:endParaRPr lang="en-US" sz="1400" dirty="0"/>
        </a:p>
      </dgm:t>
    </dgm:pt>
    <dgm:pt modelId="{1F3040A0-4655-40BA-8D89-1AFB61FC342E}" type="parTrans" cxnId="{7C34DBFB-1043-40BB-9D02-26C89B0D1EAA}">
      <dgm:prSet/>
      <dgm:spPr/>
      <dgm:t>
        <a:bodyPr/>
        <a:lstStyle/>
        <a:p>
          <a:endParaRPr lang="en-US" sz="2400"/>
        </a:p>
      </dgm:t>
    </dgm:pt>
    <dgm:pt modelId="{B5E23EF0-938B-47FC-8F5A-0417FB27E841}" type="sibTrans" cxnId="{7C34DBFB-1043-40BB-9D02-26C89B0D1EAA}">
      <dgm:prSet/>
      <dgm:spPr/>
      <dgm:t>
        <a:bodyPr/>
        <a:lstStyle/>
        <a:p>
          <a:endParaRPr lang="en-US" sz="2400"/>
        </a:p>
      </dgm:t>
    </dgm:pt>
    <dgm:pt modelId="{8C547CC7-F10C-4581-8006-1143EA104F2D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 err="1"/>
            <a:t>python-dotenv</a:t>
          </a:r>
          <a:r>
            <a:rPr lang="pt-BR" sz="1400" b="1" dirty="0"/>
            <a:t>:</a:t>
          </a:r>
          <a:r>
            <a:rPr lang="pt-BR" sz="1400" dirty="0"/>
            <a:t> permite carregar variáveis de ambiente a partir de um arquivo .</a:t>
          </a:r>
          <a:r>
            <a:rPr lang="pt-BR" sz="1400" dirty="0" err="1"/>
            <a:t>env</a:t>
          </a:r>
          <a:r>
            <a:rPr lang="pt-BR" sz="1400" dirty="0"/>
            <a:t>.</a:t>
          </a:r>
          <a:endParaRPr lang="en-US" sz="1400" dirty="0"/>
        </a:p>
      </dgm:t>
    </dgm:pt>
    <dgm:pt modelId="{15E8164E-0F5E-4A20-BAD2-1B24D5E487C3}" type="parTrans" cxnId="{A5C838F2-68A2-4C6B-9A44-4B800F748FA9}">
      <dgm:prSet/>
      <dgm:spPr/>
      <dgm:t>
        <a:bodyPr/>
        <a:lstStyle/>
        <a:p>
          <a:endParaRPr lang="en-US" sz="2400"/>
        </a:p>
      </dgm:t>
    </dgm:pt>
    <dgm:pt modelId="{A0FD6B42-878E-4C5C-8A7A-1B9DC1DFCC93}" type="sibTrans" cxnId="{A5C838F2-68A2-4C6B-9A44-4B800F748FA9}">
      <dgm:prSet/>
      <dgm:spPr/>
      <dgm:t>
        <a:bodyPr/>
        <a:lstStyle/>
        <a:p>
          <a:endParaRPr lang="en-US" sz="2400"/>
        </a:p>
      </dgm:t>
    </dgm:pt>
    <dgm:pt modelId="{45C976DB-3D78-40A2-B2D3-5D660E539D3A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os</a:t>
          </a:r>
          <a:r>
            <a:rPr lang="pt-BR" sz="1400" dirty="0"/>
            <a:t>: fornece funções para interagir com o sistema operacional.</a:t>
          </a:r>
          <a:endParaRPr lang="en-US" sz="1400" dirty="0"/>
        </a:p>
      </dgm:t>
    </dgm:pt>
    <dgm:pt modelId="{E033501A-B2F8-4134-AEAA-A6FD63BBC7A3}" type="parTrans" cxnId="{5B9170BC-19C3-4D29-88C6-C05660EA4F77}">
      <dgm:prSet/>
      <dgm:spPr/>
      <dgm:t>
        <a:bodyPr/>
        <a:lstStyle/>
        <a:p>
          <a:endParaRPr lang="en-US" sz="2400"/>
        </a:p>
      </dgm:t>
    </dgm:pt>
    <dgm:pt modelId="{C4C2D74B-2252-47AC-B6EA-AF5DC2DCB562}" type="sibTrans" cxnId="{5B9170BC-19C3-4D29-88C6-C05660EA4F77}">
      <dgm:prSet/>
      <dgm:spPr/>
      <dgm:t>
        <a:bodyPr/>
        <a:lstStyle/>
        <a:p>
          <a:endParaRPr lang="en-US" sz="2400"/>
        </a:p>
      </dgm:t>
    </dgm:pt>
    <dgm:pt modelId="{1AC3C0E4-AE53-4560-ADF0-DA58A516983A}">
      <dgm:prSet custT="1"/>
      <dgm:spPr/>
      <dgm:t>
        <a:bodyPr/>
        <a:lstStyle/>
        <a:p>
          <a:r>
            <a:rPr lang="pt-BR" sz="1400" dirty="0"/>
            <a:t>- </a:t>
          </a:r>
          <a:r>
            <a:rPr lang="pt-BR" sz="1400" b="1" dirty="0"/>
            <a:t>time</a:t>
          </a:r>
          <a:r>
            <a:rPr lang="pt-BR" sz="1400" dirty="0"/>
            <a:t>: fornece várias funções para trabalhar com tempo.</a:t>
          </a:r>
          <a:endParaRPr lang="en-US" sz="1400" dirty="0"/>
        </a:p>
      </dgm:t>
    </dgm:pt>
    <dgm:pt modelId="{B7CC85B0-A821-4C4B-B7FD-FAB151DE002B}" type="parTrans" cxnId="{0E0EAAD7-7DB4-4EBA-898F-C1BDAD8DF83B}">
      <dgm:prSet/>
      <dgm:spPr/>
      <dgm:t>
        <a:bodyPr/>
        <a:lstStyle/>
        <a:p>
          <a:endParaRPr lang="en-US" sz="2400"/>
        </a:p>
      </dgm:t>
    </dgm:pt>
    <dgm:pt modelId="{9A96537D-0BBF-44FC-951A-38FF041EC8D2}" type="sibTrans" cxnId="{0E0EAAD7-7DB4-4EBA-898F-C1BDAD8DF83B}">
      <dgm:prSet/>
      <dgm:spPr/>
      <dgm:t>
        <a:bodyPr/>
        <a:lstStyle/>
        <a:p>
          <a:endParaRPr lang="en-US" sz="2400"/>
        </a:p>
      </dgm:t>
    </dgm:pt>
    <dgm:pt modelId="{F5DFD9DD-E642-4479-A453-6DADF5529E58}" type="pres">
      <dgm:prSet presAssocID="{7D013FEB-34A5-4CDB-84E0-9B35A904CBA4}" presName="root" presStyleCnt="0">
        <dgm:presLayoutVars>
          <dgm:dir/>
          <dgm:resizeHandles val="exact"/>
        </dgm:presLayoutVars>
      </dgm:prSet>
      <dgm:spPr/>
    </dgm:pt>
    <dgm:pt modelId="{5D81072C-31C9-40C4-AECB-C3F922E970F5}" type="pres">
      <dgm:prSet presAssocID="{27DAB342-BA6D-405A-A47C-D3BF0944D01B}" presName="compNode" presStyleCnt="0"/>
      <dgm:spPr/>
    </dgm:pt>
    <dgm:pt modelId="{ADC2C07A-65B7-47A2-BBF8-32450DA39207}" type="pres">
      <dgm:prSet presAssocID="{27DAB342-BA6D-405A-A47C-D3BF0944D01B}" presName="iconRect" presStyleLbl="node1" presStyleIdx="0" presStyleCnt="8" custLinFactX="168717" custLinFactY="-84359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6D0FA018-F87C-4E32-9D54-74DC73B5756E}" type="pres">
      <dgm:prSet presAssocID="{27DAB342-BA6D-405A-A47C-D3BF0944D01B}" presName="spaceRect" presStyleCnt="0"/>
      <dgm:spPr/>
    </dgm:pt>
    <dgm:pt modelId="{55A45413-94FA-4914-8857-ADA9EDF75D0F}" type="pres">
      <dgm:prSet presAssocID="{27DAB342-BA6D-405A-A47C-D3BF0944D01B}" presName="textRect" presStyleLbl="revTx" presStyleIdx="0" presStyleCnt="8" custScaleY="100000" custLinFactX="61439" custLinFactY="-77341" custLinFactNeighborX="100000" custLinFactNeighborY="-100000">
        <dgm:presLayoutVars>
          <dgm:chMax val="1"/>
          <dgm:chPref val="1"/>
        </dgm:presLayoutVars>
      </dgm:prSet>
      <dgm:spPr/>
    </dgm:pt>
    <dgm:pt modelId="{333C60C5-AABF-402E-AFA0-658EC41B2BEB}" type="pres">
      <dgm:prSet presAssocID="{957A5C7E-E54D-40DE-B286-6F8BF59F50E3}" presName="sibTrans" presStyleCnt="0"/>
      <dgm:spPr/>
    </dgm:pt>
    <dgm:pt modelId="{C947FD4B-5BF1-4B2D-AFCF-3151A47C6226}" type="pres">
      <dgm:prSet presAssocID="{2D92DDDE-3C34-491C-955A-F1B79F69A7E1}" presName="compNode" presStyleCnt="0"/>
      <dgm:spPr/>
    </dgm:pt>
    <dgm:pt modelId="{EF7D8DA5-D709-476F-8820-806D449BC5AF}" type="pres">
      <dgm:prSet presAssocID="{2D92DDDE-3C34-491C-955A-F1B79F69A7E1}" presName="iconRect" presStyleLbl="node1" presStyleIdx="1" presStyleCnt="8" custLinFactX="-100000" custLinFactNeighborX="-161591" custLinFactNeighborY="498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A1DE833-1A3F-40B4-A03F-19491A2AA12F}" type="pres">
      <dgm:prSet presAssocID="{2D92DDDE-3C34-491C-955A-F1B79F69A7E1}" presName="spaceRect" presStyleCnt="0"/>
      <dgm:spPr/>
    </dgm:pt>
    <dgm:pt modelId="{A5B692BA-966E-44A9-AD3E-DB191D769CE1}" type="pres">
      <dgm:prSet presAssocID="{2D92DDDE-3C34-491C-955A-F1B79F69A7E1}" presName="textRect" presStyleLbl="revTx" presStyleIdx="1" presStyleCnt="8" custLinFactX="-12191" custLinFactNeighborX="-100000" custLinFactNeighborY="40766">
        <dgm:presLayoutVars>
          <dgm:chMax val="1"/>
          <dgm:chPref val="1"/>
        </dgm:presLayoutVars>
      </dgm:prSet>
      <dgm:spPr/>
    </dgm:pt>
    <dgm:pt modelId="{4C0F983A-5C17-4B60-B8D7-3BB6561EE633}" type="pres">
      <dgm:prSet presAssocID="{D63C0777-85A1-4397-BFCD-2E7CDCB5EBBC}" presName="sibTrans" presStyleCnt="0"/>
      <dgm:spPr/>
    </dgm:pt>
    <dgm:pt modelId="{5451719E-3E1A-42F2-A146-471DFD3A2417}" type="pres">
      <dgm:prSet presAssocID="{A68D4A77-D207-46A0-A496-39CB2BDBE8EA}" presName="compNode" presStyleCnt="0"/>
      <dgm:spPr/>
    </dgm:pt>
    <dgm:pt modelId="{8BF1E9BE-82BA-4D6E-ADE0-24B1034676B7}" type="pres">
      <dgm:prSet presAssocID="{A68D4A77-D207-46A0-A496-39CB2BDBE8EA}" presName="iconRect" presStyleLbl="node1" presStyleIdx="2" presStyleCnt="8" custLinFactX="-100000" custLinFactNeighborX="-156594" custLinFactNeighborY="498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F4DC5C7A-7D48-49F7-B668-E7E018988894}" type="pres">
      <dgm:prSet presAssocID="{A68D4A77-D207-46A0-A496-39CB2BDBE8EA}" presName="spaceRect" presStyleCnt="0"/>
      <dgm:spPr/>
    </dgm:pt>
    <dgm:pt modelId="{82D60FB9-0D20-42BD-88A7-98091F198E23}" type="pres">
      <dgm:prSet presAssocID="{A68D4A77-D207-46A0-A496-39CB2BDBE8EA}" presName="textRect" presStyleLbl="revTx" presStyleIdx="2" presStyleCnt="8" custLinFactX="-15469" custLinFactNeighborX="-100000" custLinFactNeighborY="40766">
        <dgm:presLayoutVars>
          <dgm:chMax val="1"/>
          <dgm:chPref val="1"/>
        </dgm:presLayoutVars>
      </dgm:prSet>
      <dgm:spPr/>
    </dgm:pt>
    <dgm:pt modelId="{4798F025-C10F-49C7-B405-6A172852F6B3}" type="pres">
      <dgm:prSet presAssocID="{24704A26-4BC5-41A6-829D-0C71CF53AF6E}" presName="sibTrans" presStyleCnt="0"/>
      <dgm:spPr/>
    </dgm:pt>
    <dgm:pt modelId="{F975505F-F9E1-4F67-B3FB-2F909B515EDC}" type="pres">
      <dgm:prSet presAssocID="{E95E90CF-1086-468C-B401-39048ACEBBC2}" presName="compNode" presStyleCnt="0"/>
      <dgm:spPr/>
    </dgm:pt>
    <dgm:pt modelId="{44B82A9F-B659-4A77-A8AF-4FE3A6791E99}" type="pres">
      <dgm:prSet presAssocID="{E95E90CF-1086-468C-B401-39048ACEBBC2}" presName="iconRect" presStyleLbl="node1" presStyleIdx="3" presStyleCnt="8" custLinFactX="-100000" custLinFactNeighborX="-154112" custLinFactNeighborY="4982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F4DEB1C-338C-472D-B4F8-758EA3583DD6}" type="pres">
      <dgm:prSet presAssocID="{E95E90CF-1086-468C-B401-39048ACEBBC2}" presName="spaceRect" presStyleCnt="0"/>
      <dgm:spPr/>
    </dgm:pt>
    <dgm:pt modelId="{179FAA12-8A24-49FC-A6BE-ABD11B7DC4BB}" type="pres">
      <dgm:prSet presAssocID="{E95E90CF-1086-468C-B401-39048ACEBBC2}" presName="textRect" presStyleLbl="revTx" presStyleIdx="3" presStyleCnt="8" custLinFactX="-14352" custLinFactNeighborX="-100000" custLinFactNeighborY="40766">
        <dgm:presLayoutVars>
          <dgm:chMax val="1"/>
          <dgm:chPref val="1"/>
        </dgm:presLayoutVars>
      </dgm:prSet>
      <dgm:spPr/>
    </dgm:pt>
    <dgm:pt modelId="{3B88E799-3608-4CB7-B830-DC750B1B2E7C}" type="pres">
      <dgm:prSet presAssocID="{B50831FE-8C74-4EAB-9A2E-922104633AB4}" presName="sibTrans" presStyleCnt="0"/>
      <dgm:spPr/>
    </dgm:pt>
    <dgm:pt modelId="{936A3FD0-4F2F-41CB-8688-E91B370750DA}" type="pres">
      <dgm:prSet presAssocID="{3A20257E-6C38-4BAE-BE40-4EC121E2C394}" presName="compNode" presStyleCnt="0"/>
      <dgm:spPr/>
    </dgm:pt>
    <dgm:pt modelId="{85E7E736-65AA-47F9-956F-17D50EAC00EF}" type="pres">
      <dgm:prSet presAssocID="{3A20257E-6C38-4BAE-BE40-4EC121E2C394}" presName="iconRect" presStyleLbl="node1" presStyleIdx="4" presStyleCnt="8" custLinFactX="66920" custLinFactNeighborX="100000" custLinFactNeighborY="4732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DDEDEDD-4E43-4D73-B2A0-4BE573D654A7}" type="pres">
      <dgm:prSet presAssocID="{3A20257E-6C38-4BAE-BE40-4EC121E2C394}" presName="spaceRect" presStyleCnt="0"/>
      <dgm:spPr/>
    </dgm:pt>
    <dgm:pt modelId="{E9308448-3B63-4F4C-B2AC-E3E9922D8536}" type="pres">
      <dgm:prSet presAssocID="{3A20257E-6C38-4BAE-BE40-4EC121E2C394}" presName="textRect" presStyleLbl="revTx" presStyleIdx="4" presStyleCnt="8" custLinFactNeighborX="75114" custLinFactNeighborY="38722">
        <dgm:presLayoutVars>
          <dgm:chMax val="1"/>
          <dgm:chPref val="1"/>
        </dgm:presLayoutVars>
      </dgm:prSet>
      <dgm:spPr/>
    </dgm:pt>
    <dgm:pt modelId="{A3204666-9E31-461D-B34D-E0822370AF1C}" type="pres">
      <dgm:prSet presAssocID="{B5E23EF0-938B-47FC-8F5A-0417FB27E841}" presName="sibTrans" presStyleCnt="0"/>
      <dgm:spPr/>
    </dgm:pt>
    <dgm:pt modelId="{711C8598-5946-4458-A1CC-43C70DB038B8}" type="pres">
      <dgm:prSet presAssocID="{8C547CC7-F10C-4581-8006-1143EA104F2D}" presName="compNode" presStyleCnt="0"/>
      <dgm:spPr/>
    </dgm:pt>
    <dgm:pt modelId="{B538E17A-18DA-47DF-A2CC-AD31334043E2}" type="pres">
      <dgm:prSet presAssocID="{8C547CC7-F10C-4581-8006-1143EA104F2D}" presName="iconRect" presStyleLbl="node1" presStyleIdx="5" presStyleCnt="8" custLinFactX="66920" custLinFactNeighborX="100000" custLinFactNeighborY="4732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722C664-5D93-4E35-81BA-B1357A7B891F}" type="pres">
      <dgm:prSet presAssocID="{8C547CC7-F10C-4581-8006-1143EA104F2D}" presName="spaceRect" presStyleCnt="0"/>
      <dgm:spPr/>
    </dgm:pt>
    <dgm:pt modelId="{1C4FEBB1-843E-40FE-8BD4-95CCA14102A1}" type="pres">
      <dgm:prSet presAssocID="{8C547CC7-F10C-4581-8006-1143EA104F2D}" presName="textRect" presStyleLbl="revTx" presStyleIdx="5" presStyleCnt="8" custLinFactNeighborX="75114" custLinFactNeighborY="38722">
        <dgm:presLayoutVars>
          <dgm:chMax val="1"/>
          <dgm:chPref val="1"/>
        </dgm:presLayoutVars>
      </dgm:prSet>
      <dgm:spPr/>
    </dgm:pt>
    <dgm:pt modelId="{32DFD163-5594-47B5-8C2D-B5A56BE70C2D}" type="pres">
      <dgm:prSet presAssocID="{A0FD6B42-878E-4C5C-8A7A-1B9DC1DFCC93}" presName="sibTrans" presStyleCnt="0"/>
      <dgm:spPr/>
    </dgm:pt>
    <dgm:pt modelId="{35A8D49E-2F46-48A6-A29A-6BE81EE88C20}" type="pres">
      <dgm:prSet presAssocID="{45C976DB-3D78-40A2-B2D3-5D660E539D3A}" presName="compNode" presStyleCnt="0"/>
      <dgm:spPr/>
    </dgm:pt>
    <dgm:pt modelId="{4241F3B9-559A-4062-ABEE-04C629A1BB6B}" type="pres">
      <dgm:prSet presAssocID="{45C976DB-3D78-40A2-B2D3-5D660E539D3A}" presName="iconRect" presStyleLbl="node1" presStyleIdx="6" presStyleCnt="8" custLinFactX="66920" custLinFactNeighborX="100000" custLinFactNeighborY="4732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1DDD68DE-DFC8-405C-AF2D-371A67638E07}" type="pres">
      <dgm:prSet presAssocID="{45C976DB-3D78-40A2-B2D3-5D660E539D3A}" presName="spaceRect" presStyleCnt="0"/>
      <dgm:spPr/>
    </dgm:pt>
    <dgm:pt modelId="{137E1EAA-2278-4942-AFF6-BA55B1790CC5}" type="pres">
      <dgm:prSet presAssocID="{45C976DB-3D78-40A2-B2D3-5D660E539D3A}" presName="textRect" presStyleLbl="revTx" presStyleIdx="6" presStyleCnt="8" custLinFactNeighborX="75114" custLinFactNeighborY="38722">
        <dgm:presLayoutVars>
          <dgm:chMax val="1"/>
          <dgm:chPref val="1"/>
        </dgm:presLayoutVars>
      </dgm:prSet>
      <dgm:spPr/>
    </dgm:pt>
    <dgm:pt modelId="{EE3D34C9-7E7B-4E16-B1C8-E63FE1C44AA2}" type="pres">
      <dgm:prSet presAssocID="{C4C2D74B-2252-47AC-B6EA-AF5DC2DCB562}" presName="sibTrans" presStyleCnt="0"/>
      <dgm:spPr/>
    </dgm:pt>
    <dgm:pt modelId="{DAC43BDB-8A26-473B-90AE-FFEA8F8F39F3}" type="pres">
      <dgm:prSet presAssocID="{1AC3C0E4-AE53-4560-ADF0-DA58A516983A}" presName="compNode" presStyleCnt="0"/>
      <dgm:spPr/>
    </dgm:pt>
    <dgm:pt modelId="{1D157C3C-93C9-4669-A70E-C4046A4CF809}" type="pres">
      <dgm:prSet presAssocID="{1AC3C0E4-AE53-4560-ADF0-DA58A516983A}" presName="iconRect" presStyleLbl="node1" presStyleIdx="7" presStyleCnt="8" custLinFactY="-100000" custLinFactNeighborY="-17725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E355D1E7-54DA-4557-A7AA-D389A7DA689A}" type="pres">
      <dgm:prSet presAssocID="{1AC3C0E4-AE53-4560-ADF0-DA58A516983A}" presName="spaceRect" presStyleCnt="0"/>
      <dgm:spPr/>
    </dgm:pt>
    <dgm:pt modelId="{3B717B1C-5957-4118-A98B-5AB1D93102B6}" type="pres">
      <dgm:prSet presAssocID="{1AC3C0E4-AE53-4560-ADF0-DA58A516983A}" presName="textRect" presStyleLbl="revTx" presStyleIdx="7" presStyleCnt="8" custLinFactY="-100000" custLinFactNeighborX="-825" custLinFactNeighborY="-120188">
        <dgm:presLayoutVars>
          <dgm:chMax val="1"/>
          <dgm:chPref val="1"/>
        </dgm:presLayoutVars>
      </dgm:prSet>
      <dgm:spPr/>
    </dgm:pt>
  </dgm:ptLst>
  <dgm:cxnLst>
    <dgm:cxn modelId="{FC0D3E06-AD9D-49BC-97F0-2126B9FF6668}" type="presOf" srcId="{27DAB342-BA6D-405A-A47C-D3BF0944D01B}" destId="{55A45413-94FA-4914-8857-ADA9EDF75D0F}" srcOrd="0" destOrd="0" presId="urn:microsoft.com/office/officeart/2018/2/layout/IconLabelList"/>
    <dgm:cxn modelId="{6CC97F0C-81B3-48CC-8755-E70F4C4AE71E}" type="presOf" srcId="{3A20257E-6C38-4BAE-BE40-4EC121E2C394}" destId="{E9308448-3B63-4F4C-B2AC-E3E9922D8536}" srcOrd="0" destOrd="0" presId="urn:microsoft.com/office/officeart/2018/2/layout/IconLabelList"/>
    <dgm:cxn modelId="{0ECB910E-6D82-42F0-93F1-9C3DE6F60F7D}" type="presOf" srcId="{E95E90CF-1086-468C-B401-39048ACEBBC2}" destId="{179FAA12-8A24-49FC-A6BE-ABD11B7DC4BB}" srcOrd="0" destOrd="0" presId="urn:microsoft.com/office/officeart/2018/2/layout/IconLabelList"/>
    <dgm:cxn modelId="{1D36AC11-3505-47AA-902B-4A57D1F3F381}" type="presOf" srcId="{A68D4A77-D207-46A0-A496-39CB2BDBE8EA}" destId="{82D60FB9-0D20-42BD-88A7-98091F198E23}" srcOrd="0" destOrd="0" presId="urn:microsoft.com/office/officeart/2018/2/layout/IconLabelList"/>
    <dgm:cxn modelId="{10176F29-5BBB-4642-A00C-FEDD124A870D}" type="presOf" srcId="{1AC3C0E4-AE53-4560-ADF0-DA58A516983A}" destId="{3B717B1C-5957-4118-A98B-5AB1D93102B6}" srcOrd="0" destOrd="0" presId="urn:microsoft.com/office/officeart/2018/2/layout/IconLabelList"/>
    <dgm:cxn modelId="{0A453A30-7CDF-4AAB-A489-8BE2E1CC8072}" srcId="{7D013FEB-34A5-4CDB-84E0-9B35A904CBA4}" destId="{27DAB342-BA6D-405A-A47C-D3BF0944D01B}" srcOrd="0" destOrd="0" parTransId="{34EBB065-0101-43B3-AE06-52459C082EAF}" sibTransId="{957A5C7E-E54D-40DE-B286-6F8BF59F50E3}"/>
    <dgm:cxn modelId="{65D83981-2F74-4938-B98E-FA5F4F821E80}" type="presOf" srcId="{7D013FEB-34A5-4CDB-84E0-9B35A904CBA4}" destId="{F5DFD9DD-E642-4479-A453-6DADF5529E58}" srcOrd="0" destOrd="0" presId="urn:microsoft.com/office/officeart/2018/2/layout/IconLabelList"/>
    <dgm:cxn modelId="{283CAB81-C2A1-46D5-A10F-48F5FEA10C00}" type="presOf" srcId="{45C976DB-3D78-40A2-B2D3-5D660E539D3A}" destId="{137E1EAA-2278-4942-AFF6-BA55B1790CC5}" srcOrd="0" destOrd="0" presId="urn:microsoft.com/office/officeart/2018/2/layout/IconLabelList"/>
    <dgm:cxn modelId="{558C35B8-1332-4BDC-9C5A-6E3A6146DC98}" srcId="{7D013FEB-34A5-4CDB-84E0-9B35A904CBA4}" destId="{A68D4A77-D207-46A0-A496-39CB2BDBE8EA}" srcOrd="2" destOrd="0" parTransId="{8502EC1A-1756-47E0-9DAD-0E6C8AE0100F}" sibTransId="{24704A26-4BC5-41A6-829D-0C71CF53AF6E}"/>
    <dgm:cxn modelId="{5B9170BC-19C3-4D29-88C6-C05660EA4F77}" srcId="{7D013FEB-34A5-4CDB-84E0-9B35A904CBA4}" destId="{45C976DB-3D78-40A2-B2D3-5D660E539D3A}" srcOrd="6" destOrd="0" parTransId="{E033501A-B2F8-4134-AEAA-A6FD63BBC7A3}" sibTransId="{C4C2D74B-2252-47AC-B6EA-AF5DC2DCB562}"/>
    <dgm:cxn modelId="{B0B1BEBF-D79B-42EF-8E93-371ED4418666}" srcId="{7D013FEB-34A5-4CDB-84E0-9B35A904CBA4}" destId="{E95E90CF-1086-468C-B401-39048ACEBBC2}" srcOrd="3" destOrd="0" parTransId="{68237631-B85A-486E-B1B2-C85DBB12F69D}" sibTransId="{B50831FE-8C74-4EAB-9A2E-922104633AB4}"/>
    <dgm:cxn modelId="{0E0EAAD7-7DB4-4EBA-898F-C1BDAD8DF83B}" srcId="{7D013FEB-34A5-4CDB-84E0-9B35A904CBA4}" destId="{1AC3C0E4-AE53-4560-ADF0-DA58A516983A}" srcOrd="7" destOrd="0" parTransId="{B7CC85B0-A821-4C4B-B7FD-FAB151DE002B}" sibTransId="{9A96537D-0BBF-44FC-951A-38FF041EC8D2}"/>
    <dgm:cxn modelId="{5C9DC1DB-AFE8-4A6A-BF9D-DE83A6402A54}" type="presOf" srcId="{8C547CC7-F10C-4581-8006-1143EA104F2D}" destId="{1C4FEBB1-843E-40FE-8BD4-95CCA14102A1}" srcOrd="0" destOrd="0" presId="urn:microsoft.com/office/officeart/2018/2/layout/IconLabelList"/>
    <dgm:cxn modelId="{DEA895E9-EB6A-42AA-B3F0-D7E70ED86E3D}" srcId="{7D013FEB-34A5-4CDB-84E0-9B35A904CBA4}" destId="{2D92DDDE-3C34-491C-955A-F1B79F69A7E1}" srcOrd="1" destOrd="0" parTransId="{7743100D-61E5-43BF-A15D-057FC41F39CD}" sibTransId="{D63C0777-85A1-4397-BFCD-2E7CDCB5EBBC}"/>
    <dgm:cxn modelId="{A5C838F2-68A2-4C6B-9A44-4B800F748FA9}" srcId="{7D013FEB-34A5-4CDB-84E0-9B35A904CBA4}" destId="{8C547CC7-F10C-4581-8006-1143EA104F2D}" srcOrd="5" destOrd="0" parTransId="{15E8164E-0F5E-4A20-BAD2-1B24D5E487C3}" sibTransId="{A0FD6B42-878E-4C5C-8A7A-1B9DC1DFCC93}"/>
    <dgm:cxn modelId="{D30E6AF6-F976-49F5-9266-C6C4F7543443}" type="presOf" srcId="{2D92DDDE-3C34-491C-955A-F1B79F69A7E1}" destId="{A5B692BA-966E-44A9-AD3E-DB191D769CE1}" srcOrd="0" destOrd="0" presId="urn:microsoft.com/office/officeart/2018/2/layout/IconLabelList"/>
    <dgm:cxn modelId="{7C34DBFB-1043-40BB-9D02-26C89B0D1EAA}" srcId="{7D013FEB-34A5-4CDB-84E0-9B35A904CBA4}" destId="{3A20257E-6C38-4BAE-BE40-4EC121E2C394}" srcOrd="4" destOrd="0" parTransId="{1F3040A0-4655-40BA-8D89-1AFB61FC342E}" sibTransId="{B5E23EF0-938B-47FC-8F5A-0417FB27E841}"/>
    <dgm:cxn modelId="{A05022F8-3F14-48F0-9F73-FE2AE60C9557}" type="presParOf" srcId="{F5DFD9DD-E642-4479-A453-6DADF5529E58}" destId="{5D81072C-31C9-40C4-AECB-C3F922E970F5}" srcOrd="0" destOrd="0" presId="urn:microsoft.com/office/officeart/2018/2/layout/IconLabelList"/>
    <dgm:cxn modelId="{9D5A99E9-79F5-4069-9D5E-82DD4D248900}" type="presParOf" srcId="{5D81072C-31C9-40C4-AECB-C3F922E970F5}" destId="{ADC2C07A-65B7-47A2-BBF8-32450DA39207}" srcOrd="0" destOrd="0" presId="urn:microsoft.com/office/officeart/2018/2/layout/IconLabelList"/>
    <dgm:cxn modelId="{C2DECC1B-ED9E-4B7C-A303-408639E2D848}" type="presParOf" srcId="{5D81072C-31C9-40C4-AECB-C3F922E970F5}" destId="{6D0FA018-F87C-4E32-9D54-74DC73B5756E}" srcOrd="1" destOrd="0" presId="urn:microsoft.com/office/officeart/2018/2/layout/IconLabelList"/>
    <dgm:cxn modelId="{32209F39-5FD8-4409-8E56-9E5CB8D52F02}" type="presParOf" srcId="{5D81072C-31C9-40C4-AECB-C3F922E970F5}" destId="{55A45413-94FA-4914-8857-ADA9EDF75D0F}" srcOrd="2" destOrd="0" presId="urn:microsoft.com/office/officeart/2018/2/layout/IconLabelList"/>
    <dgm:cxn modelId="{E39A4922-17F2-442D-8E73-1198387F84D1}" type="presParOf" srcId="{F5DFD9DD-E642-4479-A453-6DADF5529E58}" destId="{333C60C5-AABF-402E-AFA0-658EC41B2BEB}" srcOrd="1" destOrd="0" presId="urn:microsoft.com/office/officeart/2018/2/layout/IconLabelList"/>
    <dgm:cxn modelId="{532AD0FC-969C-47BB-9E0D-B3D470193BD5}" type="presParOf" srcId="{F5DFD9DD-E642-4479-A453-6DADF5529E58}" destId="{C947FD4B-5BF1-4B2D-AFCF-3151A47C6226}" srcOrd="2" destOrd="0" presId="urn:microsoft.com/office/officeart/2018/2/layout/IconLabelList"/>
    <dgm:cxn modelId="{C00CD024-063C-4232-A8F3-1CF459EEA1C2}" type="presParOf" srcId="{C947FD4B-5BF1-4B2D-AFCF-3151A47C6226}" destId="{EF7D8DA5-D709-476F-8820-806D449BC5AF}" srcOrd="0" destOrd="0" presId="urn:microsoft.com/office/officeart/2018/2/layout/IconLabelList"/>
    <dgm:cxn modelId="{21396C76-052B-4F07-9ADA-0E6D577B5EF7}" type="presParOf" srcId="{C947FD4B-5BF1-4B2D-AFCF-3151A47C6226}" destId="{DA1DE833-1A3F-40B4-A03F-19491A2AA12F}" srcOrd="1" destOrd="0" presId="urn:microsoft.com/office/officeart/2018/2/layout/IconLabelList"/>
    <dgm:cxn modelId="{D284C693-225F-445A-9571-9910D53F81C8}" type="presParOf" srcId="{C947FD4B-5BF1-4B2D-AFCF-3151A47C6226}" destId="{A5B692BA-966E-44A9-AD3E-DB191D769CE1}" srcOrd="2" destOrd="0" presId="urn:microsoft.com/office/officeart/2018/2/layout/IconLabelList"/>
    <dgm:cxn modelId="{7F936F16-33D7-4C52-9827-CF97DDC516CD}" type="presParOf" srcId="{F5DFD9DD-E642-4479-A453-6DADF5529E58}" destId="{4C0F983A-5C17-4B60-B8D7-3BB6561EE633}" srcOrd="3" destOrd="0" presId="urn:microsoft.com/office/officeart/2018/2/layout/IconLabelList"/>
    <dgm:cxn modelId="{5E6B0AE9-A28D-47DA-AFFD-047AA16A5CEA}" type="presParOf" srcId="{F5DFD9DD-E642-4479-A453-6DADF5529E58}" destId="{5451719E-3E1A-42F2-A146-471DFD3A2417}" srcOrd="4" destOrd="0" presId="urn:microsoft.com/office/officeart/2018/2/layout/IconLabelList"/>
    <dgm:cxn modelId="{DF92EC6E-5FBB-49C3-8559-E83B8734B3CA}" type="presParOf" srcId="{5451719E-3E1A-42F2-A146-471DFD3A2417}" destId="{8BF1E9BE-82BA-4D6E-ADE0-24B1034676B7}" srcOrd="0" destOrd="0" presId="urn:microsoft.com/office/officeart/2018/2/layout/IconLabelList"/>
    <dgm:cxn modelId="{33BCA3E7-C6FB-40BA-AD37-CDFEEE6D5552}" type="presParOf" srcId="{5451719E-3E1A-42F2-A146-471DFD3A2417}" destId="{F4DC5C7A-7D48-49F7-B668-E7E018988894}" srcOrd="1" destOrd="0" presId="urn:microsoft.com/office/officeart/2018/2/layout/IconLabelList"/>
    <dgm:cxn modelId="{E885C208-0FD4-4CEE-AE2B-99C98FDABF03}" type="presParOf" srcId="{5451719E-3E1A-42F2-A146-471DFD3A2417}" destId="{82D60FB9-0D20-42BD-88A7-98091F198E23}" srcOrd="2" destOrd="0" presId="urn:microsoft.com/office/officeart/2018/2/layout/IconLabelList"/>
    <dgm:cxn modelId="{FB2B8ACD-C64E-46D2-B147-A277596BC2F6}" type="presParOf" srcId="{F5DFD9DD-E642-4479-A453-6DADF5529E58}" destId="{4798F025-C10F-49C7-B405-6A172852F6B3}" srcOrd="5" destOrd="0" presId="urn:microsoft.com/office/officeart/2018/2/layout/IconLabelList"/>
    <dgm:cxn modelId="{6A65BFCE-17A5-4A03-85D3-8400E7FE0943}" type="presParOf" srcId="{F5DFD9DD-E642-4479-A453-6DADF5529E58}" destId="{F975505F-F9E1-4F67-B3FB-2F909B515EDC}" srcOrd="6" destOrd="0" presId="urn:microsoft.com/office/officeart/2018/2/layout/IconLabelList"/>
    <dgm:cxn modelId="{5B43FE52-99A7-4F98-8A37-E88A10371011}" type="presParOf" srcId="{F975505F-F9E1-4F67-B3FB-2F909B515EDC}" destId="{44B82A9F-B659-4A77-A8AF-4FE3A6791E99}" srcOrd="0" destOrd="0" presId="urn:microsoft.com/office/officeart/2018/2/layout/IconLabelList"/>
    <dgm:cxn modelId="{D13D8DFC-2FE8-4CF4-9B84-480529D31170}" type="presParOf" srcId="{F975505F-F9E1-4F67-B3FB-2F909B515EDC}" destId="{7F4DEB1C-338C-472D-B4F8-758EA3583DD6}" srcOrd="1" destOrd="0" presId="urn:microsoft.com/office/officeart/2018/2/layout/IconLabelList"/>
    <dgm:cxn modelId="{66AB550E-7005-485F-BB10-DFFB263EA2BD}" type="presParOf" srcId="{F975505F-F9E1-4F67-B3FB-2F909B515EDC}" destId="{179FAA12-8A24-49FC-A6BE-ABD11B7DC4BB}" srcOrd="2" destOrd="0" presId="urn:microsoft.com/office/officeart/2018/2/layout/IconLabelList"/>
    <dgm:cxn modelId="{3FD0FB7B-E38D-40AA-9CEA-AD76697CFE53}" type="presParOf" srcId="{F5DFD9DD-E642-4479-A453-6DADF5529E58}" destId="{3B88E799-3608-4CB7-B830-DC750B1B2E7C}" srcOrd="7" destOrd="0" presId="urn:microsoft.com/office/officeart/2018/2/layout/IconLabelList"/>
    <dgm:cxn modelId="{63B5B6EB-61C9-486E-AF30-2EBFAD08B7EB}" type="presParOf" srcId="{F5DFD9DD-E642-4479-A453-6DADF5529E58}" destId="{936A3FD0-4F2F-41CB-8688-E91B370750DA}" srcOrd="8" destOrd="0" presId="urn:microsoft.com/office/officeart/2018/2/layout/IconLabelList"/>
    <dgm:cxn modelId="{74ABD97A-023C-4175-8787-37C9302E0469}" type="presParOf" srcId="{936A3FD0-4F2F-41CB-8688-E91B370750DA}" destId="{85E7E736-65AA-47F9-956F-17D50EAC00EF}" srcOrd="0" destOrd="0" presId="urn:microsoft.com/office/officeart/2018/2/layout/IconLabelList"/>
    <dgm:cxn modelId="{68B46404-3E7A-4B9E-BDD8-2E953B65460A}" type="presParOf" srcId="{936A3FD0-4F2F-41CB-8688-E91B370750DA}" destId="{1DDEDEDD-4E43-4D73-B2A0-4BE573D654A7}" srcOrd="1" destOrd="0" presId="urn:microsoft.com/office/officeart/2018/2/layout/IconLabelList"/>
    <dgm:cxn modelId="{5834FEF4-EBB3-487A-AF17-C5AAEBB50EFE}" type="presParOf" srcId="{936A3FD0-4F2F-41CB-8688-E91B370750DA}" destId="{E9308448-3B63-4F4C-B2AC-E3E9922D8536}" srcOrd="2" destOrd="0" presId="urn:microsoft.com/office/officeart/2018/2/layout/IconLabelList"/>
    <dgm:cxn modelId="{664FA4AF-B0B9-42A5-9ECE-35DF9BE151EE}" type="presParOf" srcId="{F5DFD9DD-E642-4479-A453-6DADF5529E58}" destId="{A3204666-9E31-461D-B34D-E0822370AF1C}" srcOrd="9" destOrd="0" presId="urn:microsoft.com/office/officeart/2018/2/layout/IconLabelList"/>
    <dgm:cxn modelId="{EB4F976C-117B-49A6-AAEB-907A059BD49A}" type="presParOf" srcId="{F5DFD9DD-E642-4479-A453-6DADF5529E58}" destId="{711C8598-5946-4458-A1CC-43C70DB038B8}" srcOrd="10" destOrd="0" presId="urn:microsoft.com/office/officeart/2018/2/layout/IconLabelList"/>
    <dgm:cxn modelId="{CD27BECA-077C-417F-8DF8-FC1E5F9B061A}" type="presParOf" srcId="{711C8598-5946-4458-A1CC-43C70DB038B8}" destId="{B538E17A-18DA-47DF-A2CC-AD31334043E2}" srcOrd="0" destOrd="0" presId="urn:microsoft.com/office/officeart/2018/2/layout/IconLabelList"/>
    <dgm:cxn modelId="{DB74B4FE-F2F0-486A-B5A5-26020BFF6F61}" type="presParOf" srcId="{711C8598-5946-4458-A1CC-43C70DB038B8}" destId="{3722C664-5D93-4E35-81BA-B1357A7B891F}" srcOrd="1" destOrd="0" presId="urn:microsoft.com/office/officeart/2018/2/layout/IconLabelList"/>
    <dgm:cxn modelId="{647BD769-6103-41FC-9EA4-313DD11F6349}" type="presParOf" srcId="{711C8598-5946-4458-A1CC-43C70DB038B8}" destId="{1C4FEBB1-843E-40FE-8BD4-95CCA14102A1}" srcOrd="2" destOrd="0" presId="urn:microsoft.com/office/officeart/2018/2/layout/IconLabelList"/>
    <dgm:cxn modelId="{220CE4DC-4944-4A7E-A85A-4A10BFCDF36E}" type="presParOf" srcId="{F5DFD9DD-E642-4479-A453-6DADF5529E58}" destId="{32DFD163-5594-47B5-8C2D-B5A56BE70C2D}" srcOrd="11" destOrd="0" presId="urn:microsoft.com/office/officeart/2018/2/layout/IconLabelList"/>
    <dgm:cxn modelId="{A3AD4E6F-ADD0-4087-B78E-EE6C24713708}" type="presParOf" srcId="{F5DFD9DD-E642-4479-A453-6DADF5529E58}" destId="{35A8D49E-2F46-48A6-A29A-6BE81EE88C20}" srcOrd="12" destOrd="0" presId="urn:microsoft.com/office/officeart/2018/2/layout/IconLabelList"/>
    <dgm:cxn modelId="{60368F8A-01BB-4FF3-A684-BAB9ED24431F}" type="presParOf" srcId="{35A8D49E-2F46-48A6-A29A-6BE81EE88C20}" destId="{4241F3B9-559A-4062-ABEE-04C629A1BB6B}" srcOrd="0" destOrd="0" presId="urn:microsoft.com/office/officeart/2018/2/layout/IconLabelList"/>
    <dgm:cxn modelId="{710AA09C-8006-496F-AEBE-B2565744DB42}" type="presParOf" srcId="{35A8D49E-2F46-48A6-A29A-6BE81EE88C20}" destId="{1DDD68DE-DFC8-405C-AF2D-371A67638E07}" srcOrd="1" destOrd="0" presId="urn:microsoft.com/office/officeart/2018/2/layout/IconLabelList"/>
    <dgm:cxn modelId="{DA0A05FA-5999-449E-A058-1C16AF45D6EE}" type="presParOf" srcId="{35A8D49E-2F46-48A6-A29A-6BE81EE88C20}" destId="{137E1EAA-2278-4942-AFF6-BA55B1790CC5}" srcOrd="2" destOrd="0" presId="urn:microsoft.com/office/officeart/2018/2/layout/IconLabelList"/>
    <dgm:cxn modelId="{DDD50C3F-86F8-4B29-9FE5-7349C3E7D321}" type="presParOf" srcId="{F5DFD9DD-E642-4479-A453-6DADF5529E58}" destId="{EE3D34C9-7E7B-4E16-B1C8-E63FE1C44AA2}" srcOrd="13" destOrd="0" presId="urn:microsoft.com/office/officeart/2018/2/layout/IconLabelList"/>
    <dgm:cxn modelId="{5CBCC4FD-2C0B-444D-A842-6E75DB6A2DE5}" type="presParOf" srcId="{F5DFD9DD-E642-4479-A453-6DADF5529E58}" destId="{DAC43BDB-8A26-473B-90AE-FFEA8F8F39F3}" srcOrd="14" destOrd="0" presId="urn:microsoft.com/office/officeart/2018/2/layout/IconLabelList"/>
    <dgm:cxn modelId="{5371B06A-3A8A-4468-846B-80183C2CBA5D}" type="presParOf" srcId="{DAC43BDB-8A26-473B-90AE-FFEA8F8F39F3}" destId="{1D157C3C-93C9-4669-A70E-C4046A4CF809}" srcOrd="0" destOrd="0" presId="urn:microsoft.com/office/officeart/2018/2/layout/IconLabelList"/>
    <dgm:cxn modelId="{2BB1CA44-3E47-4697-99FC-651F24AADA99}" type="presParOf" srcId="{DAC43BDB-8A26-473B-90AE-FFEA8F8F39F3}" destId="{E355D1E7-54DA-4557-A7AA-D389A7DA689A}" srcOrd="1" destOrd="0" presId="urn:microsoft.com/office/officeart/2018/2/layout/IconLabelList"/>
    <dgm:cxn modelId="{887F08FB-D892-4E04-8F08-E149F46BF612}" type="presParOf" srcId="{DAC43BDB-8A26-473B-90AE-FFEA8F8F39F3}" destId="{3B717B1C-5957-4118-A98B-5AB1D93102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2C07A-65B7-47A2-BBF8-32450DA39207}">
      <dsp:nvSpPr>
        <dsp:cNvPr id="0" name=""/>
        <dsp:cNvSpPr/>
      </dsp:nvSpPr>
      <dsp:spPr>
        <a:xfrm>
          <a:off x="2468775" y="98853"/>
          <a:ext cx="573486" cy="573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45413-94FA-4914-8857-ADA9EDF75D0F}">
      <dsp:nvSpPr>
        <dsp:cNvPr id="0" name=""/>
        <dsp:cNvSpPr/>
      </dsp:nvSpPr>
      <dsp:spPr>
        <a:xfrm>
          <a:off x="2061171" y="739950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Dependências</a:t>
          </a:r>
          <a:endParaRPr lang="en-US" sz="1400" b="1" kern="1200" dirty="0"/>
        </a:p>
      </dsp:txBody>
      <dsp:txXfrm>
        <a:off x="2061171" y="739950"/>
        <a:ext cx="1274414" cy="700927"/>
      </dsp:txXfrm>
    </dsp:sp>
    <dsp:sp modelId="{EF7D8DA5-D709-476F-8820-806D449BC5AF}">
      <dsp:nvSpPr>
        <dsp:cNvPr id="0" name=""/>
        <dsp:cNvSpPr/>
      </dsp:nvSpPr>
      <dsp:spPr>
        <a:xfrm>
          <a:off x="351481" y="1441872"/>
          <a:ext cx="573486" cy="573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692BA-966E-44A9-AD3E-DB191D769CE1}">
      <dsp:nvSpPr>
        <dsp:cNvPr id="0" name=""/>
        <dsp:cNvSpPr/>
      </dsp:nvSpPr>
      <dsp:spPr>
        <a:xfrm>
          <a:off x="71428" y="2268723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pandas</a:t>
          </a:r>
          <a:r>
            <a:rPr lang="pt-BR" sz="1400" kern="1200" dirty="0"/>
            <a:t>: para manipulação e análise de dados em Python.</a:t>
          </a:r>
          <a:endParaRPr lang="en-US" sz="1400" kern="1200" dirty="0"/>
        </a:p>
      </dsp:txBody>
      <dsp:txXfrm>
        <a:off x="71428" y="2268723"/>
        <a:ext cx="1274414" cy="700927"/>
      </dsp:txXfrm>
    </dsp:sp>
    <dsp:sp modelId="{8BF1E9BE-82BA-4D6E-ADE0-24B1034676B7}">
      <dsp:nvSpPr>
        <dsp:cNvPr id="0" name=""/>
        <dsp:cNvSpPr/>
      </dsp:nvSpPr>
      <dsp:spPr>
        <a:xfrm>
          <a:off x="1877575" y="1441872"/>
          <a:ext cx="573486" cy="5734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60FB9-0D20-42BD-88A7-98091F198E23}">
      <dsp:nvSpPr>
        <dsp:cNvPr id="0" name=""/>
        <dsp:cNvSpPr/>
      </dsp:nvSpPr>
      <dsp:spPr>
        <a:xfrm>
          <a:off x="1527090" y="2268723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requests</a:t>
          </a:r>
          <a:r>
            <a:rPr lang="pt-BR" sz="1400" kern="1200" dirty="0"/>
            <a:t>: faz requisições HTTP.</a:t>
          </a:r>
          <a:endParaRPr lang="en-US" sz="1400" kern="1200" dirty="0"/>
        </a:p>
      </dsp:txBody>
      <dsp:txXfrm>
        <a:off x="1527090" y="2268723"/>
        <a:ext cx="1274414" cy="700927"/>
      </dsp:txXfrm>
    </dsp:sp>
    <dsp:sp modelId="{44B82A9F-B659-4A77-A8AF-4FE3A6791E99}">
      <dsp:nvSpPr>
        <dsp:cNvPr id="0" name=""/>
        <dsp:cNvSpPr/>
      </dsp:nvSpPr>
      <dsp:spPr>
        <a:xfrm>
          <a:off x="3389246" y="1441872"/>
          <a:ext cx="573486" cy="5734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FAA12-8A24-49FC-A6BE-ABD11B7DC4BB}">
      <dsp:nvSpPr>
        <dsp:cNvPr id="0" name=""/>
        <dsp:cNvSpPr/>
      </dsp:nvSpPr>
      <dsp:spPr>
        <a:xfrm>
          <a:off x="3038761" y="2268723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 err="1"/>
            <a:t>matplotlib</a:t>
          </a:r>
          <a:r>
            <a:rPr lang="pt-BR" sz="1400" kern="1200" dirty="0"/>
            <a:t>: para criação de gráficos e visualizações.</a:t>
          </a:r>
          <a:endParaRPr lang="en-US" sz="1400" kern="1200" dirty="0"/>
        </a:p>
      </dsp:txBody>
      <dsp:txXfrm>
        <a:off x="3038761" y="2268723"/>
        <a:ext cx="1274414" cy="700927"/>
      </dsp:txXfrm>
    </dsp:sp>
    <dsp:sp modelId="{85E7E736-65AA-47F9-956F-17D50EAC00EF}">
      <dsp:nvSpPr>
        <dsp:cNvPr id="0" name=""/>
        <dsp:cNvSpPr/>
      </dsp:nvSpPr>
      <dsp:spPr>
        <a:xfrm>
          <a:off x="1311497" y="3273939"/>
          <a:ext cx="573486" cy="5734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8448-3B63-4F4C-B2AC-E3E9922D8536}">
      <dsp:nvSpPr>
        <dsp:cNvPr id="0" name=""/>
        <dsp:cNvSpPr/>
      </dsp:nvSpPr>
      <dsp:spPr>
        <a:xfrm>
          <a:off x="961033" y="4100782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 err="1"/>
            <a:t>seaborn</a:t>
          </a:r>
          <a:r>
            <a:rPr lang="pt-BR" sz="1400" kern="1200" dirty="0"/>
            <a:t>: visualização estatística baseada no </a:t>
          </a:r>
          <a:r>
            <a:rPr lang="pt-BR" sz="1400" kern="1200" dirty="0" err="1"/>
            <a:t>Matplotlib</a:t>
          </a:r>
          <a:r>
            <a:rPr lang="pt-BR" sz="1400" kern="1200" dirty="0"/>
            <a:t>, oferece uma interface amigável e gráficos atraentes.</a:t>
          </a:r>
          <a:endParaRPr lang="en-US" sz="1400" kern="1200" dirty="0"/>
        </a:p>
      </dsp:txBody>
      <dsp:txXfrm>
        <a:off x="961033" y="4100782"/>
        <a:ext cx="1274414" cy="700927"/>
      </dsp:txXfrm>
    </dsp:sp>
    <dsp:sp modelId="{B538E17A-18DA-47DF-A2CC-AD31334043E2}">
      <dsp:nvSpPr>
        <dsp:cNvPr id="0" name=""/>
        <dsp:cNvSpPr/>
      </dsp:nvSpPr>
      <dsp:spPr>
        <a:xfrm>
          <a:off x="2808933" y="3273939"/>
          <a:ext cx="573486" cy="5734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EBB1-843E-40FE-8BD4-95CCA14102A1}">
      <dsp:nvSpPr>
        <dsp:cNvPr id="0" name=""/>
        <dsp:cNvSpPr/>
      </dsp:nvSpPr>
      <dsp:spPr>
        <a:xfrm>
          <a:off x="2458470" y="4100782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 err="1"/>
            <a:t>python-dotenv</a:t>
          </a:r>
          <a:r>
            <a:rPr lang="pt-BR" sz="1400" b="1" kern="1200" dirty="0"/>
            <a:t>:</a:t>
          </a:r>
          <a:r>
            <a:rPr lang="pt-BR" sz="1400" kern="1200" dirty="0"/>
            <a:t> permite carregar variáveis de ambiente a partir de um arquivo .</a:t>
          </a:r>
          <a:r>
            <a:rPr lang="pt-BR" sz="1400" kern="1200" dirty="0" err="1"/>
            <a:t>env</a:t>
          </a:r>
          <a:r>
            <a:rPr lang="pt-BR" sz="1400" kern="1200" dirty="0"/>
            <a:t>.</a:t>
          </a:r>
          <a:endParaRPr lang="en-US" sz="1400" kern="1200" dirty="0"/>
        </a:p>
      </dsp:txBody>
      <dsp:txXfrm>
        <a:off x="2458470" y="4100782"/>
        <a:ext cx="1274414" cy="700927"/>
      </dsp:txXfrm>
    </dsp:sp>
    <dsp:sp modelId="{4241F3B9-559A-4062-ABEE-04C629A1BB6B}">
      <dsp:nvSpPr>
        <dsp:cNvPr id="0" name=""/>
        <dsp:cNvSpPr/>
      </dsp:nvSpPr>
      <dsp:spPr>
        <a:xfrm>
          <a:off x="4306370" y="3273939"/>
          <a:ext cx="573486" cy="5734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E1EAA-2278-4942-AFF6-BA55B1790CC5}">
      <dsp:nvSpPr>
        <dsp:cNvPr id="0" name=""/>
        <dsp:cNvSpPr/>
      </dsp:nvSpPr>
      <dsp:spPr>
        <a:xfrm>
          <a:off x="3955906" y="4100782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os</a:t>
          </a:r>
          <a:r>
            <a:rPr lang="pt-BR" sz="1400" kern="1200" dirty="0"/>
            <a:t>: fornece funções para interagir com o sistema operacional.</a:t>
          </a:r>
          <a:endParaRPr lang="en-US" sz="1400" kern="1200" dirty="0"/>
        </a:p>
      </dsp:txBody>
      <dsp:txXfrm>
        <a:off x="3955906" y="4100782"/>
        <a:ext cx="1274414" cy="700927"/>
      </dsp:txXfrm>
    </dsp:sp>
    <dsp:sp modelId="{1D157C3C-93C9-4669-A70E-C4046A4CF809}">
      <dsp:nvSpPr>
        <dsp:cNvPr id="0" name=""/>
        <dsp:cNvSpPr/>
      </dsp:nvSpPr>
      <dsp:spPr>
        <a:xfrm>
          <a:off x="4846543" y="1412494"/>
          <a:ext cx="573486" cy="57348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17B1C-5957-4118-A98B-5AB1D93102B6}">
      <dsp:nvSpPr>
        <dsp:cNvPr id="0" name=""/>
        <dsp:cNvSpPr/>
      </dsp:nvSpPr>
      <dsp:spPr>
        <a:xfrm>
          <a:off x="4485565" y="2286010"/>
          <a:ext cx="1274414" cy="70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- </a:t>
          </a:r>
          <a:r>
            <a:rPr lang="pt-BR" sz="1400" b="1" kern="1200" dirty="0"/>
            <a:t>time</a:t>
          </a:r>
          <a:r>
            <a:rPr lang="pt-BR" sz="1400" kern="1200" dirty="0"/>
            <a:t>: fornece várias funções para trabalhar com tempo.</a:t>
          </a:r>
          <a:endParaRPr lang="en-US" sz="1400" kern="1200" dirty="0"/>
        </a:p>
      </dsp:txBody>
      <dsp:txXfrm>
        <a:off x="4485565" y="2286010"/>
        <a:ext cx="1274414" cy="70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632A-615F-49C6-B2E3-DCBD9F3E4112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A22D4-A497-4A51-B26C-9FCCF6EBB9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A22D4-A497-4A51-B26C-9FCCF6EBB9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1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B721-473C-06B0-1514-8101F6DB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1FE87-30B2-8A6A-942A-B7FCA998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5CCDD-CFD7-15D3-CE16-B5E3593C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6C607-BE02-6673-A577-F718D46D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A6E08-55BA-23E4-7D66-C54F6DED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BA14-C490-DFB9-C5A1-CFC31C2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F6384C-A30B-55B4-801A-BFD6477A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D01D0-F904-2F05-93AA-D03276F6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9C620-73CB-981D-7C5C-919FCF11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1F521-6EBA-9FDE-30A2-3055B02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3D31B-188D-9AB9-CB73-E06F8FD3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D78798-D9F9-DEE4-3B71-D7B2F72E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D8387-F993-2FC7-E58A-C6FB4FA9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E34F5-548F-9D9C-0189-5E47593C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83AEC-C74A-5687-8A23-935A393E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6B15-7F40-EAE6-5BEC-37BDB42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CA320-9AD2-D305-ACEE-FA0219BB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3A6BF-9362-12EE-ADA1-B36FCC1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7AA06-95EF-35BF-EEAC-AF917AF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EB02E-C1E4-E691-47C5-6E80569E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E932-3512-9EA2-68B3-C56C6C3D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709FC-8D4E-2E4A-6CD1-F22B150E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AB17F-7AF4-E76D-7AE3-8ED3F10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3D2FD-7884-6727-C280-C209378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4B063-45A7-E728-AE87-9F0507C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6C759-3B7B-C1F6-0337-A2E0698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D3DFD-A92C-2065-B25D-3AA094EE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9D8D4-2BF1-3F04-486F-5F04E646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84D2F-3A37-4B2C-DD8F-0966F993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CCFE0-CA70-1831-B8B6-E98C696B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5FC57-F939-4DEC-3B49-0C6FB96D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6ED5-47AF-381E-4A3E-28043CA1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9A61F-2D65-25C9-42B9-6D4847C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B48EB-2C14-8475-8A08-DD21C5A1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C74303-518C-62D9-D53E-5342FEACC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1AB49D-F2C7-9763-2B51-2CC07F6E0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9EA635-42FA-7AB8-961E-3968AEB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B56BEA-F29F-C29A-48E3-EE4A153D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C62EC-192D-E524-BBCF-C91E29B6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8367E-59EE-E27E-4183-4F333768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E575A2-EB4F-5605-28E0-AADF7ACE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434EE-1B57-AA57-3BFE-25F6ABC2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E90A75-4C62-AAB8-79F1-2813A9FF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213BA-AFB8-366F-5389-09AB7685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36D92D-81CE-77F1-6CAA-4EFBDC91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A15B55-2E72-49E1-BC44-C02FCACB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87AC-176A-3557-80B5-7E42D762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582E4-6310-2309-D025-7CEC6AE5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A3C18-B294-6DE9-8033-3FD4F786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B2DAD7-6C98-517B-4EBB-25B75D3A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8ABFB-1813-7BDF-6C8F-BE17D51F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6914F-A9D0-E7AE-6C84-AB0E80F5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424E-D2C5-28D0-EDCA-5911C7C1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6995BC-BF6A-0F85-6A99-A2282B40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9E777F-9264-D53F-72A1-9188D36D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CD8CA-9167-C568-2777-54D6C14E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52739-D84D-8F9A-9EDA-704E4A2F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379DD-0095-8C54-77AA-E8A02CA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5CA64-1FA1-1FC6-880F-E361C850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43339-4BFA-39D2-9CD1-6D5EA98A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A845E-D7D5-AA33-6EF8-5D93AB5C1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7F18-9B21-4774-AAB6-83EB5E20B3B3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ABC12-DEB8-3F4C-31E4-F7931D03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C7FB0-3BCD-803C-BF3E-53EC324F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55CAA-B7B5-CBA7-BBF5-E64729FC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0040"/>
            <a:ext cx="3494362" cy="6217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450215" algn="r"/>
            <a:r>
              <a:rPr lang="pt-BR" sz="3700" b="1" kern="1200" noProof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Análise de Repositórios Populares no GitHub: </a:t>
            </a:r>
            <a:br>
              <a:rPr lang="pt-BR" sz="3700" kern="1200" noProof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pt-BR" sz="3700" b="1" kern="1200" noProof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Características e Padrões</a:t>
            </a:r>
            <a:br>
              <a:rPr lang="pt-BR" sz="3700" kern="1200" noProof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pt-BR" sz="3700" kern="1200" noProof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DB9F831-BEDC-0D4F-A35C-46FB64EA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7" y="814380"/>
            <a:ext cx="7090024" cy="19573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2800" b="1" noProof="0" dirty="0"/>
              <a:t>Laboratório de medição e experimentação</a:t>
            </a:r>
          </a:p>
          <a:p>
            <a:endParaRPr lang="pt-BR" sz="2800" b="1" noProof="0" dirty="0"/>
          </a:p>
          <a:p>
            <a:r>
              <a:rPr lang="pt-BR" sz="2000" noProof="0" dirty="0"/>
              <a:t>Laboratório 01 – Características de repositórios populares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7AFEAB-EAB3-DDA1-F1CF-6573196DDE9D}"/>
              </a:ext>
            </a:extLst>
          </p:cNvPr>
          <p:cNvSpPr txBox="1"/>
          <p:nvPr/>
        </p:nvSpPr>
        <p:spPr>
          <a:xfrm>
            <a:off x="4976030" y="3604151"/>
            <a:ext cx="5515862" cy="181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noProof="0" dirty="0">
                <a:effectLst/>
              </a:rPr>
              <a:t>Grupo 01: </a:t>
            </a:r>
            <a:endParaRPr lang="pt-BR" sz="2000" noProof="0" dirty="0">
              <a:effectLst/>
            </a:endParaRP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effectLst/>
              </a:rPr>
              <a:t>Nataniel Geraldo Mendes Peixoto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effectLst/>
              </a:rPr>
              <a:t>Nelson de Campos Nolasco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effectLst/>
              </a:rPr>
              <a:t>Rubia Coelho de Matos</a:t>
            </a:r>
            <a:r>
              <a:rPr lang="pt-BR" sz="2000" b="1" noProof="0" dirty="0">
                <a:effectLst/>
              </a:rPr>
              <a:t> </a:t>
            </a:r>
            <a:endParaRPr lang="pt-BR" sz="2000" noProof="0" dirty="0"/>
          </a:p>
        </p:txBody>
      </p:sp>
    </p:spTree>
    <p:extLst>
      <p:ext uri="{BB962C8B-B14F-4D97-AF65-F5344CB8AC3E}">
        <p14:creationId xmlns:p14="http://schemas.microsoft.com/office/powerpoint/2010/main" val="198344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011A1-23E7-A3BB-9AE0-17A62002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FBD401F1-8B8F-DDC5-ED88-4F4CE2BB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F0DF91-E9E6-BA16-0652-7CE02F9AE249}"/>
              </a:ext>
            </a:extLst>
          </p:cNvPr>
          <p:cNvSpPr txBox="1"/>
          <p:nvPr/>
        </p:nvSpPr>
        <p:spPr>
          <a:xfrm>
            <a:off x="6513788" y="2719066"/>
            <a:ext cx="4840010" cy="1424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pt-BR" sz="3700" b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6E544F-0583-968C-E8D7-F947C2ACC69E}"/>
              </a:ext>
            </a:extLst>
          </p:cNvPr>
          <p:cNvSpPr txBox="1"/>
          <p:nvPr/>
        </p:nvSpPr>
        <p:spPr>
          <a:xfrm>
            <a:off x="6927952" y="2719066"/>
            <a:ext cx="36397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700" b="1" dirty="0"/>
              <a:t>Interpretação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103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40152-3488-077F-1260-372C2639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32E03E-B46B-0938-8739-64D53276D38B}"/>
              </a:ext>
            </a:extLst>
          </p:cNvPr>
          <p:cNvSpPr txBox="1"/>
          <p:nvPr/>
        </p:nvSpPr>
        <p:spPr>
          <a:xfrm>
            <a:off x="142875" y="1261737"/>
            <a:ext cx="11787188" cy="508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2400" noProof="0" dirty="0">
                <a:effectLst/>
              </a:rPr>
              <a:t>A alta frequência de atualizações e a maturidade dos sistemas reforçam a ideia de que repositórios populares são bem mantidos;</a:t>
            </a: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2400" noProof="0" dirty="0">
                <a:effectLst/>
              </a:rPr>
              <a:t>O domínio de linguagens como Python e </a:t>
            </a:r>
            <a:r>
              <a:rPr lang="pt-BR" sz="2400" noProof="0" dirty="0" err="1">
                <a:effectLst/>
              </a:rPr>
              <a:t>JavaScript</a:t>
            </a:r>
            <a:r>
              <a:rPr lang="pt-BR" sz="2400" noProof="0" dirty="0">
                <a:effectLst/>
              </a:rPr>
              <a:t> reflete tendências de mercado e comunidade;</a:t>
            </a: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2400" noProof="0" dirty="0">
                <a:effectLst/>
              </a:rPr>
              <a:t>A discrepância entre médias e medianas em várias métricas destaca a diversidade nos tipos de repositórios populares (alguns extremamente ativos e outros com menor atividade);</a:t>
            </a: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2400" noProof="0" dirty="0">
                <a:effectLst/>
              </a:rPr>
              <a:t>Os resultados suportam a maioria das hipóteses levantadas, embora haja variações significativas entre os repositórios. </a:t>
            </a: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2400" noProof="0" dirty="0">
                <a:effectLst/>
              </a:rPr>
              <a:t>Essa análise oferece uma visão abrangente sobre as características dos sistemas populares no GitHub, servindo como base para estudos futuros sobre padrões de desenvolvimento e colaboração em software open </a:t>
            </a:r>
            <a:r>
              <a:rPr lang="pt-BR" sz="2400" noProof="0" dirty="0" err="1">
                <a:effectLst/>
              </a:rPr>
              <a:t>source</a:t>
            </a:r>
            <a:r>
              <a:rPr lang="pt-BR" sz="2400" noProof="0" dirty="0">
                <a:effectLst/>
              </a:rPr>
              <a:t>.</a:t>
            </a: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pt-BR" sz="2400" noProof="0" dirty="0">
              <a:effectLst/>
            </a:endParaRP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pt-BR" sz="2400" noProof="0" dirty="0">
              <a:effectLst/>
            </a:endParaRPr>
          </a:p>
          <a:p>
            <a:pPr marL="457200" lvl="0" indent="-342900" algn="just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pt-BR" sz="2400" noProof="0" dirty="0"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DB69F4-D7A2-E905-B3B8-7000091BF2AF}"/>
              </a:ext>
            </a:extLst>
          </p:cNvPr>
          <p:cNvSpPr txBox="1"/>
          <p:nvPr/>
        </p:nvSpPr>
        <p:spPr>
          <a:xfrm>
            <a:off x="0" y="314326"/>
            <a:ext cx="120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conclusões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3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vros">
            <a:extLst>
              <a:ext uri="{FF2B5EF4-FFF2-40B4-BE49-F238E27FC236}">
                <a16:creationId xmlns:a16="http://schemas.microsoft.com/office/drawing/2014/main" id="{5FB7FDC3-F970-FD79-2E47-664281AB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14" y="320040"/>
            <a:ext cx="1198532" cy="119853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A45B20-1702-0CE9-669E-F2BBC1B677D1}"/>
              </a:ext>
            </a:extLst>
          </p:cNvPr>
          <p:cNvSpPr txBox="1"/>
          <p:nvPr/>
        </p:nvSpPr>
        <p:spPr>
          <a:xfrm>
            <a:off x="100014" y="1834922"/>
            <a:ext cx="11915774" cy="3620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sz="2000" b="1" noProof="0" dirty="0"/>
              <a:t>Referências Bibliográficas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KALINOWSKI, Marcos. </a:t>
            </a:r>
            <a:r>
              <a:rPr lang="pt-BR" sz="2000" i="1" noProof="0" dirty="0"/>
              <a:t>et </a:t>
            </a:r>
            <a:r>
              <a:rPr lang="pt-BR" sz="2000" i="1" noProof="0" dirty="0" err="1"/>
              <a:t>all</a:t>
            </a:r>
            <a:r>
              <a:rPr lang="pt-BR" sz="2000" i="1" noProof="0" dirty="0"/>
              <a:t>. </a:t>
            </a:r>
            <a:r>
              <a:rPr lang="pt-BR" sz="2000" noProof="0" dirty="0"/>
              <a:t>Engenharia de software para ciência de dados: um guia de boas práticas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em ênfase na construção de sistemas de machine learning. 2023.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MITCHELL, Ryan. Web Scraping com Python. 2015.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HANASHIRO, Akira. </a:t>
            </a:r>
            <a:r>
              <a:rPr lang="pt-BR" sz="2000" noProof="0" dirty="0" err="1"/>
              <a:t>GraphQl</a:t>
            </a:r>
            <a:r>
              <a:rPr lang="pt-BR" sz="2000" noProof="0" dirty="0"/>
              <a:t>: a revolucionária linguagem de consulta e manipulação de dados para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APIs. 2023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DALE, </a:t>
            </a:r>
            <a:r>
              <a:rPr lang="pt-BR" sz="2000" noProof="0" dirty="0" err="1"/>
              <a:t>Kyran</a:t>
            </a:r>
            <a:r>
              <a:rPr lang="pt-BR" sz="2000" noProof="0" dirty="0"/>
              <a:t>. Visualização de dados com Python e JavaScript: raspe, limpe, explore e transforme seus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dados. 2024.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KNAFLIC, Cole </a:t>
            </a:r>
            <a:r>
              <a:rPr lang="pt-BR" sz="2000" noProof="0" dirty="0" err="1"/>
              <a:t>Nussbaumer</a:t>
            </a:r>
            <a:r>
              <a:rPr lang="pt-BR" sz="2000" noProof="0" dirty="0"/>
              <a:t>. </a:t>
            </a:r>
            <a:r>
              <a:rPr lang="pt-BR" sz="2000" noProof="0" dirty="0" err="1"/>
              <a:t>Storytelling</a:t>
            </a:r>
            <a:r>
              <a:rPr lang="pt-BR" sz="2000" noProof="0" dirty="0"/>
              <a:t> com dados: um guia sobre visualização de dados para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noProof="0" dirty="0"/>
              <a:t>Profissionais de negócios.</a:t>
            </a:r>
          </a:p>
        </p:txBody>
      </p:sp>
      <p:pic>
        <p:nvPicPr>
          <p:cNvPr id="8" name="Graphic 7" descr="Livros">
            <a:extLst>
              <a:ext uri="{FF2B5EF4-FFF2-40B4-BE49-F238E27FC236}">
                <a16:creationId xmlns:a16="http://schemas.microsoft.com/office/drawing/2014/main" id="{F5840E54-F088-40D6-B37B-10AC9AD7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ta adesiva branca com agradecimento e alfinete vermelho em papelão azul">
            <a:extLst>
              <a:ext uri="{FF2B5EF4-FFF2-40B4-BE49-F238E27FC236}">
                <a16:creationId xmlns:a16="http://schemas.microsoft.com/office/drawing/2014/main" id="{D85864B3-FCAA-FDE9-8049-065178CB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EE1FB-53FC-5CDA-3F1A-6532256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36" r="15527" b="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B952CB3A-6923-5C07-D44D-5413BA4A1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738455"/>
              </p:ext>
            </p:extLst>
          </p:nvPr>
        </p:nvGraphicFramePr>
        <p:xfrm>
          <a:off x="6303434" y="557213"/>
          <a:ext cx="5774264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0CD97EF-930E-47A4-F930-D2560D088FCC}"/>
              </a:ext>
            </a:extLst>
          </p:cNvPr>
          <p:cNvSpPr txBox="1"/>
          <p:nvPr/>
        </p:nvSpPr>
        <p:spPr>
          <a:xfrm>
            <a:off x="0" y="6039293"/>
            <a:ext cx="12068638" cy="70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noProof="0" dirty="0"/>
              <a:t>R</a:t>
            </a:r>
            <a:r>
              <a:rPr lang="pt-BR" noProof="0" dirty="0">
                <a:effectLst/>
              </a:rPr>
              <a:t>epositórios populares tendem a ser antigos, com idade média e mediana próximas de 8 anos, o que corrobora a hipótese de que sistemas populares possuem maturidade.</a:t>
            </a:r>
            <a:endParaRPr lang="pt-BR" noProof="0" dirty="0"/>
          </a:p>
        </p:txBody>
      </p:sp>
      <p:pic>
        <p:nvPicPr>
          <p:cNvPr id="4" name="Espaço Reservado para Conteúdo 3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42FCBF3D-DB38-24F8-2481-76495E1A6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205" y="1046373"/>
            <a:ext cx="6389346" cy="5015635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26E48-BE18-53D4-DC5B-95B079DFC039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01. Sistemas populares são maduros/antigos?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606089-F24C-7A9E-FA22-759D78384A78}"/>
              </a:ext>
            </a:extLst>
          </p:cNvPr>
          <p:cNvSpPr txBox="1"/>
          <p:nvPr/>
        </p:nvSpPr>
        <p:spPr>
          <a:xfrm>
            <a:off x="8347696" y="2422088"/>
            <a:ext cx="247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Média: 7.98 anos</a:t>
            </a:r>
          </a:p>
          <a:p>
            <a:r>
              <a:rPr lang="pt-BR" dirty="0"/>
              <a:t>Mediana: 8.29 anos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8D3682-59E0-828B-B476-474F711D3931}"/>
              </a:ext>
            </a:extLst>
          </p:cNvPr>
          <p:cNvSpPr txBox="1"/>
          <p:nvPr/>
        </p:nvSpPr>
        <p:spPr>
          <a:xfrm>
            <a:off x="7307141" y="3792151"/>
            <a:ext cx="4422899" cy="1122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14300" lvl="0" algn="just"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b="1" noProof="0" dirty="0">
                <a:effectLst/>
              </a:rPr>
              <a:t>Hipótese: Repositórios populares são antigos.</a:t>
            </a:r>
            <a:endParaRPr lang="pt-BR" noProof="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i="1" noProof="0" dirty="0">
                <a:effectLst/>
              </a:rPr>
              <a:t>Validada</a:t>
            </a:r>
            <a:r>
              <a:rPr lang="pt-BR" noProof="0" dirty="0">
                <a:effectLst/>
              </a:rPr>
              <a:t>. a idade média (7.98 anos) indica maturidade.</a:t>
            </a:r>
          </a:p>
        </p:txBody>
      </p:sp>
    </p:spTree>
    <p:extLst>
      <p:ext uri="{BB962C8B-B14F-4D97-AF65-F5344CB8AC3E}">
        <p14:creationId xmlns:p14="http://schemas.microsoft.com/office/powerpoint/2010/main" val="16625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EEDB639F-EACA-A13D-9CD5-00A8F4BB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534" y="643466"/>
            <a:ext cx="7428089" cy="557106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2EA7145-8B74-6A01-9A77-200FC605B265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02. Sistemas populares recebem muita contribuição externa?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31858F-F7BA-17B5-5885-1658BEDA54C1}"/>
              </a:ext>
            </a:extLst>
          </p:cNvPr>
          <p:cNvSpPr txBox="1"/>
          <p:nvPr/>
        </p:nvSpPr>
        <p:spPr>
          <a:xfrm>
            <a:off x="8061944" y="2107759"/>
            <a:ext cx="345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Média: 3.219,35 PRs aceitos</a:t>
            </a:r>
          </a:p>
          <a:p>
            <a:r>
              <a:rPr lang="pt-BR" dirty="0"/>
              <a:t>Mediana:     613,50 PRs aceitos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6373B6-3D01-CC26-813D-A3373CF7BFD2}"/>
              </a:ext>
            </a:extLst>
          </p:cNvPr>
          <p:cNvSpPr txBox="1"/>
          <p:nvPr/>
        </p:nvSpPr>
        <p:spPr>
          <a:xfrm>
            <a:off x="0" y="591494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média elevada é influenciada por alguns repositórios com um número muito alto de </a:t>
            </a:r>
            <a:r>
              <a:rPr lang="pt-BR" dirty="0" err="1"/>
              <a:t>pull</a:t>
            </a:r>
            <a:r>
              <a:rPr lang="pt-BR" dirty="0"/>
              <a:t> requests aceitas. A mediana, significativamente menor, sugere que a maioria dos repositórios tem contribuições externas mais moderadas.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63E0FB-D5BB-EDD4-D331-4C88C4325D58}"/>
              </a:ext>
            </a:extLst>
          </p:cNvPr>
          <p:cNvSpPr txBox="1"/>
          <p:nvPr/>
        </p:nvSpPr>
        <p:spPr>
          <a:xfrm>
            <a:off x="7000875" y="3590594"/>
            <a:ext cx="4966591" cy="192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 algn="just"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b="1" noProof="0" dirty="0">
                <a:effectLst/>
              </a:rPr>
              <a:t>Hipótese: Eles recebem muita contribuição externa.</a:t>
            </a:r>
            <a:endParaRPr lang="pt-BR" noProof="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i="1" noProof="0" dirty="0">
                <a:effectLst/>
              </a:rPr>
              <a:t>Parcialmente validada</a:t>
            </a:r>
            <a:r>
              <a:rPr lang="pt-BR" noProof="0" dirty="0">
                <a:effectLst/>
              </a:rPr>
              <a:t>. A média de PRs aceitas (3219.35) é alta, mas a mediana (613.50) sugere que apenas alguns repositórios recebem contribuições externas em larga escala.</a:t>
            </a:r>
          </a:p>
        </p:txBody>
      </p:sp>
    </p:spTree>
    <p:extLst>
      <p:ext uri="{BB962C8B-B14F-4D97-AF65-F5344CB8AC3E}">
        <p14:creationId xmlns:p14="http://schemas.microsoft.com/office/powerpoint/2010/main" val="87141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22D70CD-3B31-C4BE-DB59-DD9EEF4C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713" y="718797"/>
            <a:ext cx="6696464" cy="5256723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0416B2-A30F-880C-A14A-831264BB8C8B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03. Sistemas populares lançam releases com frequência?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71C39C-0D70-9CC9-EACA-E2DC4B52ED70}"/>
              </a:ext>
            </a:extLst>
          </p:cNvPr>
          <p:cNvSpPr txBox="1"/>
          <p:nvPr/>
        </p:nvSpPr>
        <p:spPr>
          <a:xfrm>
            <a:off x="8204822" y="2136335"/>
            <a:ext cx="345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Média: 101.65 releases</a:t>
            </a:r>
          </a:p>
          <a:p>
            <a:r>
              <a:rPr lang="pt-BR" dirty="0"/>
              <a:t>Mediana:    32.50 releases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133709-9DDE-A7A2-C0F3-2E1E6E77E7D9}"/>
              </a:ext>
            </a:extLst>
          </p:cNvPr>
          <p:cNvSpPr txBox="1"/>
          <p:nvPr/>
        </p:nvSpPr>
        <p:spPr>
          <a:xfrm>
            <a:off x="5226" y="597410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Embora a média de releases seja alta, a mediana indica que muitos repositórios possuem um número mais modesto de releases, o que mostra diversidade na frequência de lançamentos.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2039B9-A943-BF0C-FD30-31E5F6F896EB}"/>
              </a:ext>
            </a:extLst>
          </p:cNvPr>
          <p:cNvSpPr txBox="1"/>
          <p:nvPr/>
        </p:nvSpPr>
        <p:spPr>
          <a:xfrm>
            <a:off x="7256744" y="3161979"/>
            <a:ext cx="4801908" cy="2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 algn="just"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b="1" noProof="0" dirty="0">
                <a:effectLst/>
              </a:rPr>
              <a:t>Hipótese: Sistemas populares lançam releases com frequência.</a:t>
            </a:r>
            <a:endParaRPr lang="pt-BR" noProof="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i="1" noProof="0" dirty="0">
                <a:effectLst/>
              </a:rPr>
              <a:t>Parcialmente validada</a:t>
            </a:r>
            <a:r>
              <a:rPr lang="pt-BR" noProof="0" dirty="0">
                <a:effectLst/>
              </a:rPr>
              <a:t>. Embora a média (101.65 releases) seja alta, a mediana (32.50 releases) mostra que muitos repositórios possuem uma frequência de lançamentos mais moderada.</a:t>
            </a:r>
          </a:p>
        </p:txBody>
      </p:sp>
    </p:spTree>
    <p:extLst>
      <p:ext uri="{BB962C8B-B14F-4D97-AF65-F5344CB8AC3E}">
        <p14:creationId xmlns:p14="http://schemas.microsoft.com/office/powerpoint/2010/main" val="313168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A20D0149-FB2B-AE52-C7C9-B15D5B55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4410" y="947055"/>
            <a:ext cx="6508106" cy="5125134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BFA717B-E380-4E8F-B9C3-066775160368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04. Sistemas populares são atualizados com frequência?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F32209-083D-F1B9-06BA-4EAAEE67CA34}"/>
              </a:ext>
            </a:extLst>
          </p:cNvPr>
          <p:cNvSpPr txBox="1"/>
          <p:nvPr/>
        </p:nvSpPr>
        <p:spPr>
          <a:xfrm>
            <a:off x="8204822" y="3007876"/>
            <a:ext cx="386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Média: 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0.15 (cerca de 3h e 36 min)</a:t>
            </a:r>
            <a:endParaRPr lang="pt-BR" dirty="0"/>
          </a:p>
          <a:p>
            <a:r>
              <a:rPr lang="pt-BR" dirty="0"/>
              <a:t>Mediana: 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0.07 (cerca de 1h e 41 min)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C0C5E-B5C2-A356-4FAD-BFB0BCDDF716}"/>
              </a:ext>
            </a:extLst>
          </p:cNvPr>
          <p:cNvSpPr txBox="1"/>
          <p:nvPr/>
        </p:nvSpPr>
        <p:spPr>
          <a:xfrm>
            <a:off x="5226" y="607412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Os repositórios populares são extremamente ativos, com atualizações frequentes (praticamente diárias), o que reflete alta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3471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8EA4D3E-2AD4-0E2D-7978-F6141316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8" y="1071512"/>
            <a:ext cx="8100852" cy="48605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C0E278-ECE7-8A2D-80A1-B746F63CC69B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05. Sistemas populares são escritos nas linguagens mais populares?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40F150-AE48-7545-5CEF-FB00FA795057}"/>
              </a:ext>
            </a:extLst>
          </p:cNvPr>
          <p:cNvSpPr txBox="1"/>
          <p:nvPr/>
        </p:nvSpPr>
        <p:spPr>
          <a:xfrm>
            <a:off x="5226" y="618842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linguagens mais amplamente utilizadas, como Python e </a:t>
            </a:r>
            <a:r>
              <a:rPr lang="pt-BR" dirty="0" err="1"/>
              <a:t>JavaScript</a:t>
            </a:r>
            <a:r>
              <a:rPr lang="pt-BR" dirty="0"/>
              <a:t>, dominam a lista, confirmando a hipótese.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579F7C-3B14-F1B6-A654-09CB3F4D5EDC}"/>
              </a:ext>
            </a:extLst>
          </p:cNvPr>
          <p:cNvSpPr txBox="1"/>
          <p:nvPr/>
        </p:nvSpPr>
        <p:spPr>
          <a:xfrm>
            <a:off x="8258175" y="2533326"/>
            <a:ext cx="3819521" cy="233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 algn="just"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b="1" noProof="0" dirty="0">
                <a:effectLst/>
              </a:rPr>
              <a:t>Hipótese: Sistemas populares são escritos nas linguagens mais populares.</a:t>
            </a:r>
            <a:endParaRPr lang="pt-BR" noProof="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i="1" noProof="0" dirty="0">
                <a:effectLst/>
              </a:rPr>
              <a:t>Validada</a:t>
            </a:r>
            <a:r>
              <a:rPr lang="pt-BR" noProof="0" dirty="0">
                <a:effectLst/>
              </a:rPr>
              <a:t>. Python, </a:t>
            </a:r>
            <a:r>
              <a:rPr lang="pt-BR" noProof="0" dirty="0" err="1">
                <a:effectLst/>
              </a:rPr>
              <a:t>JavaScript</a:t>
            </a:r>
            <a:r>
              <a:rPr lang="pt-BR" noProof="0" dirty="0">
                <a:effectLst/>
              </a:rPr>
              <a:t> e </a:t>
            </a:r>
            <a:r>
              <a:rPr lang="pt-BR" noProof="0" dirty="0" err="1">
                <a:effectLst/>
              </a:rPr>
              <a:t>TypeScript</a:t>
            </a:r>
            <a:r>
              <a:rPr lang="pt-BR" noProof="0" dirty="0">
                <a:effectLst/>
              </a:rPr>
              <a:t> dominam a lista.</a:t>
            </a:r>
          </a:p>
        </p:txBody>
      </p:sp>
    </p:spTree>
    <p:extLst>
      <p:ext uri="{BB962C8B-B14F-4D97-AF65-F5344CB8AC3E}">
        <p14:creationId xmlns:p14="http://schemas.microsoft.com/office/powerpoint/2010/main" val="369669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6F4BFE33-51FC-A2DF-E232-819A758A2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946" y="946503"/>
            <a:ext cx="6393475" cy="5002895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161AE2-F050-E4F7-9573-07EBA77A039F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06. Sistemas populares possuem um alto percentual de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issues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fechadas?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33CDF1-3E43-F8C8-DA99-BB0F542FA24E}"/>
              </a:ext>
            </a:extLst>
          </p:cNvPr>
          <p:cNvSpPr txBox="1"/>
          <p:nvPr/>
        </p:nvSpPr>
        <p:spPr>
          <a:xfrm>
            <a:off x="7919072" y="1943847"/>
            <a:ext cx="386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Média: 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76,31% </a:t>
            </a:r>
            <a:r>
              <a:rPr lang="pt-B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issues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fechadas</a:t>
            </a:r>
            <a:endParaRPr lang="pt-BR" dirty="0"/>
          </a:p>
          <a:p>
            <a:r>
              <a:rPr lang="pt-BR" dirty="0"/>
              <a:t>Mediana: 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85,78% </a:t>
            </a:r>
            <a:r>
              <a:rPr lang="pt-B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issues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fechadas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9D6EFF-DE2D-E2B3-F5E0-99B0DDA961EC}"/>
              </a:ext>
            </a:extLst>
          </p:cNvPr>
          <p:cNvSpPr txBox="1"/>
          <p:nvPr/>
        </p:nvSpPr>
        <p:spPr>
          <a:xfrm>
            <a:off x="5226" y="614555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maioria dos repositórios apresenta uma boa manutenção, com uma alta taxa de fechamento de </a:t>
            </a:r>
            <a:r>
              <a:rPr lang="pt-BR" dirty="0" err="1"/>
              <a:t>issues</a:t>
            </a:r>
            <a:r>
              <a:rPr lang="pt-BR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B782D0-1BA8-FF68-535F-A4AD30D4441D}"/>
              </a:ext>
            </a:extLst>
          </p:cNvPr>
          <p:cNvSpPr txBox="1"/>
          <p:nvPr/>
        </p:nvSpPr>
        <p:spPr>
          <a:xfrm>
            <a:off x="7172326" y="3426869"/>
            <a:ext cx="4767725" cy="1624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 algn="just"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pt-BR" b="1" noProof="0" dirty="0">
                <a:effectLst/>
              </a:rPr>
              <a:t>Hipótese: Sistemas populares possuem uma alta taxa de fechamento de </a:t>
            </a:r>
            <a:r>
              <a:rPr lang="pt-BR" b="1" noProof="0" dirty="0" err="1">
                <a:effectLst/>
              </a:rPr>
              <a:t>issues</a:t>
            </a:r>
            <a:r>
              <a:rPr lang="pt-BR" b="1" noProof="0" dirty="0">
                <a:effectLst/>
              </a:rPr>
              <a:t>.</a:t>
            </a:r>
            <a:endParaRPr lang="pt-BR" noProof="0" dirty="0">
              <a:effectLst/>
            </a:endParaRPr>
          </a:p>
          <a:p>
            <a:pPr marL="742950" lvl="1" indent="-228600" algn="just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i="1" noProof="0" dirty="0">
                <a:effectLst/>
              </a:rPr>
              <a:t>Validada</a:t>
            </a:r>
            <a:r>
              <a:rPr lang="pt-BR" noProof="0" dirty="0">
                <a:effectLst/>
              </a:rPr>
              <a:t>. A média do percentual de </a:t>
            </a:r>
            <a:r>
              <a:rPr lang="pt-BR" noProof="0" dirty="0" err="1">
                <a:effectLst/>
              </a:rPr>
              <a:t>issues</a:t>
            </a:r>
            <a:r>
              <a:rPr lang="pt-BR" noProof="0" dirty="0">
                <a:effectLst/>
              </a:rPr>
              <a:t> fechadas (76.31%) é alta, com uma mediana ainda maior (85.78%).</a:t>
            </a:r>
          </a:p>
        </p:txBody>
      </p:sp>
    </p:spTree>
    <p:extLst>
      <p:ext uri="{BB962C8B-B14F-4D97-AF65-F5344CB8AC3E}">
        <p14:creationId xmlns:p14="http://schemas.microsoft.com/office/powerpoint/2010/main" val="38229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4982AD77-1942-E554-B545-7C09ECD7C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996" y="962004"/>
            <a:ext cx="7170730" cy="4947804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AC5A76-BC66-E84B-0C25-7CDA0FFAA50A}"/>
              </a:ext>
            </a:extLst>
          </p:cNvPr>
          <p:cNvSpPr txBox="1"/>
          <p:nvPr/>
        </p:nvSpPr>
        <p:spPr>
          <a:xfrm>
            <a:off x="0" y="314325"/>
            <a:ext cx="120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RQ 07. Análise por linguagem das principais métricas: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C08AB9-9319-2F07-3888-B548EFB7FFA4}"/>
              </a:ext>
            </a:extLst>
          </p:cNvPr>
          <p:cNvSpPr txBox="1"/>
          <p:nvPr/>
        </p:nvSpPr>
        <p:spPr>
          <a:xfrm>
            <a:off x="5226" y="59884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Linguagens como </a:t>
            </a:r>
            <a:r>
              <a:rPr lang="pt-BR" dirty="0" err="1"/>
              <a:t>TypeScript</a:t>
            </a:r>
            <a:r>
              <a:rPr lang="pt-BR" dirty="0"/>
              <a:t>, </a:t>
            </a:r>
            <a:r>
              <a:rPr lang="pt-BR" dirty="0" err="1"/>
              <a:t>Rust</a:t>
            </a:r>
            <a:r>
              <a:rPr lang="pt-BR" dirty="0"/>
              <a:t> , Go e C++ apresentam as maiores médias de releases e </a:t>
            </a:r>
            <a:r>
              <a:rPr lang="pt-BR" dirty="0" err="1"/>
              <a:t>pull</a:t>
            </a:r>
            <a:r>
              <a:rPr lang="pt-BR" dirty="0"/>
              <a:t> requests aceitas, enquanto linguagens como HTML e Shell têm menores valores, indicando diferentes perfis de uso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F481F9-7B3C-DF49-B31B-23094A3E98D9}"/>
              </a:ext>
            </a:extLst>
          </p:cNvPr>
          <p:cNvSpPr/>
          <p:nvPr/>
        </p:nvSpPr>
        <p:spPr>
          <a:xfrm>
            <a:off x="3314700" y="1285877"/>
            <a:ext cx="1071563" cy="43434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DBA98F-22C8-1127-1727-870E027A4E2B}"/>
              </a:ext>
            </a:extLst>
          </p:cNvPr>
          <p:cNvSpPr/>
          <p:nvPr/>
        </p:nvSpPr>
        <p:spPr>
          <a:xfrm>
            <a:off x="7115175" y="1914524"/>
            <a:ext cx="581040" cy="37242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07A016-667C-94F9-FBA2-906020900B99}"/>
              </a:ext>
            </a:extLst>
          </p:cNvPr>
          <p:cNvSpPr/>
          <p:nvPr/>
        </p:nvSpPr>
        <p:spPr>
          <a:xfrm>
            <a:off x="8301038" y="1914524"/>
            <a:ext cx="714376" cy="374808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32734B-305A-3AD3-AF68-53910653CBFF}"/>
              </a:ext>
            </a:extLst>
          </p:cNvPr>
          <p:cNvSpPr/>
          <p:nvPr/>
        </p:nvSpPr>
        <p:spPr>
          <a:xfrm>
            <a:off x="4610092" y="3429000"/>
            <a:ext cx="466734" cy="2190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CCEA68-97BD-B540-ECA8-DE8CFA5A9D5C}"/>
              </a:ext>
            </a:extLst>
          </p:cNvPr>
          <p:cNvSpPr/>
          <p:nvPr/>
        </p:nvSpPr>
        <p:spPr>
          <a:xfrm>
            <a:off x="7862891" y="3424232"/>
            <a:ext cx="352443" cy="2190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4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837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Tema do Office</vt:lpstr>
      <vt:lpstr>Análise de Repositórios Populares no GitHub:  Características e Padrões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de Campos Nolasco</dc:creator>
  <cp:lastModifiedBy>Nataniel Peixoto</cp:lastModifiedBy>
  <cp:revision>19</cp:revision>
  <dcterms:created xsi:type="dcterms:W3CDTF">2025-02-20T17:41:50Z</dcterms:created>
  <dcterms:modified xsi:type="dcterms:W3CDTF">2025-03-10T00:09:11Z</dcterms:modified>
</cp:coreProperties>
</file>