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60" r:id="rId5"/>
    <p:sldId id="261" r:id="rId6"/>
    <p:sldId id="265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96" y="3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40B721-473C-06B0-1514-8101F6DBC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F1FE87-30B2-8A6A-942A-B7FCA9981E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D5CCDD-CFD7-15D3-CE16-B5E3593C0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F26C607-BE02-6673-A577-F718D46D1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4A6E08-55BA-23E4-7D66-C54F6DED9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896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F2BA14-C490-DFB9-C5A1-CFC31C23B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BF6384C-A30B-55B4-801A-BFD6477AC8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4D01D0-F904-2F05-93AA-D03276F6B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39C620-73CB-981D-7C5C-919FCF11D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A1F521-6EBA-9FDE-30A2-3055B02F9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683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C3D31B-188D-9AB9-CB73-E06F8FD36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ED78798-D9F9-DEE4-3B71-D7B2F72ED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6D8387-F993-2FC7-E58A-C6FB4FA9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DE34F5-548F-9D9C-0189-5E47593C4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FA83AEC-C74A-5687-8A23-935A393E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30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736B15-7F40-EAE6-5BEC-37BDB42E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67CA320-9AD2-D305-ACEE-FA0219BBC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733A6BF-9362-12EE-ADA1-B36FCC1C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E7AA06-95EF-35BF-EEAC-AF917AF85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CEB02E-C1E4-E691-47C5-6E80569ED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2780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BCE932-3512-9EA2-68B3-C56C6C3D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16709FC-8D4E-2E4A-6CD1-F22B150E9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76AB17F-7AF4-E76D-7AE3-8ED3F1069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933D2FD-7884-6727-C280-C209378E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204B063-45A7-E728-AE87-9F0507C9D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90502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A6C759-3B7B-C1F6-0337-A2E069869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C3D3DFD-A92C-2065-B25D-3AA094EEA6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09D8D4-2BF1-3F04-486F-5F04E646A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F84D2F-3A37-4B2C-DD8F-0966F993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90CCFE0-CA70-1831-B8B6-E98C696B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7C5FC57-F939-4DEC-3B49-0C6FB96D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689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E6ED5-47AF-381E-4A3E-28043CA19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09A61F-2D65-25C9-42B9-6D4847C4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58B48EB-2C14-8475-8A08-DD21C5A19B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2C74303-518C-62D9-D53E-5342FEACC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C1AB49D-F2C7-9763-2B51-2CC07F6E0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19EA635-42FA-7AB8-961E-3968AEB6B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3B56BEA-F29F-C29A-48E3-EE4A153D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A4C62EC-192D-E524-BBCF-C91E29B60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28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68367E-59EE-E27E-4183-4F333768D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FE575A2-EB4F-5605-28E0-AADF7ACEC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5434EE-1B57-AA57-3BFE-25F6ABC2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5E90A75-4C62-AAB8-79F1-2813A9FF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8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F6213BA-AFB8-366F-5389-09AB76855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D36D92D-81CE-77F1-6CAA-4EFBDC91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4A15B55-2E72-49E1-BC44-C02FCACB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4520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187AC-176A-3557-80B5-7E42D762B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F582E4-6310-2309-D025-7CEC6AE5E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FFA3C18-B294-6DE9-8033-3FD4F7862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B2DAD7-6C98-517B-4EBB-25B75D3A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B98ABFB-1813-7BDF-6C8F-BE17D51F4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A6914F-A9D0-E7AE-6C84-AB0E80F5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4471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9B424E-D2C5-28D0-EDCA-5911C7C1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36995BC-BF6A-0F85-6A99-A2282B405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79E777F-9264-D53F-72A1-9188D36D02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7ECD8CA-9167-C568-2777-54D6C14E2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C7F18-9B21-4774-AAB6-83EB5E20B3B3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C152739-D84D-8F9A-9EDA-704E4A2F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7B379DD-0095-8C54-77AA-E8A02CAB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0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855CA64-1FA1-1FC6-880F-E361C850D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343339-4BFA-39D2-9CD1-6D5EA98A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23A845E-D7D5-AA33-6EF8-5D93AB5C18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C7F18-9B21-4774-AAB6-83EB5E20B3B3}" type="datetimeFigureOut">
              <a:rPr lang="pt-BR" smtClean="0"/>
              <a:t>20/02/2025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2ABC12-DEB8-3F4C-31E4-F7931D036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C7FB0-3BCD-803C-BF3E-53EC324F66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B01542-F4B5-4D17-B9A7-45F523FE1D6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115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Logo do Go">
            <a:extLst>
              <a:ext uri="{FF2B5EF4-FFF2-40B4-BE49-F238E27FC236}">
                <a16:creationId xmlns:a16="http://schemas.microsoft.com/office/drawing/2014/main" id="{A093231D-7ED4-2F43-FEC7-E854D9DEA7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1733" y="1062872"/>
            <a:ext cx="3400481" cy="126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7" name="Rectangle 1046">
            <a:extLst>
              <a:ext uri="{FF2B5EF4-FFF2-40B4-BE49-F238E27FC236}">
                <a16:creationId xmlns:a16="http://schemas.microsoft.com/office/drawing/2014/main" id="{E3B4FF89-C45F-4E24-B963-61E855708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23671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2" name="Picture 8" descr="python™">
            <a:extLst>
              <a:ext uri="{FF2B5EF4-FFF2-40B4-BE49-F238E27FC236}">
                <a16:creationId xmlns:a16="http://schemas.microsoft.com/office/drawing/2014/main" id="{673EBF90-2578-9290-E793-71306CE7D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5216" y="1215742"/>
            <a:ext cx="3401568" cy="96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Rectangle 1048">
            <a:extLst>
              <a:ext uri="{FF2B5EF4-FFF2-40B4-BE49-F238E27FC236}">
                <a16:creationId xmlns:a16="http://schemas.microsoft.com/office/drawing/2014/main" id="{14F25C03-EF67-4344-8AEA-7B3FA0DED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07836" y="0"/>
            <a:ext cx="7315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Imagem do símbolo da linguagem Rust. Uma letra R dentro de uma engine que parece um parafuso">
            <a:extLst>
              <a:ext uri="{FF2B5EF4-FFF2-40B4-BE49-F238E27FC236}">
                <a16:creationId xmlns:a16="http://schemas.microsoft.com/office/drawing/2014/main" id="{EEF62733-6684-4800-A549-A91BC1A62C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16652" y="321733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F74793DE-3651-410B-B243-8F0B1468E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059424" y="-2665476"/>
            <a:ext cx="73152" cy="121889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2" name="Picture 18" descr="Curso de C++">
            <a:extLst>
              <a:ext uri="{FF2B5EF4-FFF2-40B4-BE49-F238E27FC236}">
                <a16:creationId xmlns:a16="http://schemas.microsoft.com/office/drawing/2014/main" id="{E3F3A8FA-4514-8D10-4108-456E9287D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8678" y="3783923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EF5CBF5-3E61-8EF3-9287-6B608A6FD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52707" y="3783923"/>
            <a:ext cx="2752344" cy="2752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57D89A0-FFDF-C1C9-F30C-C19060A5FA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92124" y="3884507"/>
            <a:ext cx="3401568" cy="255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8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855CAA-B7B5-CBA7-BBF5-E64729FCAA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63507"/>
            <a:ext cx="3494362" cy="49309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450215" algn="r"/>
            <a:r>
              <a:rPr lang="en-US" sz="3700" b="1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Análise de </a:t>
            </a:r>
            <a:r>
              <a:rPr lang="en-US" sz="3700" b="1" kern="120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Repositórios</a:t>
            </a:r>
            <a:r>
              <a:rPr lang="en-US" sz="3700" b="1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Populares no GitHub: </a:t>
            </a:r>
            <a:br>
              <a:rPr lang="en-US" sz="37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3700" b="1" kern="120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Características</a:t>
            </a:r>
            <a:r>
              <a:rPr lang="en-US" sz="3700" b="1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 e </a:t>
            </a:r>
            <a:r>
              <a:rPr lang="en-US" sz="3700" b="1" kern="1200" dirty="0" err="1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  <a:t>Padrões</a:t>
            </a:r>
            <a:br>
              <a:rPr lang="en-US" sz="3700" kern="1200" dirty="0">
                <a:solidFill>
                  <a:schemeClr val="accent1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DDB9F831-BEDC-0D4F-A35C-46FB64EA9E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963507"/>
            <a:ext cx="6762314" cy="2304627"/>
          </a:xfrm>
        </p:spPr>
        <p:txBody>
          <a:bodyPr vert="horz" lIns="91440" tIns="45720" rIns="91440" bIns="45720" rtlCol="0" anchor="b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Laboratório</a:t>
            </a:r>
            <a:r>
              <a:rPr lang="en-US" sz="2000" dirty="0"/>
              <a:t> de </a:t>
            </a:r>
            <a:r>
              <a:rPr lang="en-US" sz="2000" dirty="0" err="1"/>
              <a:t>medição</a:t>
            </a:r>
            <a:r>
              <a:rPr lang="en-US" sz="2000" dirty="0"/>
              <a:t> e </a:t>
            </a:r>
            <a:r>
              <a:rPr lang="en-US" sz="2000" dirty="0" err="1"/>
              <a:t>experimentação</a:t>
            </a:r>
            <a:endParaRPr lang="en-US" sz="2000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 err="1"/>
              <a:t>Laboratório</a:t>
            </a:r>
            <a:r>
              <a:rPr lang="en-US" sz="2000" dirty="0"/>
              <a:t> 01 – </a:t>
            </a:r>
            <a:r>
              <a:rPr lang="en-US" sz="2000" dirty="0" err="1"/>
              <a:t>Características</a:t>
            </a:r>
            <a:r>
              <a:rPr lang="en-US" sz="2000" dirty="0"/>
              <a:t> de </a:t>
            </a:r>
            <a:r>
              <a:rPr lang="en-US" sz="2000" dirty="0" err="1"/>
              <a:t>repositórios</a:t>
            </a:r>
            <a:r>
              <a:rPr lang="en-US" sz="2000" dirty="0"/>
              <a:t> </a:t>
            </a:r>
            <a:r>
              <a:rPr lang="en-US" sz="2000" dirty="0" err="1"/>
              <a:t>populares</a:t>
            </a:r>
            <a:endParaRPr lang="en-US" sz="20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7AFEAB-EAB3-DDA1-F1CF-6573196DDE9D}"/>
              </a:ext>
            </a:extLst>
          </p:cNvPr>
          <p:cNvSpPr txBox="1"/>
          <p:nvPr/>
        </p:nvSpPr>
        <p:spPr>
          <a:xfrm>
            <a:off x="4976030" y="3589866"/>
            <a:ext cx="5515862" cy="2304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effectLst/>
              </a:rPr>
              <a:t>Grupo 01: </a:t>
            </a:r>
            <a:endParaRPr lang="en-US" sz="2000" dirty="0">
              <a:effectLst/>
            </a:endParaRP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Nataniel</a:t>
            </a:r>
            <a:r>
              <a:rPr lang="en-US" sz="2000" dirty="0">
                <a:effectLst/>
              </a:rPr>
              <a:t> Geraldo Mendes Peixoto 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Nelson de Campos Nolasco </a:t>
            </a:r>
          </a:p>
          <a:p>
            <a:pPr indent="-228600" algn="r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Rubia Coelho de Matos</a:t>
            </a:r>
            <a:r>
              <a:rPr lang="en-US" sz="2000" b="1" dirty="0">
                <a:effectLst/>
              </a:rPr>
              <a:t>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83445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20CD97EF-930E-47A4-F930-D2560D088FCC}"/>
              </a:ext>
            </a:extLst>
          </p:cNvPr>
          <p:cNvSpPr txBox="1"/>
          <p:nvPr/>
        </p:nvSpPr>
        <p:spPr>
          <a:xfrm>
            <a:off x="1214523" y="6039293"/>
            <a:ext cx="9762954" cy="701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 err="1"/>
              <a:t>R</a:t>
            </a:r>
            <a:r>
              <a:rPr lang="en-US" sz="2000" dirty="0" err="1">
                <a:effectLst/>
              </a:rPr>
              <a:t>epositórios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populares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tendem</a:t>
            </a:r>
            <a:r>
              <a:rPr lang="en-US" sz="2000" dirty="0">
                <a:effectLst/>
              </a:rPr>
              <a:t> a ser </a:t>
            </a:r>
            <a:r>
              <a:rPr lang="en-US" sz="2000" dirty="0" err="1">
                <a:effectLst/>
              </a:rPr>
              <a:t>antigos</a:t>
            </a:r>
            <a:r>
              <a:rPr lang="en-US" sz="2000" dirty="0">
                <a:effectLst/>
              </a:rPr>
              <a:t>, com </a:t>
            </a:r>
            <a:r>
              <a:rPr lang="en-US" sz="2000" dirty="0" err="1">
                <a:effectLst/>
              </a:rPr>
              <a:t>idade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média</a:t>
            </a:r>
            <a:r>
              <a:rPr lang="en-US" sz="2000" dirty="0">
                <a:effectLst/>
              </a:rPr>
              <a:t> e </a:t>
            </a:r>
            <a:r>
              <a:rPr lang="en-US" sz="2000" dirty="0" err="1">
                <a:effectLst/>
              </a:rPr>
              <a:t>mediana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próximas</a:t>
            </a:r>
            <a:r>
              <a:rPr lang="en-US" sz="2000" dirty="0">
                <a:effectLst/>
              </a:rPr>
              <a:t> de 8 </a:t>
            </a:r>
            <a:r>
              <a:rPr lang="en-US" sz="2000" dirty="0" err="1">
                <a:effectLst/>
              </a:rPr>
              <a:t>anos</a:t>
            </a:r>
            <a:r>
              <a:rPr lang="en-US" sz="2000" dirty="0">
                <a:effectLst/>
              </a:rPr>
              <a:t>, o que </a:t>
            </a:r>
            <a:r>
              <a:rPr lang="en-US" sz="2000" dirty="0" err="1">
                <a:effectLst/>
              </a:rPr>
              <a:t>corrobora</a:t>
            </a:r>
            <a:r>
              <a:rPr lang="en-US" sz="2000" dirty="0">
                <a:effectLst/>
              </a:rPr>
              <a:t> a </a:t>
            </a:r>
            <a:r>
              <a:rPr lang="en-US" sz="2000" dirty="0" err="1">
                <a:effectLst/>
              </a:rPr>
              <a:t>hipótese</a:t>
            </a:r>
            <a:r>
              <a:rPr lang="en-US" sz="2000" dirty="0">
                <a:effectLst/>
              </a:rPr>
              <a:t> de que </a:t>
            </a:r>
            <a:r>
              <a:rPr lang="en-US" sz="2000" dirty="0" err="1">
                <a:effectLst/>
              </a:rPr>
              <a:t>sistemas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populares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possuem</a:t>
            </a:r>
            <a:r>
              <a:rPr lang="en-US" sz="2000" dirty="0">
                <a:effectLst/>
              </a:rPr>
              <a:t> </a:t>
            </a:r>
            <a:r>
              <a:rPr lang="en-US" sz="2000" dirty="0" err="1">
                <a:effectLst/>
              </a:rPr>
              <a:t>maturidade</a:t>
            </a:r>
            <a:r>
              <a:rPr lang="en-US" sz="2000" dirty="0">
                <a:effectLst/>
              </a:rPr>
              <a:t>.</a:t>
            </a:r>
            <a:endParaRPr lang="en-US" sz="2000" dirty="0"/>
          </a:p>
        </p:txBody>
      </p:sp>
      <p:pic>
        <p:nvPicPr>
          <p:cNvPr id="4" name="Espaço Reservado para Conteúdo 3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42FCBF3D-DB38-24F8-2481-76495E1A6C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01327" y="231177"/>
            <a:ext cx="6389346" cy="5015635"/>
          </a:xfrm>
          <a:prstGeom prst="rect">
            <a:avLst/>
          </a:prstGeom>
          <a:noFill/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62524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&#10;&#10;O conteúdo gerado por IA pode estar incorreto.">
            <a:extLst>
              <a:ext uri="{FF2B5EF4-FFF2-40B4-BE49-F238E27FC236}">
                <a16:creationId xmlns:a16="http://schemas.microsoft.com/office/drawing/2014/main" id="{EEDB639F-EACA-A13D-9CD5-00A8F4BBAD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81955" y="643466"/>
            <a:ext cx="7428089" cy="55710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94AA5E7-9157-1349-B8EC-86EF2541BCB6}"/>
              </a:ext>
            </a:extLst>
          </p:cNvPr>
          <p:cNvSpPr txBox="1"/>
          <p:nvPr/>
        </p:nvSpPr>
        <p:spPr>
          <a:xfrm>
            <a:off x="1463041" y="5559118"/>
            <a:ext cx="9103359" cy="1298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média elevada é influenciada por alguns repositórios com um número muito alto de pull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requests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aceitas. A mediana, significativamente menor, sugere que a maioria dos repositórios tem contribuições externas mais moderadas.</a:t>
            </a:r>
          </a:p>
        </p:txBody>
      </p:sp>
    </p:spTree>
    <p:extLst>
      <p:ext uri="{BB962C8B-B14F-4D97-AF65-F5344CB8AC3E}">
        <p14:creationId xmlns:p14="http://schemas.microsoft.com/office/powerpoint/2010/main" val="871418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>
            <a:extLst>
              <a:ext uri="{FF2B5EF4-FFF2-40B4-BE49-F238E27FC236}">
                <a16:creationId xmlns:a16="http://schemas.microsoft.com/office/drawing/2014/main" id="{F22D70CD-3B31-C4BE-DB59-DD9EEF4C5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7549" y="147280"/>
            <a:ext cx="7096902" cy="5571067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F2259C-978B-1EBC-B194-717DD645522F}"/>
              </a:ext>
            </a:extLst>
          </p:cNvPr>
          <p:cNvSpPr txBox="1"/>
          <p:nvPr/>
        </p:nvSpPr>
        <p:spPr>
          <a:xfrm>
            <a:off x="1083733" y="5827337"/>
            <a:ext cx="1002453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Embora a média de releases seja alta, a mediana indica que muitos repositórios possuem um número mais modesto de releases, o que mostra diversidade na frequência de lançamentos.</a:t>
            </a:r>
          </a:p>
        </p:txBody>
      </p:sp>
    </p:spTree>
    <p:extLst>
      <p:ext uri="{BB962C8B-B14F-4D97-AF65-F5344CB8AC3E}">
        <p14:creationId xmlns:p14="http://schemas.microsoft.com/office/powerpoint/2010/main" val="3131686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A20D0149-FB2B-AE52-C7C9-B15D5B556C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8815" y="189811"/>
            <a:ext cx="7074370" cy="5571067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1E8A654-FCFB-C059-BD7B-0A4173FA5E4F}"/>
              </a:ext>
            </a:extLst>
          </p:cNvPr>
          <p:cNvSpPr txBox="1"/>
          <p:nvPr/>
        </p:nvSpPr>
        <p:spPr>
          <a:xfrm>
            <a:off x="728133" y="5848547"/>
            <a:ext cx="1073573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Os repositórios populares são extremamente ativos, com atualizações frequentes (praticamente diárias), o que reflete alta manutenção.</a:t>
            </a:r>
          </a:p>
        </p:txBody>
      </p:sp>
    </p:spTree>
    <p:extLst>
      <p:ext uri="{BB962C8B-B14F-4D97-AF65-F5344CB8AC3E}">
        <p14:creationId xmlns:p14="http://schemas.microsoft.com/office/powerpoint/2010/main" val="1347129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E8EA4D3E-2AD4-0E2D-7978-F61413166D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441" y="149013"/>
            <a:ext cx="9285117" cy="5571067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AEED4859-8936-1C42-08DE-31DA65A9EB58}"/>
              </a:ext>
            </a:extLst>
          </p:cNvPr>
          <p:cNvSpPr txBox="1"/>
          <p:nvPr/>
        </p:nvSpPr>
        <p:spPr>
          <a:xfrm>
            <a:off x="819572" y="5720080"/>
            <a:ext cx="1055285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 linguagens mais amplamente utilizadas, como Python e JavaScript, dominam a lista, confirmando a hipótese.</a:t>
            </a:r>
          </a:p>
        </p:txBody>
      </p:sp>
    </p:spTree>
    <p:extLst>
      <p:ext uri="{BB962C8B-B14F-4D97-AF65-F5344CB8AC3E}">
        <p14:creationId xmlns:p14="http://schemas.microsoft.com/office/powerpoint/2010/main" val="3696697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, Histograma&#10;&#10;O conteúdo gerado por IA pode estar incorreto.">
            <a:extLst>
              <a:ext uri="{FF2B5EF4-FFF2-40B4-BE49-F238E27FC236}">
                <a16:creationId xmlns:a16="http://schemas.microsoft.com/office/drawing/2014/main" id="{6F4BFE33-51FC-A2DF-E232-819A758A2F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36213" y="260694"/>
            <a:ext cx="7119573" cy="5571067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417BB2B-8D3B-01DA-CF6A-782FD2DA4F64}"/>
              </a:ext>
            </a:extLst>
          </p:cNvPr>
          <p:cNvSpPr txBox="1"/>
          <p:nvPr/>
        </p:nvSpPr>
        <p:spPr>
          <a:xfrm>
            <a:off x="1107439" y="5974617"/>
            <a:ext cx="9977120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maioria dos repositórios apresenta uma boa manutenção, com uma alta taxa de fechamento de issues.</a:t>
            </a:r>
          </a:p>
        </p:txBody>
      </p:sp>
    </p:spTree>
    <p:extLst>
      <p:ext uri="{BB962C8B-B14F-4D97-AF65-F5344CB8AC3E}">
        <p14:creationId xmlns:p14="http://schemas.microsoft.com/office/powerpoint/2010/main" val="382296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 descr="Gráfico, Gráfico de barras&#10;&#10;O conteúdo gerado por IA pode estar incorreto.">
            <a:extLst>
              <a:ext uri="{FF2B5EF4-FFF2-40B4-BE49-F238E27FC236}">
                <a16:creationId xmlns:a16="http://schemas.microsoft.com/office/drawing/2014/main" id="{4982AD77-1942-E554-B545-7C09ECD7C1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58995" y="104749"/>
            <a:ext cx="8074009" cy="5571067"/>
          </a:xfrm>
          <a:prstGeom prst="rect">
            <a:avLst/>
          </a:prstGeom>
          <a:noFill/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3F092FC5-14BB-5A77-E815-71155D659B4B}"/>
              </a:ext>
            </a:extLst>
          </p:cNvPr>
          <p:cNvSpPr txBox="1"/>
          <p:nvPr/>
        </p:nvSpPr>
        <p:spPr>
          <a:xfrm>
            <a:off x="748452" y="5742399"/>
            <a:ext cx="10695094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lnSpc>
                <a:spcPct val="150000"/>
              </a:lnSpc>
            </a:pP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Linguagens como </a:t>
            </a:r>
            <a:r>
              <a:rPr lang="pt-B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TypeScript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Rust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Go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apresentam as maiores médias de releases e pull </a:t>
            </a:r>
            <a:r>
              <a:rPr lang="pt-B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requests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aceitas, enquanto linguagens como 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HTML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 </a:t>
            </a:r>
            <a:r>
              <a:rPr lang="pt-B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Shell</a:t>
            </a:r>
            <a:r>
              <a:rPr lang="pt-B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têm menores valores, indicando diferentes perfis de uso.</a:t>
            </a:r>
          </a:p>
        </p:txBody>
      </p:sp>
    </p:spTree>
    <p:extLst>
      <p:ext uri="{BB962C8B-B14F-4D97-AF65-F5344CB8AC3E}">
        <p14:creationId xmlns:p14="http://schemas.microsoft.com/office/powerpoint/2010/main" val="1815346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226</Words>
  <Application>Microsoft Office PowerPoint</Application>
  <PresentationFormat>Widescreen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do Office</vt:lpstr>
      <vt:lpstr>Apresentação do PowerPoint</vt:lpstr>
      <vt:lpstr>Análise de Repositórios Populares no GitHub:  Características e Padrões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Nelson de Campos Nolasco</dc:creator>
  <cp:lastModifiedBy>Nelson de Campos Nolasco</cp:lastModifiedBy>
  <cp:revision>1</cp:revision>
  <dcterms:created xsi:type="dcterms:W3CDTF">2025-02-20T17:41:50Z</dcterms:created>
  <dcterms:modified xsi:type="dcterms:W3CDTF">2025-02-20T18:15:33Z</dcterms:modified>
</cp:coreProperties>
</file>