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/>
    <p:restoredTop sz="94583"/>
  </p:normalViewPr>
  <p:slideViewPr>
    <p:cSldViewPr snapToGrid="0" snapToObjects="1">
      <p:cViewPr varScale="1">
        <p:scale>
          <a:sx n="79" d="100"/>
          <a:sy n="79" d="100"/>
        </p:scale>
        <p:origin x="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ltilang-depends/depends/releases/tag/0.9.6a" TargetMode="External"/><Relationship Id="rId13" Type="http://schemas.openxmlformats.org/officeDocument/2006/relationships/hyperlink" Target="https://docs.archdia.net/DesignRuleHierarchyDRH.html" TargetMode="External"/><Relationship Id="rId18" Type="http://schemas.openxmlformats.org/officeDocument/2006/relationships/image" Target="../media/image6.png"/><Relationship Id="rId3" Type="http://schemas.openxmlformats.org/officeDocument/2006/relationships/image" Target="../media/image2.png"/><Relationship Id="rId21" Type="http://schemas.openxmlformats.org/officeDocument/2006/relationships/image" Target="../media/image9.svg"/><Relationship Id="rId7" Type="http://schemas.openxmlformats.org/officeDocument/2006/relationships/hyperlink" Target="https://github.com/chaoss/grimoirelab-perceval" TargetMode="External"/><Relationship Id="rId12" Type="http://schemas.openxmlformats.org/officeDocument/2006/relationships/hyperlink" Target="https://archdia.com/pages/metrics-suite" TargetMode="External"/><Relationship Id="rId17" Type="http://schemas.openxmlformats.org/officeDocument/2006/relationships/hyperlink" Target="http://fortawesome.github.io/Font-Awesome/get-started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itm0.shidler.hawaii.edu/kaiaulu/articles/dv8_showcase.html" TargetMode="Externa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chdia.com/" TargetMode="External"/><Relationship Id="rId11" Type="http://schemas.openxmlformats.org/officeDocument/2006/relationships/hyperlink" Target="https://archdia.com/pages/design-anti-patterns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creativecommons.org/licenses/by-sa/4.0/" TargetMode="External"/><Relationship Id="rId10" Type="http://schemas.openxmlformats.org/officeDocument/2006/relationships/hyperlink" Target="https://archdia.com/pages/design-structure-matrix" TargetMode="External"/><Relationship Id="rId19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hyperlink" Target="https://archdia.com/pages/dv8-standard-free-trial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raphic 491" descr="Paper outline">
            <a:extLst>
              <a:ext uri="{FF2B5EF4-FFF2-40B4-BE49-F238E27FC236}">
                <a16:creationId xmlns:a16="http://schemas.microsoft.com/office/drawing/2014/main" id="{BAB946CE-477C-A787-4B83-391A37B3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9348" y="5297210"/>
            <a:ext cx="599426" cy="599426"/>
          </a:xfrm>
          <a:prstGeom prst="rect">
            <a:avLst/>
          </a:prstGeom>
        </p:spPr>
      </p:pic>
      <p:pic>
        <p:nvPicPr>
          <p:cNvPr id="57" name="Graphic 56" descr="Paper outline">
            <a:extLst>
              <a:ext uri="{FF2B5EF4-FFF2-40B4-BE49-F238E27FC236}">
                <a16:creationId xmlns:a16="http://schemas.microsoft.com/office/drawing/2014/main" id="{B874F752-7CD0-8A05-1B54-870A28973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6268" y="3039074"/>
            <a:ext cx="599426" cy="599426"/>
          </a:xfrm>
          <a:prstGeom prst="rect">
            <a:avLst/>
          </a:prstGeom>
        </p:spPr>
      </p:pic>
      <p:pic>
        <p:nvPicPr>
          <p:cNvPr id="259" name="Graphic 258" descr="Paper outline">
            <a:extLst>
              <a:ext uri="{FF2B5EF4-FFF2-40B4-BE49-F238E27FC236}">
                <a16:creationId xmlns:a16="http://schemas.microsoft.com/office/drawing/2014/main" id="{7054B7AC-A948-1F20-592A-F924B98E0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4685" y="7026267"/>
            <a:ext cx="660183" cy="660183"/>
          </a:xfrm>
          <a:prstGeom prst="rect">
            <a:avLst/>
          </a:prstGeom>
        </p:spPr>
      </p:pic>
      <p:pic>
        <p:nvPicPr>
          <p:cNvPr id="258" name="Graphic 257" descr="Paper outline">
            <a:extLst>
              <a:ext uri="{FF2B5EF4-FFF2-40B4-BE49-F238E27FC236}">
                <a16:creationId xmlns:a16="http://schemas.microsoft.com/office/drawing/2014/main" id="{C5DEA001-48AF-C1B7-FEAB-003FA4C17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6773" y="7704519"/>
            <a:ext cx="660183" cy="660183"/>
          </a:xfrm>
          <a:prstGeom prst="rect">
            <a:avLst/>
          </a:prstGeom>
        </p:spPr>
      </p:pic>
      <p:pic>
        <p:nvPicPr>
          <p:cNvPr id="509" name="Graphic 508" descr="Paper outline">
            <a:extLst>
              <a:ext uri="{FF2B5EF4-FFF2-40B4-BE49-F238E27FC236}">
                <a16:creationId xmlns:a16="http://schemas.microsoft.com/office/drawing/2014/main" id="{DDC580B3-549E-2B85-873C-CA48A71A7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302" y="6786181"/>
            <a:ext cx="660183" cy="660183"/>
          </a:xfrm>
          <a:prstGeom prst="rect">
            <a:avLst/>
          </a:prstGeom>
        </p:spPr>
      </p:pic>
      <p:pic>
        <p:nvPicPr>
          <p:cNvPr id="508" name="Graphic 507" descr="Paper outline">
            <a:extLst>
              <a:ext uri="{FF2B5EF4-FFF2-40B4-BE49-F238E27FC236}">
                <a16:creationId xmlns:a16="http://schemas.microsoft.com/office/drawing/2014/main" id="{E82A1001-0674-14AA-B8A7-2C51A6CE7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9507" y="6785926"/>
            <a:ext cx="660183" cy="660183"/>
          </a:xfrm>
          <a:prstGeom prst="rect">
            <a:avLst/>
          </a:prstGeom>
        </p:spPr>
      </p:pic>
      <p:pic>
        <p:nvPicPr>
          <p:cNvPr id="510" name="Graphic 509" descr="Paper outline">
            <a:extLst>
              <a:ext uri="{FF2B5EF4-FFF2-40B4-BE49-F238E27FC236}">
                <a16:creationId xmlns:a16="http://schemas.microsoft.com/office/drawing/2014/main" id="{E72ABDD5-9563-1948-45D8-B58292C4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9507" y="4817877"/>
            <a:ext cx="660183" cy="660183"/>
          </a:xfrm>
          <a:prstGeom prst="rect">
            <a:avLst/>
          </a:prstGeom>
        </p:spPr>
      </p:pic>
      <p:pic>
        <p:nvPicPr>
          <p:cNvPr id="511" name="Graphic 510" descr="Paper outline">
            <a:extLst>
              <a:ext uri="{FF2B5EF4-FFF2-40B4-BE49-F238E27FC236}">
                <a16:creationId xmlns:a16="http://schemas.microsoft.com/office/drawing/2014/main" id="{4B21737B-B324-DCC9-0C7A-675C7511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1216" y="4817876"/>
            <a:ext cx="660183" cy="660183"/>
          </a:xfrm>
          <a:prstGeom prst="rect">
            <a:avLst/>
          </a:prstGeom>
        </p:spPr>
      </p:pic>
      <p:pic>
        <p:nvPicPr>
          <p:cNvPr id="29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7009" y="-681823"/>
            <a:ext cx="5121226" cy="29900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 flipV="1">
            <a:off x="213255" y="10296246"/>
            <a:ext cx="13462982" cy="3949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0343" y="10207710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 err="1"/>
              <a:t>Kaiāulu</a:t>
            </a:r>
            <a:endParaRPr sz="2400" dirty="0"/>
          </a:p>
        </p:txBody>
      </p:sp>
      <p:sp>
        <p:nvSpPr>
          <p:cNvPr id="314" name="Group"/>
          <p:cNvSpPr/>
          <p:nvPr/>
        </p:nvSpPr>
        <p:spPr>
          <a:xfrm>
            <a:off x="213255" y="3877042"/>
            <a:ext cx="4346831" cy="623676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306210" y="3947481"/>
            <a:ext cx="27667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Project Config Setup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295350" y="43330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1" dirty="0"/>
              <a:t>The first part of running any vignette is setting up your project configuration file (examples in </a:t>
            </a:r>
            <a:r>
              <a:rPr lang="en-US" b="1" dirty="0" err="1"/>
              <a:t>kaiaulu</a:t>
            </a:r>
            <a:r>
              <a:rPr lang="en-US" b="1" dirty="0"/>
              <a:t>/conf).</a:t>
            </a:r>
            <a:r>
              <a:rPr dirty="0"/>
              <a:t>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323327" y="4826754"/>
            <a:ext cx="2132681" cy="37730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dirty="0"/>
              <a:t>Required Fields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000" dirty="0"/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sz="950" dirty="0"/>
              <a:t>tool: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dv8: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</a:t>
            </a:r>
            <a:r>
              <a:rPr lang="en-US" sz="950" dirty="0" err="1"/>
              <a:t>folder_path</a:t>
            </a:r>
            <a:r>
              <a:rPr lang="en-US" sz="950" dirty="0"/>
              <a:t>: ../../analysis/dv8/</a:t>
            </a:r>
            <a:r>
              <a:rPr lang="en-US" sz="950" dirty="0" err="1"/>
              <a:t>apr</a:t>
            </a:r>
            <a:endParaRPr lang="en-US" sz="950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</a:t>
            </a:r>
            <a:r>
              <a:rPr lang="en-US" sz="950" dirty="0" err="1"/>
              <a:t>architectural_flaws</a:t>
            </a:r>
            <a:r>
              <a:rPr lang="en-US" sz="950" dirty="0"/>
              <a:t>: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- </a:t>
            </a:r>
            <a:r>
              <a:rPr lang="en-US" sz="950" dirty="0" err="1"/>
              <a:t>cliqueDepends</a:t>
            </a:r>
            <a:r>
              <a:rPr lang="en-US" sz="950" dirty="0"/>
              <a:t>: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      - call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      - use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- </a:t>
            </a:r>
            <a:r>
              <a:rPr lang="en-US" sz="950" dirty="0" err="1"/>
              <a:t>crossingCochange</a:t>
            </a:r>
            <a:r>
              <a:rPr lang="en-US" sz="950" dirty="0"/>
              <a:t>: 2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- </a:t>
            </a:r>
            <a:r>
              <a:rPr lang="en-US" sz="950" dirty="0" err="1"/>
              <a:t>crossingFanIn</a:t>
            </a:r>
            <a:r>
              <a:rPr lang="en-US" sz="950" dirty="0"/>
              <a:t>: 4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- </a:t>
            </a:r>
            <a:r>
              <a:rPr lang="en-US" sz="950" dirty="0" err="1"/>
              <a:t>crossingFanOut</a:t>
            </a:r>
            <a:r>
              <a:rPr lang="en-US" sz="950" dirty="0"/>
              <a:t>: 4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- </a:t>
            </a:r>
            <a:r>
              <a:rPr lang="en-US" sz="950" dirty="0" err="1"/>
              <a:t>mvCochange</a:t>
            </a:r>
            <a:r>
              <a:rPr lang="en-US" sz="950" dirty="0"/>
              <a:t>: 2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- </a:t>
            </a:r>
            <a:r>
              <a:rPr lang="en-US" sz="950" dirty="0" err="1"/>
              <a:t>uiCochange</a:t>
            </a:r>
            <a:r>
              <a:rPr lang="en-US" sz="950" dirty="0"/>
              <a:t>: 2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- </a:t>
            </a:r>
            <a:r>
              <a:rPr lang="en-US" sz="950" dirty="0" err="1"/>
              <a:t>uihDepends</a:t>
            </a:r>
            <a:r>
              <a:rPr lang="en-US" sz="950" dirty="0"/>
              <a:t>: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    - call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    - use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- </a:t>
            </a:r>
            <a:r>
              <a:rPr lang="en-US" sz="950" dirty="0" err="1"/>
              <a:t>uihInheritance</a:t>
            </a:r>
            <a:r>
              <a:rPr lang="en-US" sz="950" dirty="0"/>
              <a:t>: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    - extend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    - implement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    - public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    - private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    - virtual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- </a:t>
            </a:r>
            <a:r>
              <a:rPr lang="en-US" sz="950" dirty="0" err="1"/>
              <a:t>uiHistoryImpact</a:t>
            </a:r>
            <a:r>
              <a:rPr lang="en-US" sz="950" dirty="0"/>
              <a:t>: 10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950" dirty="0"/>
              <a:t>          - </a:t>
            </a:r>
            <a:r>
              <a:rPr lang="en-US" sz="950" dirty="0" err="1"/>
              <a:t>uiStructImpact</a:t>
            </a:r>
            <a:r>
              <a:rPr lang="en-US" sz="950" dirty="0"/>
              <a:t>: 0.01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dirty="0"/>
          </a:p>
          <a:p>
            <a:pPr marL="171450" lvl="1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582328" y="1537907"/>
            <a:ext cx="237084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Related Vignettes</a:t>
            </a: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8" y="3801250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DV8 Integration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219190" y="1784640"/>
            <a:ext cx="3949153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dv8_showcase.Rmd vignette introduces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ArchDia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's DV8 design structural matrices, architectural flaws, and decoupling level in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Kaiaulu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9549043" y="1920823"/>
            <a:ext cx="4001355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See the following notebooks for related analyses: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2" name="Logistics"/>
          <p:cNvSpPr txBox="1"/>
          <p:nvPr/>
        </p:nvSpPr>
        <p:spPr>
          <a:xfrm>
            <a:off x="4743803" y="1509445"/>
            <a:ext cx="13497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Functions</a:t>
            </a:r>
            <a:endParaRPr dirty="0"/>
          </a:p>
        </p:txBody>
      </p:sp>
      <p:sp>
        <p:nvSpPr>
          <p:cNvPr id="384" name="Layout Suggestions"/>
          <p:cNvSpPr txBox="1"/>
          <p:nvPr/>
        </p:nvSpPr>
        <p:spPr>
          <a:xfrm>
            <a:off x="275721" y="1519235"/>
            <a:ext cx="134972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About</a:t>
            </a:r>
            <a:endParaRPr dirty="0"/>
          </a:p>
        </p:txBody>
      </p:sp>
      <p:sp>
        <p:nvSpPr>
          <p:cNvPr id="2" name="Cheatsheets make it easy for R users…">
            <a:extLst>
              <a:ext uri="{FF2B5EF4-FFF2-40B4-BE49-F238E27FC236}">
                <a16:creationId xmlns:a16="http://schemas.microsoft.com/office/drawing/2014/main" id="{5F515763-F423-48D8-A2F2-DAB4C59BED27}"/>
              </a:ext>
            </a:extLst>
          </p:cNvPr>
          <p:cNvSpPr txBox="1"/>
          <p:nvPr/>
        </p:nvSpPr>
        <p:spPr>
          <a:xfrm>
            <a:off x="2559053" y="4826754"/>
            <a:ext cx="1885945" cy="3763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dirty="0"/>
              <a:t>Indirect Fields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400" dirty="0"/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sz="1000" dirty="0"/>
              <a:t>tool: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depends: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</a:t>
            </a:r>
            <a:r>
              <a:rPr lang="en-US" sz="1000" dirty="0" err="1"/>
              <a:t>code_language</a:t>
            </a:r>
            <a:r>
              <a:rPr lang="en-US" sz="1000" dirty="0"/>
              <a:t>: </a:t>
            </a:r>
            <a:r>
              <a:rPr lang="en-US" sz="1000" dirty="0" err="1"/>
              <a:t>cpp</a:t>
            </a:r>
            <a:endParaRPr lang="en-US" sz="1000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</a:t>
            </a:r>
            <a:r>
              <a:rPr lang="en-US" sz="1000" dirty="0" err="1"/>
              <a:t>keep_dependencies_type</a:t>
            </a:r>
            <a:r>
              <a:rPr lang="en-US" sz="1000" dirty="0"/>
              <a:t>: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  - Cast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  - Call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  - Import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  - Return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  - Set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  - Use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  - Implement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  - </a:t>
            </a:r>
            <a:r>
              <a:rPr lang="en-US" sz="1000" dirty="0" err="1"/>
              <a:t>ImplLink</a:t>
            </a:r>
            <a:endParaRPr lang="en-US" sz="1000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  - Extend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  - Create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  - Throw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  - Parameter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000" dirty="0"/>
              <a:t>            - Contain</a:t>
            </a: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US" sz="1100" dirty="0"/>
          </a:p>
          <a:p>
            <a:pPr marL="171450" lvl="1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C15028FC-57F7-3D04-9093-5A3F5F89C9B4}"/>
              </a:ext>
            </a:extLst>
          </p:cNvPr>
          <p:cNvSpPr txBox="1"/>
          <p:nvPr/>
        </p:nvSpPr>
        <p:spPr>
          <a:xfrm>
            <a:off x="306210" y="8772238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b="1" dirty="0"/>
              <a:t>The file ”</a:t>
            </a:r>
            <a:r>
              <a:rPr lang="en-US" b="1" dirty="0" err="1"/>
              <a:t>tools.yml</a:t>
            </a:r>
            <a:r>
              <a:rPr lang="en-US" b="1" dirty="0"/>
              <a:t>” must also be configured. See </a:t>
            </a:r>
            <a:r>
              <a:rPr lang="en-US" b="1" dirty="0" err="1"/>
              <a:t>README.md</a:t>
            </a:r>
            <a:r>
              <a:rPr lang="en-US" b="1" dirty="0"/>
              <a:t> for more information on 3rd party software dependencies.</a:t>
            </a:r>
            <a:r>
              <a:rPr dirty="0"/>
              <a:t> </a:t>
            </a:r>
          </a:p>
        </p:txBody>
      </p:sp>
      <p:sp>
        <p:nvSpPr>
          <p:cNvPr id="4" name="Cheatsheets make it easy for R users…">
            <a:extLst>
              <a:ext uri="{FF2B5EF4-FFF2-40B4-BE49-F238E27FC236}">
                <a16:creationId xmlns:a16="http://schemas.microsoft.com/office/drawing/2014/main" id="{85C060D4-0BEF-D7A5-B8E0-BE862D79950B}"/>
              </a:ext>
            </a:extLst>
          </p:cNvPr>
          <p:cNvSpPr txBox="1"/>
          <p:nvPr/>
        </p:nvSpPr>
        <p:spPr>
          <a:xfrm>
            <a:off x="617810" y="9250508"/>
            <a:ext cx="3526799" cy="72815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/>
              <a:t>Required Fields:</a:t>
            </a: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Perceval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(version 0.12.24)</a:t>
            </a: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(version 0.96a) </a:t>
            </a: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DV8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version</a:t>
            </a:r>
            <a:r>
              <a:rPr lang="en-US" b="0" i="0" dirty="0">
                <a:solidFill>
                  <a:srgbClr val="E6EDF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4.0-20210630.025325+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099AA-A408-A893-2F05-02D92FC549DE}"/>
              </a:ext>
            </a:extLst>
          </p:cNvPr>
          <p:cNvSpPr txBox="1"/>
          <p:nvPr/>
        </p:nvSpPr>
        <p:spPr>
          <a:xfrm>
            <a:off x="9614347" y="2253754"/>
            <a:ext cx="3656656" cy="1074572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dirty="0"/>
              <a:t>dv8_showcase.Rmd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dirty="0" err="1"/>
              <a:t>gitlog_showcase.Rmd</a:t>
            </a:r>
            <a:endParaRPr lang="en-US" sz="1400" dirty="0"/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dirty="0" err="1"/>
              <a:t>depends_showcase.Rmd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dirty="0" err="1"/>
              <a:t>social_smells_showcase.Rmd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AC971-C236-EDFF-C1C3-FDDF6D79F5F8}"/>
              </a:ext>
            </a:extLst>
          </p:cNvPr>
          <p:cNvSpPr txBox="1"/>
          <p:nvPr/>
        </p:nvSpPr>
        <p:spPr>
          <a:xfrm>
            <a:off x="212392" y="2371292"/>
            <a:ext cx="4312662" cy="14028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Structure Matrix (DSM)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visual model for expressing dependencies.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Architectural Flaws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DV8 can detect 6 types of architectural flaws: Clique, Package Cycle, Improper Inheritance, Unstable Interface, Crossing, and Modularity Violation.</a:t>
            </a: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Decoupling Level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: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Measures how well a design is separated into modules based on 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the 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DRH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clustering.</a:t>
            </a:r>
          </a:p>
        </p:txBody>
      </p:sp>
      <p:sp>
        <p:nvSpPr>
          <p:cNvPr id="15" name="FONTS">
            <a:extLst>
              <a:ext uri="{FF2B5EF4-FFF2-40B4-BE49-F238E27FC236}">
                <a16:creationId xmlns:a16="http://schemas.microsoft.com/office/drawing/2014/main" id="{A2D1C9E4-93F9-2EA4-5B8A-88F41F49E72B}"/>
              </a:ext>
            </a:extLst>
          </p:cNvPr>
          <p:cNvSpPr txBox="1"/>
          <p:nvPr/>
        </p:nvSpPr>
        <p:spPr>
          <a:xfrm>
            <a:off x="4785322" y="8438248"/>
            <a:ext cx="2386521" cy="24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1400" dirty="0"/>
              <a:t>dv8_mdsmb_to_flaws()</a:t>
            </a:r>
            <a:endParaRPr sz="1400" dirty="0"/>
          </a:p>
        </p:txBody>
      </p:sp>
      <p:sp>
        <p:nvSpPr>
          <p:cNvPr id="48" name="Line">
            <a:extLst>
              <a:ext uri="{FF2B5EF4-FFF2-40B4-BE49-F238E27FC236}">
                <a16:creationId xmlns:a16="http://schemas.microsoft.com/office/drawing/2014/main" id="{B77B3DC1-6ADA-8592-92EA-892B1D046848}"/>
              </a:ext>
            </a:extLst>
          </p:cNvPr>
          <p:cNvSpPr/>
          <p:nvPr/>
        </p:nvSpPr>
        <p:spPr>
          <a:xfrm flipV="1">
            <a:off x="9614347" y="3492225"/>
            <a:ext cx="3656656" cy="2672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9AB6D2-F69D-1DEC-41BE-05335D7DBE4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10" y="122459"/>
            <a:ext cx="1443262" cy="16760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7646C5-B8E7-06FD-FE95-491F26166C04}"/>
              </a:ext>
            </a:extLst>
          </p:cNvPr>
          <p:cNvSpPr txBox="1"/>
          <p:nvPr/>
        </p:nvSpPr>
        <p:spPr>
          <a:xfrm>
            <a:off x="4944204" y="10315636"/>
            <a:ext cx="9809266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 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Leilani Reich, Carlos Paradis • Learn more with the </a:t>
            </a:r>
            <a:r>
              <a:rPr lang="en-US" sz="1000" b="0" dirty="0">
                <a:solidFill>
                  <a:schemeClr val="tx1"/>
                </a:solidFill>
              </a:rPr>
              <a:t>dv8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_showcase.Rmd 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lang="en-US" sz="1000" b="0" dirty="0">
                <a:solidFill>
                  <a:schemeClr val="tx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vignette</a:t>
            </a:r>
            <a:r>
              <a:rPr lang="en-US" sz="1000" b="0" dirty="0">
                <a:solidFill>
                  <a:schemeClr val="tx1"/>
                </a:solidFill>
              </a:rPr>
              <a:t>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•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Kaiaulu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package version 0.0.0.9600 (in development) •  Updated: 2023-04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9" name="Line">
            <a:extLst>
              <a:ext uri="{FF2B5EF4-FFF2-40B4-BE49-F238E27FC236}">
                <a16:creationId xmlns:a16="http://schemas.microsoft.com/office/drawing/2014/main" id="{A7AB3ADE-C03A-9F5E-3D7E-0AC63A58BBCC}"/>
              </a:ext>
            </a:extLst>
          </p:cNvPr>
          <p:cNvSpPr/>
          <p:nvPr/>
        </p:nvSpPr>
        <p:spPr>
          <a:xfrm flipV="1">
            <a:off x="9395573" y="1933982"/>
            <a:ext cx="1" cy="1315084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5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9433B956-9797-6B9F-8A3A-1BE270F26330}"/>
              </a:ext>
            </a:extLst>
          </p:cNvPr>
          <p:cNvSpPr txBox="1"/>
          <p:nvPr/>
        </p:nvSpPr>
        <p:spPr>
          <a:xfrm>
            <a:off x="9611837" y="4225568"/>
            <a:ext cx="408095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Takes as a parameter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*-merge.dv8-dsm binary file and returns the Decoupling Level metrics as a *.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json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file.</a:t>
            </a:r>
            <a:endParaRPr lang="en-US" u="sn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17"/>
            </a:endParaRPr>
          </a:p>
        </p:txBody>
      </p:sp>
      <p:sp>
        <p:nvSpPr>
          <p:cNvPr id="466" name="FONTS">
            <a:extLst>
              <a:ext uri="{FF2B5EF4-FFF2-40B4-BE49-F238E27FC236}">
                <a16:creationId xmlns:a16="http://schemas.microsoft.com/office/drawing/2014/main" id="{4CC6AE8D-F591-23A5-3E59-BF0A45A7F13F}"/>
              </a:ext>
            </a:extLst>
          </p:cNvPr>
          <p:cNvSpPr txBox="1"/>
          <p:nvPr/>
        </p:nvSpPr>
        <p:spPr>
          <a:xfrm>
            <a:off x="9664084" y="3933210"/>
            <a:ext cx="3019532" cy="24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1400" dirty="0"/>
              <a:t>dv8_mdsmb_to_decoupling_level()</a:t>
            </a:r>
            <a:endParaRPr sz="1400" dirty="0"/>
          </a:p>
        </p:txBody>
      </p:sp>
      <p:pic>
        <p:nvPicPr>
          <p:cNvPr id="478" name="Graphic 477" descr="Arrow Right outline">
            <a:extLst>
              <a:ext uri="{FF2B5EF4-FFF2-40B4-BE49-F238E27FC236}">
                <a16:creationId xmlns:a16="http://schemas.microsoft.com/office/drawing/2014/main" id="{E681B05D-F390-C2CB-8579-052B99C629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83817" y="4815808"/>
            <a:ext cx="528271" cy="528271"/>
          </a:xfrm>
          <a:prstGeom prst="rect">
            <a:avLst/>
          </a:prstGeom>
        </p:spPr>
      </p:pic>
      <p:sp>
        <p:nvSpPr>
          <p:cNvPr id="481" name="TextBox 480">
            <a:extLst>
              <a:ext uri="{FF2B5EF4-FFF2-40B4-BE49-F238E27FC236}">
                <a16:creationId xmlns:a16="http://schemas.microsoft.com/office/drawing/2014/main" id="{B53EF449-4D00-9DA2-40C7-436409121526}"/>
              </a:ext>
            </a:extLst>
          </p:cNvPr>
          <p:cNvSpPr txBox="1"/>
          <p:nvPr/>
        </p:nvSpPr>
        <p:spPr>
          <a:xfrm>
            <a:off x="11477127" y="4921885"/>
            <a:ext cx="507761" cy="438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*-dl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9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json</a:t>
            </a:r>
            <a:endParaRPr kumimoji="0" lang="en-US" sz="9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Line">
            <a:extLst>
              <a:ext uri="{FF2B5EF4-FFF2-40B4-BE49-F238E27FC236}">
                <a16:creationId xmlns:a16="http://schemas.microsoft.com/office/drawing/2014/main" id="{2BA3C98E-2327-F30C-1525-D2BBBBBBCBAF}"/>
              </a:ext>
            </a:extLst>
          </p:cNvPr>
          <p:cNvSpPr/>
          <p:nvPr/>
        </p:nvSpPr>
        <p:spPr>
          <a:xfrm flipV="1">
            <a:off x="283621" y="2364949"/>
            <a:ext cx="3656656" cy="2672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" name="FONTS">
            <a:extLst>
              <a:ext uri="{FF2B5EF4-FFF2-40B4-BE49-F238E27FC236}">
                <a16:creationId xmlns:a16="http://schemas.microsoft.com/office/drawing/2014/main" id="{CAF1D8C9-292C-1675-1CE9-EC8A779D4BA9}"/>
              </a:ext>
            </a:extLst>
          </p:cNvPr>
          <p:cNvSpPr txBox="1"/>
          <p:nvPr/>
        </p:nvSpPr>
        <p:spPr>
          <a:xfrm>
            <a:off x="4833253" y="6040975"/>
            <a:ext cx="4618997" cy="24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1400" dirty="0"/>
              <a:t>dv8_dsmj_to_dsmb(), dv8_hdsmb_sdsmb_to_mdsmb()</a:t>
            </a:r>
            <a:endParaRPr sz="1400" dirty="0"/>
          </a:p>
        </p:txBody>
      </p:sp>
      <p:sp>
        <p:nvSpPr>
          <p:cNvPr id="19" name="FONTS">
            <a:extLst>
              <a:ext uri="{FF2B5EF4-FFF2-40B4-BE49-F238E27FC236}">
                <a16:creationId xmlns:a16="http://schemas.microsoft.com/office/drawing/2014/main" id="{7C630419-3049-B39A-16AE-8FCBA09E5749}"/>
              </a:ext>
            </a:extLst>
          </p:cNvPr>
          <p:cNvSpPr txBox="1"/>
          <p:nvPr/>
        </p:nvSpPr>
        <p:spPr>
          <a:xfrm>
            <a:off x="4790357" y="1967061"/>
            <a:ext cx="3977403" cy="24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1400" dirty="0" err="1"/>
              <a:t>parse_gitlog</a:t>
            </a:r>
            <a:r>
              <a:rPr lang="en-US" sz="1400" dirty="0"/>
              <a:t>(), </a:t>
            </a:r>
            <a:r>
              <a:rPr lang="en-US" sz="1400" dirty="0" err="1"/>
              <a:t>filter_by</a:t>
            </a:r>
            <a:r>
              <a:rPr lang="en-US" sz="1400" dirty="0"/>
              <a:t>_*(), </a:t>
            </a:r>
            <a:r>
              <a:rPr lang="en-US" sz="1400" dirty="0" err="1"/>
              <a:t>gitlog_to_hdsmj</a:t>
            </a:r>
            <a:r>
              <a:rPr lang="en-US" sz="1400" dirty="0"/>
              <a:t>()</a:t>
            </a:r>
            <a:endParaRPr sz="1400" dirty="0"/>
          </a:p>
        </p:txBody>
      </p:sp>
      <p:sp>
        <p:nvSpPr>
          <p:cNvPr id="21" name="FONTS">
            <a:extLst>
              <a:ext uri="{FF2B5EF4-FFF2-40B4-BE49-F238E27FC236}">
                <a16:creationId xmlns:a16="http://schemas.microsoft.com/office/drawing/2014/main" id="{53A681C9-A5D2-C9BA-188D-85A9828BEC39}"/>
              </a:ext>
            </a:extLst>
          </p:cNvPr>
          <p:cNvSpPr txBox="1"/>
          <p:nvPr/>
        </p:nvSpPr>
        <p:spPr>
          <a:xfrm>
            <a:off x="4786057" y="3798982"/>
            <a:ext cx="4006178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1400" dirty="0"/>
              <a:t>parse_ dependencies(), </a:t>
            </a:r>
            <a:r>
              <a:rPr lang="en-US" sz="1400" dirty="0" err="1"/>
              <a:t>filter_by</a:t>
            </a:r>
            <a:r>
              <a:rPr lang="en-US" sz="1400" dirty="0"/>
              <a:t>_*(), </a:t>
            </a:r>
            <a:r>
              <a:rPr lang="en-US" sz="1400" dirty="0" err="1"/>
              <a:t>dependencies_to_sdsmj</a:t>
            </a:r>
            <a:r>
              <a:rPr lang="en-US" sz="1400" dirty="0"/>
              <a:t>()</a:t>
            </a:r>
            <a:endParaRPr sz="1400" dirty="0"/>
          </a:p>
        </p:txBody>
      </p:sp>
      <p:sp>
        <p:nvSpPr>
          <p:cNvPr id="23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C84062DD-60F5-A0D3-731E-1D349F0480A6}"/>
              </a:ext>
            </a:extLst>
          </p:cNvPr>
          <p:cNvSpPr txBox="1"/>
          <p:nvPr/>
        </p:nvSpPr>
        <p:spPr>
          <a:xfrm>
            <a:off x="4771785" y="4386075"/>
            <a:ext cx="4210362" cy="979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arse_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dependencies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() generates a table of dependencies from Depends, which can be filtered via the filter functions, and then transformed into a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structural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design structure matrix 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sdsm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json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) representation. </a:t>
            </a:r>
            <a:endParaRPr lang="en-US" u="sn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17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u="sn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17"/>
            </a:endParaRPr>
          </a:p>
        </p:txBody>
      </p:sp>
      <p:sp>
        <p:nvSpPr>
          <p:cNvPr id="33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CABAF4C0-E904-2564-EB2E-BC8EEFF863B6}"/>
              </a:ext>
            </a:extLst>
          </p:cNvPr>
          <p:cNvSpPr txBox="1"/>
          <p:nvPr/>
        </p:nvSpPr>
        <p:spPr>
          <a:xfrm>
            <a:off x="4772788" y="2293315"/>
            <a:ext cx="4080953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arse_gitlog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() generates a table from a git project, which can be filtered via the filter functions, and then transformed into a history design structure matrix 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hdsm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json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) representation.</a:t>
            </a:r>
            <a:endParaRPr lang="en-US" u="sn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17"/>
            </a:endParaRPr>
          </a:p>
        </p:txBody>
      </p:sp>
      <p:graphicFrame>
        <p:nvGraphicFramePr>
          <p:cNvPr id="34" name="Table">
            <a:extLst>
              <a:ext uri="{FF2B5EF4-FFF2-40B4-BE49-F238E27FC236}">
                <a16:creationId xmlns:a16="http://schemas.microsoft.com/office/drawing/2014/main" id="{1B830537-FACF-AE15-0C14-4B46A987E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869093"/>
              </p:ext>
            </p:extLst>
          </p:nvPr>
        </p:nvGraphicFramePr>
        <p:xfrm>
          <a:off x="5606810" y="3049393"/>
          <a:ext cx="509964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476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76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76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76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476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46B6CBE1-FBA4-DF5E-458E-B97A175FCB35}"/>
              </a:ext>
            </a:extLst>
          </p:cNvPr>
          <p:cNvSpPr txBox="1"/>
          <p:nvPr/>
        </p:nvSpPr>
        <p:spPr>
          <a:xfrm>
            <a:off x="8212839" y="3176963"/>
            <a:ext cx="462075" cy="37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/>
              <a:t>*-</a:t>
            </a:r>
            <a:r>
              <a:rPr lang="en-US" sz="700" dirty="0" err="1"/>
              <a:t>hdsm</a:t>
            </a:r>
            <a:r>
              <a:rPr lang="en-US" sz="7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err="1"/>
              <a:t>json</a:t>
            </a:r>
            <a:endParaRPr kumimoji="0" lang="en-US" sz="7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1" name="Graphic 40" descr="Arrow Right outline">
            <a:extLst>
              <a:ext uri="{FF2B5EF4-FFF2-40B4-BE49-F238E27FC236}">
                <a16:creationId xmlns:a16="http://schemas.microsoft.com/office/drawing/2014/main" id="{2E5A0095-5E75-700B-67A2-E43A9E326B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81355" y="3106211"/>
            <a:ext cx="253692" cy="528271"/>
          </a:xfrm>
          <a:prstGeom prst="rect">
            <a:avLst/>
          </a:prstGeom>
        </p:spPr>
      </p:pic>
      <p:graphicFrame>
        <p:nvGraphicFramePr>
          <p:cNvPr id="49" name="Table">
            <a:extLst>
              <a:ext uri="{FF2B5EF4-FFF2-40B4-BE49-F238E27FC236}">
                <a16:creationId xmlns:a16="http://schemas.microsoft.com/office/drawing/2014/main" id="{048BFBC5-D031-9868-758C-744433143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424981"/>
              </p:ext>
            </p:extLst>
          </p:nvPr>
        </p:nvGraphicFramePr>
        <p:xfrm>
          <a:off x="6462186" y="3058175"/>
          <a:ext cx="554556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052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52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52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52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052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4" name="Graphic 53" descr="Arrow Right outline">
            <a:extLst>
              <a:ext uri="{FF2B5EF4-FFF2-40B4-BE49-F238E27FC236}">
                <a16:creationId xmlns:a16="http://schemas.microsoft.com/office/drawing/2014/main" id="{B4CFF4BA-DA19-57B6-D7FC-B99A3E16A0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56423" y="3111131"/>
            <a:ext cx="253692" cy="528271"/>
          </a:xfrm>
          <a:prstGeom prst="rect">
            <a:avLst/>
          </a:prstGeom>
        </p:spPr>
      </p:pic>
      <p:pic>
        <p:nvPicPr>
          <p:cNvPr id="55" name="Graphic 54" descr="Arrow Right outline">
            <a:extLst>
              <a:ext uri="{FF2B5EF4-FFF2-40B4-BE49-F238E27FC236}">
                <a16:creationId xmlns:a16="http://schemas.microsoft.com/office/drawing/2014/main" id="{A430ECAA-D462-BD99-792F-9F33A9B9D32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31493" y="3101301"/>
            <a:ext cx="253692" cy="528271"/>
          </a:xfrm>
          <a:prstGeom prst="rect">
            <a:avLst/>
          </a:prstGeom>
        </p:spPr>
      </p:pic>
      <p:graphicFrame>
        <p:nvGraphicFramePr>
          <p:cNvPr id="56" name="Table">
            <a:extLst>
              <a:ext uri="{FF2B5EF4-FFF2-40B4-BE49-F238E27FC236}">
                <a16:creationId xmlns:a16="http://schemas.microsoft.com/office/drawing/2014/main" id="{24AFBA66-5C25-CD91-6604-4B490F892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510209"/>
              </p:ext>
            </p:extLst>
          </p:nvPr>
        </p:nvGraphicFramePr>
        <p:xfrm>
          <a:off x="7343313" y="3150735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53" name="Graphic 452" descr="Arrow Right outline">
            <a:extLst>
              <a:ext uri="{FF2B5EF4-FFF2-40B4-BE49-F238E27FC236}">
                <a16:creationId xmlns:a16="http://schemas.microsoft.com/office/drawing/2014/main" id="{A5EDE2FD-EFBD-3D02-2432-88F1425B99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21309" y="3091473"/>
            <a:ext cx="253692" cy="528271"/>
          </a:xfrm>
          <a:prstGeom prst="rect">
            <a:avLst/>
          </a:prstGeom>
        </p:spPr>
      </p:pic>
      <p:sp>
        <p:nvSpPr>
          <p:cNvPr id="454" name="TextBox 453">
            <a:extLst>
              <a:ext uri="{FF2B5EF4-FFF2-40B4-BE49-F238E27FC236}">
                <a16:creationId xmlns:a16="http://schemas.microsoft.com/office/drawing/2014/main" id="{5372446C-7B01-6BC7-9224-AD1C0EF278F2}"/>
              </a:ext>
            </a:extLst>
          </p:cNvPr>
          <p:cNvSpPr txBox="1"/>
          <p:nvPr/>
        </p:nvSpPr>
        <p:spPr>
          <a:xfrm>
            <a:off x="4862252" y="3270264"/>
            <a:ext cx="47163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.git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55" name="Graphic 454" descr="Paper outline">
            <a:extLst>
              <a:ext uri="{FF2B5EF4-FFF2-40B4-BE49-F238E27FC236}">
                <a16:creationId xmlns:a16="http://schemas.microsoft.com/office/drawing/2014/main" id="{25D3D409-A60D-97A9-3403-A1615FF6B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3485" y="3078390"/>
            <a:ext cx="599426" cy="599426"/>
          </a:xfrm>
          <a:prstGeom prst="rect">
            <a:avLst/>
          </a:prstGeom>
        </p:spPr>
      </p:pic>
      <p:graphicFrame>
        <p:nvGraphicFramePr>
          <p:cNvPr id="456" name="Table">
            <a:extLst>
              <a:ext uri="{FF2B5EF4-FFF2-40B4-BE49-F238E27FC236}">
                <a16:creationId xmlns:a16="http://schemas.microsoft.com/office/drawing/2014/main" id="{8010A89A-3680-015D-2FDD-6DFC9DCAF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177500"/>
              </p:ext>
            </p:extLst>
          </p:nvPr>
        </p:nvGraphicFramePr>
        <p:xfrm>
          <a:off x="5743312" y="5290547"/>
          <a:ext cx="509964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476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76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76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76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476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7" name="TextBox 456">
            <a:extLst>
              <a:ext uri="{FF2B5EF4-FFF2-40B4-BE49-F238E27FC236}">
                <a16:creationId xmlns:a16="http://schemas.microsoft.com/office/drawing/2014/main" id="{E103F19F-3DCB-287C-C690-BAB0B61B1B92}"/>
              </a:ext>
            </a:extLst>
          </p:cNvPr>
          <p:cNvSpPr txBox="1"/>
          <p:nvPr/>
        </p:nvSpPr>
        <p:spPr>
          <a:xfrm>
            <a:off x="8349341" y="5430905"/>
            <a:ext cx="462075" cy="37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/>
              <a:t>*-</a:t>
            </a:r>
            <a:r>
              <a:rPr lang="en-US" sz="700" dirty="0" err="1"/>
              <a:t>sdsm</a:t>
            </a:r>
            <a:r>
              <a:rPr lang="en-US" sz="7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 err="1"/>
              <a:t>json</a:t>
            </a:r>
            <a:endParaRPr kumimoji="0" lang="en-US" sz="7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58" name="Graphic 457" descr="Arrow Right outline">
            <a:extLst>
              <a:ext uri="{FF2B5EF4-FFF2-40B4-BE49-F238E27FC236}">
                <a16:creationId xmlns:a16="http://schemas.microsoft.com/office/drawing/2014/main" id="{6429A148-C992-8B2B-E015-FACD4AC748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17857" y="5347365"/>
            <a:ext cx="253692" cy="528271"/>
          </a:xfrm>
          <a:prstGeom prst="rect">
            <a:avLst/>
          </a:prstGeom>
        </p:spPr>
      </p:pic>
      <p:graphicFrame>
        <p:nvGraphicFramePr>
          <p:cNvPr id="472" name="Table">
            <a:extLst>
              <a:ext uri="{FF2B5EF4-FFF2-40B4-BE49-F238E27FC236}">
                <a16:creationId xmlns:a16="http://schemas.microsoft.com/office/drawing/2014/main" id="{284E14B3-63A5-5F43-6387-744AA342B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970691"/>
              </p:ext>
            </p:extLst>
          </p:nvPr>
        </p:nvGraphicFramePr>
        <p:xfrm>
          <a:off x="6598688" y="5299329"/>
          <a:ext cx="554556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052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52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52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52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052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79" name="Graphic 478" descr="Arrow Right outline">
            <a:extLst>
              <a:ext uri="{FF2B5EF4-FFF2-40B4-BE49-F238E27FC236}">
                <a16:creationId xmlns:a16="http://schemas.microsoft.com/office/drawing/2014/main" id="{1D32498F-7FFF-F7DA-A8C8-47AD7FD692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92925" y="5352285"/>
            <a:ext cx="253692" cy="528271"/>
          </a:xfrm>
          <a:prstGeom prst="rect">
            <a:avLst/>
          </a:prstGeom>
        </p:spPr>
      </p:pic>
      <p:pic>
        <p:nvPicPr>
          <p:cNvPr id="487" name="Graphic 486" descr="Arrow Right outline">
            <a:extLst>
              <a:ext uri="{FF2B5EF4-FFF2-40B4-BE49-F238E27FC236}">
                <a16:creationId xmlns:a16="http://schemas.microsoft.com/office/drawing/2014/main" id="{67D5AC22-B029-DEEE-DF69-20E9094064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67995" y="5342455"/>
            <a:ext cx="253692" cy="528271"/>
          </a:xfrm>
          <a:prstGeom prst="rect">
            <a:avLst/>
          </a:prstGeom>
        </p:spPr>
      </p:pic>
      <p:graphicFrame>
        <p:nvGraphicFramePr>
          <p:cNvPr id="488" name="Table">
            <a:extLst>
              <a:ext uri="{FF2B5EF4-FFF2-40B4-BE49-F238E27FC236}">
                <a16:creationId xmlns:a16="http://schemas.microsoft.com/office/drawing/2014/main" id="{7BA9097B-EE95-576C-1228-B0EECF44F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5715061"/>
              </p:ext>
            </p:extLst>
          </p:nvPr>
        </p:nvGraphicFramePr>
        <p:xfrm>
          <a:off x="7479815" y="5391889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93" name="Graphic 492" descr="Arrow Right outline">
            <a:extLst>
              <a:ext uri="{FF2B5EF4-FFF2-40B4-BE49-F238E27FC236}">
                <a16:creationId xmlns:a16="http://schemas.microsoft.com/office/drawing/2014/main" id="{D45A17CE-AEF8-34C6-9FE1-10DAAF0AC3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7811" y="5332627"/>
            <a:ext cx="253692" cy="528271"/>
          </a:xfrm>
          <a:prstGeom prst="rect">
            <a:avLst/>
          </a:prstGeom>
        </p:spPr>
      </p:pic>
      <p:sp>
        <p:nvSpPr>
          <p:cNvPr id="497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698375CE-7E95-F3D0-A730-822E344ECBEF}"/>
              </a:ext>
            </a:extLst>
          </p:cNvPr>
          <p:cNvSpPr txBox="1"/>
          <p:nvPr/>
        </p:nvSpPr>
        <p:spPr>
          <a:xfrm>
            <a:off x="4939240" y="10557549"/>
            <a:ext cx="7640447" cy="24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DV8 downloads and license information see </a:t>
            </a:r>
            <a:r>
              <a:rPr lang="en-US" sz="1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ArchDia.com</a:t>
            </a:r>
            <a:r>
              <a:rPr lang="en-US" sz="1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1000" u="sng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1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DED87248-4406-2CE2-C860-96E8DD914D8A}"/>
              </a:ext>
            </a:extLst>
          </p:cNvPr>
          <p:cNvSpPr txBox="1"/>
          <p:nvPr/>
        </p:nvSpPr>
        <p:spPr>
          <a:xfrm>
            <a:off x="4786056" y="6361858"/>
            <a:ext cx="4080953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Converts </a:t>
            </a:r>
            <a:r>
              <a:rPr lang="en-US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dsm.json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files into .dv8-dsm files (historical DSM and structural DSM). Merges these matrices into one new matrix in a *-merge.dv8-dsm file (merged DSM file).</a:t>
            </a:r>
            <a:endParaRPr lang="en-US" u="sng" dirty="0">
              <a:solidFill>
                <a:schemeClr val="bg2">
                  <a:lumMod val="1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1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C43A7DD6-58A7-7F36-8BC0-74FB6E14BF93}"/>
              </a:ext>
            </a:extLst>
          </p:cNvPr>
          <p:cNvSpPr txBox="1"/>
          <p:nvPr/>
        </p:nvSpPr>
        <p:spPr>
          <a:xfrm>
            <a:off x="4757781" y="8768902"/>
            <a:ext cx="408095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Detects architecture anti-patterns from a merged DSM binary file and returns an architectural flaws folder.</a:t>
            </a:r>
            <a:endParaRPr lang="en-US" u="sng" dirty="0">
              <a:solidFill>
                <a:schemeClr val="bg2">
                  <a:lumMod val="1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1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27" name="Graphic 26" descr="Open folder outline">
            <a:extLst>
              <a:ext uri="{FF2B5EF4-FFF2-40B4-BE49-F238E27FC236}">
                <a16:creationId xmlns:a16="http://schemas.microsoft.com/office/drawing/2014/main" id="{F7C93112-1190-8708-4EB0-23F21E77B2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63142" y="9314544"/>
            <a:ext cx="1029691" cy="10296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569C85-B12B-50BA-0C87-9044EE39E970}"/>
              </a:ext>
            </a:extLst>
          </p:cNvPr>
          <p:cNvSpPr txBox="1"/>
          <p:nvPr/>
        </p:nvSpPr>
        <p:spPr>
          <a:xfrm>
            <a:off x="6593900" y="7177765"/>
            <a:ext cx="507761" cy="37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*-</a:t>
            </a:r>
            <a:r>
              <a:rPr kumimoji="0" lang="en-US" sz="7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sdsm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dv8-dsm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30974A-BAD6-784B-AEB0-1BB863698481}"/>
              </a:ext>
            </a:extLst>
          </p:cNvPr>
          <p:cNvSpPr txBox="1"/>
          <p:nvPr/>
        </p:nvSpPr>
        <p:spPr>
          <a:xfrm>
            <a:off x="6773795" y="9731728"/>
            <a:ext cx="837847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Architectura</a:t>
            </a:r>
            <a:r>
              <a:rPr lang="en-US" sz="800" dirty="0"/>
              <a:t>l</a:t>
            </a: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Flaws</a:t>
            </a:r>
          </a:p>
        </p:txBody>
      </p:sp>
      <p:pic>
        <p:nvPicPr>
          <p:cNvPr id="46" name="Graphic 45" descr="Arrow Right outline">
            <a:extLst>
              <a:ext uri="{FF2B5EF4-FFF2-40B4-BE49-F238E27FC236}">
                <a16:creationId xmlns:a16="http://schemas.microsoft.com/office/drawing/2014/main" id="{ABF6613E-C6BB-2757-DE43-03CF85D09D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43043" y="9427723"/>
            <a:ext cx="528271" cy="52827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20AAC9A-317E-549A-BBB4-2F7904670445}"/>
              </a:ext>
            </a:extLst>
          </p:cNvPr>
          <p:cNvSpPr txBox="1"/>
          <p:nvPr/>
        </p:nvSpPr>
        <p:spPr>
          <a:xfrm>
            <a:off x="9657787" y="7637117"/>
            <a:ext cx="389261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dv8_mdsmb_drhier_to_excel()</a:t>
            </a:r>
            <a:endParaRPr lang="en-US" sz="14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8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604E9E19-4AE3-6182-1D59-67135048E2D7}"/>
              </a:ext>
            </a:extLst>
          </p:cNvPr>
          <p:cNvSpPr txBox="1"/>
          <p:nvPr/>
        </p:nvSpPr>
        <p:spPr>
          <a:xfrm>
            <a:off x="9692441" y="7916788"/>
            <a:ext cx="40368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Takes as a parameter a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*-merge.dv8-dsm binary file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optionally a *-clsx.dv8-clsx  and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exports it to an excel spreadsheet fo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 further analysis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</a:t>
            </a:r>
            <a:endParaRPr lang="en-US" u="sn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17"/>
            </a:endParaRPr>
          </a:p>
        </p:txBody>
      </p:sp>
      <p:pic>
        <p:nvPicPr>
          <p:cNvPr id="449" name="Graphic 448" descr="Paper outline">
            <a:extLst>
              <a:ext uri="{FF2B5EF4-FFF2-40B4-BE49-F238E27FC236}">
                <a16:creationId xmlns:a16="http://schemas.microsoft.com/office/drawing/2014/main" id="{49B43732-FCA5-260C-4111-7AAF76770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0605" y="9567092"/>
            <a:ext cx="660183" cy="660183"/>
          </a:xfrm>
          <a:prstGeom prst="rect">
            <a:avLst/>
          </a:prstGeom>
        </p:spPr>
      </p:pic>
      <p:pic>
        <p:nvPicPr>
          <p:cNvPr id="470" name="Graphic 469" descr="Paper outline">
            <a:extLst>
              <a:ext uri="{FF2B5EF4-FFF2-40B4-BE49-F238E27FC236}">
                <a16:creationId xmlns:a16="http://schemas.microsoft.com/office/drawing/2014/main" id="{012FA54E-4415-E06B-69DC-4DEF721A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3291" y="9047646"/>
            <a:ext cx="660183" cy="660183"/>
          </a:xfrm>
          <a:prstGeom prst="rect">
            <a:avLst/>
          </a:prstGeom>
        </p:spPr>
      </p:pic>
      <p:sp>
        <p:nvSpPr>
          <p:cNvPr id="471" name="TextBox 470">
            <a:extLst>
              <a:ext uri="{FF2B5EF4-FFF2-40B4-BE49-F238E27FC236}">
                <a16:creationId xmlns:a16="http://schemas.microsoft.com/office/drawing/2014/main" id="{FFB8C562-3465-CE3E-8D1E-AA7432C4817F}"/>
              </a:ext>
            </a:extLst>
          </p:cNvPr>
          <p:cNvSpPr txBox="1"/>
          <p:nvPr/>
        </p:nvSpPr>
        <p:spPr>
          <a:xfrm>
            <a:off x="11625181" y="9258524"/>
            <a:ext cx="502274" cy="37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/>
              <a:t>*-merge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/>
              <a:t>   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xlsx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445C96A1-7808-1C4A-4E82-9C99D1B5D72F}"/>
              </a:ext>
            </a:extLst>
          </p:cNvPr>
          <p:cNvSpPr txBox="1"/>
          <p:nvPr/>
        </p:nvSpPr>
        <p:spPr>
          <a:xfrm>
            <a:off x="7485209" y="9335737"/>
            <a:ext cx="1232416" cy="705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- clique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- m</a:t>
            </a: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odularity-violation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- package-cycle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- u</a:t>
            </a: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nhealthy-inheritance</a:t>
            </a:r>
          </a:p>
        </p:txBody>
      </p:sp>
      <p:cxnSp>
        <p:nvCxnSpPr>
          <p:cNvPr id="506" name="Elbow Connector 505">
            <a:extLst>
              <a:ext uri="{FF2B5EF4-FFF2-40B4-BE49-F238E27FC236}">
                <a16:creationId xmlns:a16="http://schemas.microsoft.com/office/drawing/2014/main" id="{D92BDD35-37FF-F4DA-01E9-F6F612AB8B26}"/>
              </a:ext>
            </a:extLst>
          </p:cNvPr>
          <p:cNvCxnSpPr>
            <a:cxnSpLocks/>
            <a:endCxn id="45" idx="0"/>
          </p:cNvCxnSpPr>
          <p:nvPr/>
        </p:nvCxnSpPr>
        <p:spPr>
          <a:xfrm rot="10800000" flipV="1">
            <a:off x="7192719" y="9485876"/>
            <a:ext cx="310888" cy="245851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7" name="Graphic 16" descr="Open folder outline">
            <a:extLst>
              <a:ext uri="{FF2B5EF4-FFF2-40B4-BE49-F238E27FC236}">
                <a16:creationId xmlns:a16="http://schemas.microsoft.com/office/drawing/2014/main" id="{EEA048D2-1999-5E76-A940-D42098EB81E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70389" y="5259514"/>
            <a:ext cx="663471" cy="6634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4D449C-B976-145C-DB65-DB5392269A4A}"/>
              </a:ext>
            </a:extLst>
          </p:cNvPr>
          <p:cNvSpPr txBox="1"/>
          <p:nvPr/>
        </p:nvSpPr>
        <p:spPr>
          <a:xfrm>
            <a:off x="4976866" y="5486788"/>
            <a:ext cx="302405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src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C7C1D6-2D6D-787C-19B6-38499AE87771}"/>
              </a:ext>
            </a:extLst>
          </p:cNvPr>
          <p:cNvSpPr txBox="1"/>
          <p:nvPr/>
        </p:nvSpPr>
        <p:spPr>
          <a:xfrm>
            <a:off x="7673253" y="7494811"/>
            <a:ext cx="507761" cy="37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*-</a:t>
            </a:r>
            <a:r>
              <a:rPr lang="en-US" sz="700" dirty="0"/>
              <a:t>merge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dv8-dsm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9107BC-09A0-1CD0-F29B-EB06F3F01544}"/>
              </a:ext>
            </a:extLst>
          </p:cNvPr>
          <p:cNvSpPr txBox="1"/>
          <p:nvPr/>
        </p:nvSpPr>
        <p:spPr>
          <a:xfrm>
            <a:off x="6597525" y="7845534"/>
            <a:ext cx="507761" cy="37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*-</a:t>
            </a:r>
            <a:r>
              <a:rPr lang="en-US" sz="700" dirty="0" err="1"/>
              <a:t>h</a:t>
            </a:r>
            <a:r>
              <a:rPr kumimoji="0" lang="en-US" sz="7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dsm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dv8-dsm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884A83-EFEA-FD90-3FA2-C16337F6414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101661" y="7366238"/>
            <a:ext cx="455873" cy="18404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140625-51DE-FD0B-4D8D-01B437FA695F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105286" y="7864207"/>
            <a:ext cx="452248" cy="1698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35961D-CAF1-A8F5-CF69-0B4A99D873D3}"/>
              </a:ext>
            </a:extLst>
          </p:cNvPr>
          <p:cNvSpPr txBox="1"/>
          <p:nvPr/>
        </p:nvSpPr>
        <p:spPr>
          <a:xfrm>
            <a:off x="5532154" y="9517936"/>
            <a:ext cx="507761" cy="37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*-</a:t>
            </a:r>
            <a:r>
              <a:rPr lang="en-US" sz="700" dirty="0"/>
              <a:t>merge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dv8-dsm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300888-6B83-7472-8C6A-5AAB2432864D}"/>
              </a:ext>
            </a:extLst>
          </p:cNvPr>
          <p:cNvSpPr txBox="1"/>
          <p:nvPr/>
        </p:nvSpPr>
        <p:spPr>
          <a:xfrm>
            <a:off x="10306720" y="4974216"/>
            <a:ext cx="507761" cy="37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*-</a:t>
            </a:r>
            <a:r>
              <a:rPr lang="en-US" sz="700" dirty="0"/>
              <a:t>merge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dv8-dsm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8EEB56-3CB8-C160-64A0-4DBBD6A01A42}"/>
              </a:ext>
            </a:extLst>
          </p:cNvPr>
          <p:cNvSpPr txBox="1"/>
          <p:nvPr/>
        </p:nvSpPr>
        <p:spPr>
          <a:xfrm>
            <a:off x="10306720" y="9760091"/>
            <a:ext cx="502274" cy="37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*-</a:t>
            </a:r>
            <a:r>
              <a:rPr lang="en-US" sz="700" dirty="0"/>
              <a:t>merge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dv8-dsm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6BC84B-4A9F-7F8D-77DA-9EED0CE13C06}"/>
              </a:ext>
            </a:extLst>
          </p:cNvPr>
          <p:cNvSpPr txBox="1"/>
          <p:nvPr/>
        </p:nvSpPr>
        <p:spPr>
          <a:xfrm>
            <a:off x="9631359" y="5702199"/>
            <a:ext cx="3727306" cy="338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dv8_</a:t>
            </a: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mdsmb_to_hierclsxb()</a:t>
            </a:r>
          </a:p>
        </p:txBody>
      </p:sp>
      <p:sp>
        <p:nvSpPr>
          <p:cNvPr id="452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F794EA77-39BC-5573-DCF0-B8D62CC67C67}"/>
              </a:ext>
            </a:extLst>
          </p:cNvPr>
          <p:cNvSpPr txBox="1"/>
          <p:nvPr/>
        </p:nvSpPr>
        <p:spPr>
          <a:xfrm>
            <a:off x="9660678" y="6033650"/>
            <a:ext cx="406126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Takes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a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*-merge.dv8-dsm binary file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c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omputes the design rule hierarchy as a *-merge.dv8-clsx binar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y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file.</a:t>
            </a:r>
            <a:endParaRPr lang="en-US" u="sn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17"/>
            </a:endParaRPr>
          </a:p>
        </p:txBody>
      </p:sp>
      <p:pic>
        <p:nvPicPr>
          <p:cNvPr id="468" name="Graphic 467" descr="Arrow Right outline">
            <a:extLst>
              <a:ext uri="{FF2B5EF4-FFF2-40B4-BE49-F238E27FC236}">
                <a16:creationId xmlns:a16="http://schemas.microsoft.com/office/drawing/2014/main" id="{F30CA7C0-7143-7320-D883-E65175E442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38942" y="6836004"/>
            <a:ext cx="528271" cy="528271"/>
          </a:xfrm>
          <a:prstGeom prst="rect">
            <a:avLst/>
          </a:prstGeom>
        </p:spPr>
      </p:pic>
      <p:sp>
        <p:nvSpPr>
          <p:cNvPr id="473" name="TextBox 472">
            <a:extLst>
              <a:ext uri="{FF2B5EF4-FFF2-40B4-BE49-F238E27FC236}">
                <a16:creationId xmlns:a16="http://schemas.microsoft.com/office/drawing/2014/main" id="{3B78052A-49C4-B110-3BD8-BC6499211DEF}"/>
              </a:ext>
            </a:extLst>
          </p:cNvPr>
          <p:cNvSpPr txBox="1"/>
          <p:nvPr/>
        </p:nvSpPr>
        <p:spPr>
          <a:xfrm>
            <a:off x="11514561" y="6967026"/>
            <a:ext cx="507761" cy="37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*-</a:t>
            </a:r>
            <a:r>
              <a:rPr lang="en-US" sz="700" dirty="0" err="1"/>
              <a:t>clsx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/>
              <a:t>dv8-c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lsx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47908B01-25AD-602A-4E3C-60C8856D3661}"/>
              </a:ext>
            </a:extLst>
          </p:cNvPr>
          <p:cNvSpPr txBox="1"/>
          <p:nvPr/>
        </p:nvSpPr>
        <p:spPr>
          <a:xfrm>
            <a:off x="10305558" y="6950581"/>
            <a:ext cx="507761" cy="37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*-</a:t>
            </a:r>
            <a:r>
              <a:rPr lang="en-US" sz="700" dirty="0"/>
              <a:t>merge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dv8-dsm</a:t>
            </a:r>
          </a:p>
        </p:txBody>
      </p:sp>
      <p:pic>
        <p:nvPicPr>
          <p:cNvPr id="485" name="Graphic 484" descr="Paper outline">
            <a:extLst>
              <a:ext uri="{FF2B5EF4-FFF2-40B4-BE49-F238E27FC236}">
                <a16:creationId xmlns:a16="http://schemas.microsoft.com/office/drawing/2014/main" id="{759BC140-2ACF-728C-7AF1-5E1AC31A8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6323" y="8696117"/>
            <a:ext cx="660183" cy="660183"/>
          </a:xfrm>
          <a:prstGeom prst="rect">
            <a:avLst/>
          </a:prstGeom>
        </p:spPr>
      </p:pic>
      <p:sp>
        <p:nvSpPr>
          <p:cNvPr id="486" name="TextBox 485">
            <a:extLst>
              <a:ext uri="{FF2B5EF4-FFF2-40B4-BE49-F238E27FC236}">
                <a16:creationId xmlns:a16="http://schemas.microsoft.com/office/drawing/2014/main" id="{2F5A396B-95A0-3AC8-A36B-F6B43645C8A9}"/>
              </a:ext>
            </a:extLst>
          </p:cNvPr>
          <p:cNvSpPr txBox="1"/>
          <p:nvPr/>
        </p:nvSpPr>
        <p:spPr>
          <a:xfrm>
            <a:off x="10292633" y="8861411"/>
            <a:ext cx="502274" cy="392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*-</a:t>
            </a:r>
            <a:r>
              <a:rPr kumimoji="0" lang="en-US" sz="75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clsx</a:t>
            </a:r>
            <a:r>
              <a:rPr kumimoji="0" lang="en-US" sz="7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50" dirty="0"/>
              <a:t>dv8-c</a:t>
            </a:r>
            <a:r>
              <a:rPr kumimoji="0" lang="en-US" sz="7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lsx</a:t>
            </a:r>
          </a:p>
        </p:txBody>
      </p: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BE0A965D-31D2-F4BC-070E-4516A5D9F46C}"/>
              </a:ext>
            </a:extLst>
          </p:cNvPr>
          <p:cNvCxnSpPr>
            <a:cxnSpLocks/>
            <a:stCxn id="486" idx="3"/>
          </p:cNvCxnSpPr>
          <p:nvPr/>
        </p:nvCxnSpPr>
        <p:spPr>
          <a:xfrm>
            <a:off x="10794907" y="9057578"/>
            <a:ext cx="669520" cy="20992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dash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56" name="Graphic 255" descr="Paper outline">
            <a:extLst>
              <a:ext uri="{FF2B5EF4-FFF2-40B4-BE49-F238E27FC236}">
                <a16:creationId xmlns:a16="http://schemas.microsoft.com/office/drawing/2014/main" id="{BE78B494-5AD8-DC2A-D666-1346DEAFE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8022" y="7340800"/>
            <a:ext cx="660183" cy="660183"/>
          </a:xfrm>
          <a:prstGeom prst="rect">
            <a:avLst/>
          </a:prstGeom>
        </p:spPr>
      </p:pic>
      <p:pic>
        <p:nvPicPr>
          <p:cNvPr id="257" name="Graphic 256" descr="Paper outline">
            <a:extLst>
              <a:ext uri="{FF2B5EF4-FFF2-40B4-BE49-F238E27FC236}">
                <a16:creationId xmlns:a16="http://schemas.microsoft.com/office/drawing/2014/main" id="{5894DF60-781F-B322-49EE-33511AB78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3469" y="9358640"/>
            <a:ext cx="660183" cy="660183"/>
          </a:xfrm>
          <a:prstGeom prst="rect">
            <a:avLst/>
          </a:prstGeom>
        </p:spPr>
      </p:pic>
      <p:pic>
        <p:nvPicPr>
          <p:cNvPr id="13" name="Graphic 12" descr="Paper outline">
            <a:extLst>
              <a:ext uri="{FF2B5EF4-FFF2-40B4-BE49-F238E27FC236}">
                <a16:creationId xmlns:a16="http://schemas.microsoft.com/office/drawing/2014/main" id="{FDC3A3AA-CF7A-9EAB-BC73-D922ACBE6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1836" y="7021836"/>
            <a:ext cx="660183" cy="660183"/>
          </a:xfrm>
          <a:prstGeom prst="rect">
            <a:avLst/>
          </a:prstGeom>
        </p:spPr>
      </p:pic>
      <p:pic>
        <p:nvPicPr>
          <p:cNvPr id="16" name="Graphic 15" descr="Paper outline">
            <a:extLst>
              <a:ext uri="{FF2B5EF4-FFF2-40B4-BE49-F238E27FC236}">
                <a16:creationId xmlns:a16="http://schemas.microsoft.com/office/drawing/2014/main" id="{DB11711D-28AB-2B78-253D-0EE52DBB0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3924" y="7700088"/>
            <a:ext cx="660183" cy="6601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7E465D-FA05-7124-5041-E283D2C9C64A}"/>
              </a:ext>
            </a:extLst>
          </p:cNvPr>
          <p:cNvSpPr txBox="1"/>
          <p:nvPr/>
        </p:nvSpPr>
        <p:spPr>
          <a:xfrm>
            <a:off x="5521051" y="7173334"/>
            <a:ext cx="507761" cy="37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*-</a:t>
            </a:r>
            <a:r>
              <a:rPr kumimoji="0" lang="en-US" sz="7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sdsm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/>
              <a:t>    </a:t>
            </a:r>
            <a:r>
              <a:rPr lang="en-US" sz="700" dirty="0" err="1"/>
              <a:t>json</a:t>
            </a:r>
            <a:endParaRPr kumimoji="0" lang="en-US" sz="7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FCE245-6D95-7F6F-285D-59D3DE11CF5A}"/>
              </a:ext>
            </a:extLst>
          </p:cNvPr>
          <p:cNvSpPr txBox="1"/>
          <p:nvPr/>
        </p:nvSpPr>
        <p:spPr>
          <a:xfrm>
            <a:off x="5524676" y="7841103"/>
            <a:ext cx="507761" cy="37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*-</a:t>
            </a:r>
            <a:r>
              <a:rPr lang="en-US" sz="700" dirty="0" err="1"/>
              <a:t>h</a:t>
            </a:r>
            <a:r>
              <a:rPr kumimoji="0" lang="en-US" sz="7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dsm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/>
              <a:t>    </a:t>
            </a:r>
            <a:r>
              <a:rPr lang="en-US" sz="700" dirty="0" err="1"/>
              <a:t>json</a:t>
            </a:r>
            <a:endParaRPr kumimoji="0" lang="en-US" sz="7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803AE-C2E6-D646-C0E5-BA1A4A423B72}"/>
              </a:ext>
            </a:extLst>
          </p:cNvPr>
          <p:cNvCxnSpPr>
            <a:stCxn id="13" idx="3"/>
            <a:endCxn id="259" idx="1"/>
          </p:cNvCxnSpPr>
          <p:nvPr/>
        </p:nvCxnSpPr>
        <p:spPr>
          <a:xfrm>
            <a:off x="6072019" y="7351928"/>
            <a:ext cx="412666" cy="4431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EF39DB-FBF1-9F3A-35D7-D413FACDCEDB}"/>
              </a:ext>
            </a:extLst>
          </p:cNvPr>
          <p:cNvCxnSpPr>
            <a:cxnSpLocks/>
            <a:stCxn id="16" idx="3"/>
            <a:endCxn id="258" idx="1"/>
          </p:cNvCxnSpPr>
          <p:nvPr/>
        </p:nvCxnSpPr>
        <p:spPr>
          <a:xfrm>
            <a:off x="6074107" y="8030180"/>
            <a:ext cx="412666" cy="4431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5556714-1E0A-C6BA-D81D-9A8585754138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0808994" y="9567092"/>
            <a:ext cx="655433" cy="38147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1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B9C6890A-DE56-666C-1932-343FB6C4B7BA}"/>
              </a:ext>
            </a:extLst>
          </p:cNvPr>
          <p:cNvSpPr txBox="1"/>
          <p:nvPr/>
        </p:nvSpPr>
        <p:spPr>
          <a:xfrm>
            <a:off x="12422003" y="9706409"/>
            <a:ext cx="1547997" cy="484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sz="900" b="0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arser functions are also available on the </a:t>
            </a:r>
            <a:r>
              <a:rPr lang="en-US" sz="9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Kaiaulu</a:t>
            </a:r>
            <a:r>
              <a:rPr lang="en-US" sz="900" b="0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API for various DV8 </a:t>
            </a:r>
            <a:r>
              <a:rPr lang="en-US" sz="9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json</a:t>
            </a:r>
            <a:r>
              <a:rPr lang="en-US" sz="900" b="0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files.</a:t>
            </a:r>
            <a:endParaRPr lang="en-US" sz="900" u="sng" dirty="0">
              <a:solidFill>
                <a:schemeClr val="bg2">
                  <a:lumMod val="1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  <a:hlinkClick r:id="rId1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3087511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766</Words>
  <Application>Microsoft Macintosh PowerPoint</Application>
  <PresentationFormat>Custom</PresentationFormat>
  <Paragraphs>122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</vt:lpstr>
      <vt:lpstr>Helvetica Light</vt:lpstr>
      <vt:lpstr>Helvetica Neue</vt:lpstr>
      <vt:lpstr>Source Sans Pro</vt:lpstr>
      <vt:lpstr>Source Sans Pro Light</vt:lpstr>
      <vt:lpstr>Source Sans Pro Semibold</vt:lpstr>
      <vt:lpstr>White</vt:lpstr>
      <vt:lpstr>DV8 Integration: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Nico</dc:creator>
  <cp:lastModifiedBy>Leilani Reich</cp:lastModifiedBy>
  <cp:revision>154</cp:revision>
  <dcterms:modified xsi:type="dcterms:W3CDTF">2023-04-23T00:47:56Z</dcterms:modified>
</cp:coreProperties>
</file>